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18" r:id="rId4"/>
  </p:sldMasterIdLst>
  <p:notesMasterIdLst>
    <p:notesMasterId r:id="rId13"/>
  </p:notesMasterIdLst>
  <p:handoutMasterIdLst>
    <p:handoutMasterId r:id="rId14"/>
  </p:handoutMasterIdLst>
  <p:sldIdLst>
    <p:sldId id="306" r:id="rId5"/>
    <p:sldId id="307" r:id="rId6"/>
    <p:sldId id="308" r:id="rId7"/>
    <p:sldId id="309" r:id="rId8"/>
    <p:sldId id="294" r:id="rId9"/>
    <p:sldId id="295" r:id="rId10"/>
    <p:sldId id="310" r:id="rId11"/>
    <p:sldId id="313" r:id="rId1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92" userDrawn="1">
          <p15:clr>
            <a:srgbClr val="A4A3A4"/>
          </p15:clr>
        </p15:guide>
        <p15:guide id="2" pos="7056" userDrawn="1">
          <p15:clr>
            <a:srgbClr val="A4A3A4"/>
          </p15:clr>
        </p15:guide>
        <p15:guide id="3" orient="horz" pos="3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E6B383-58E5-4F64-B8C1-007B4A8BD706}" v="84" dt="2020-10-30T22:19:51.1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4" autoAdjust="0"/>
    <p:restoredTop sz="84967" autoAdjust="0"/>
  </p:normalViewPr>
  <p:slideViewPr>
    <p:cSldViewPr snapToGrid="0">
      <p:cViewPr>
        <p:scale>
          <a:sx n="68" d="100"/>
          <a:sy n="68" d="100"/>
        </p:scale>
        <p:origin x="-798" y="54"/>
      </p:cViewPr>
      <p:guideLst>
        <p:guide orient="horz" pos="1392"/>
        <p:guide orient="horz" pos="3168"/>
        <p:guide pos="70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9" d="100"/>
          <a:sy n="99" d="100"/>
        </p:scale>
        <p:origin x="2790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BB0B476C-63C4-4410-9E9E-72891F4EEA3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6BA8C90-BF63-4F6D-85A5-76CECECDBEF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77A52-D8E9-4BB9-9906-CC1F3E3B77FC}" type="datetime1">
              <a:rPr lang="ru-RU" smtClean="0"/>
              <a:t>20.11.2023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7FA8813-C4D4-44BF-A0EF-0E5CC5D9F76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02DC285-52E4-41D3-A463-15E8424728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AD504B-EFD9-4770-8BD4-941F443CD0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1524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A007E68-E234-49EF-909A-D837BA74DFE0}" type="datetime1">
              <a:rPr lang="ru-RU" noProof="0" smtClean="0"/>
              <a:t>20.11.2023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5939589-3E79-4C82-AA4A-FE78234FAA59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949689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ru-RU" noProof="0" smtClean="0"/>
              <a:t>1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089632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ru-RU" noProof="0" smtClean="0"/>
              <a:t>2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85813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ru-RU" noProof="0" smtClean="0"/>
              <a:t>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75393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ru-RU" noProof="0" smtClean="0"/>
              <a:t>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82025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ru-RU" noProof="0" smtClean="0"/>
              <a:t>5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93241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ru-RU" noProof="0" smtClean="0"/>
              <a:t>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537159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ru-RU" noProof="0" smtClean="0"/>
              <a:t>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3445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85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11/20/2023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ru-RU" noProof="0" smtClean="0"/>
              <a:t>03.09.20ГГ</a:t>
            </a:r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r>
              <a:rPr lang="ru-RU" noProof="0" smtClean="0"/>
              <a:t>Название презентации</a:t>
            </a:r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D8DA9DAA-006C-4F4B-980E-E3DF019B24E2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ru-RU" noProof="0" smtClean="0"/>
              <a:t>03.09.20ГГ</a:t>
            </a:r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r>
              <a:rPr lang="ru-RU" noProof="0" smtClean="0"/>
              <a:t>Название презентации</a:t>
            </a:r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D8DA9DAA-006C-4F4B-980E-E3DF019B24E2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олько заголовок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Рисунок 18">
            <a:extLst>
              <a:ext uri="{FF2B5EF4-FFF2-40B4-BE49-F238E27FC236}">
                <a16:creationId xmlns:a16="http://schemas.microsoft.com/office/drawing/2014/main" xmlns="" id="{34120D15-E48C-4FBE-BB95-24DB36D9F4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66432" y="2530058"/>
            <a:ext cx="3707972" cy="3707971"/>
          </a:xfrm>
          <a:custGeom>
            <a:avLst/>
            <a:gdLst>
              <a:gd name="connsiteX0" fmla="*/ 1853986 w 3707972"/>
              <a:gd name="connsiteY0" fmla="*/ 0 h 3707971"/>
              <a:gd name="connsiteX1" fmla="*/ 3707972 w 3707972"/>
              <a:gd name="connsiteY1" fmla="*/ 1853986 h 3707971"/>
              <a:gd name="connsiteX2" fmla="*/ 2043545 w 3707972"/>
              <a:gd name="connsiteY2" fmla="*/ 3698400 h 3707971"/>
              <a:gd name="connsiteX3" fmla="*/ 1854006 w 3707972"/>
              <a:gd name="connsiteY3" fmla="*/ 3707971 h 3707971"/>
              <a:gd name="connsiteX4" fmla="*/ 1853966 w 3707972"/>
              <a:gd name="connsiteY4" fmla="*/ 3707971 h 3707971"/>
              <a:gd name="connsiteX5" fmla="*/ 1664427 w 3707972"/>
              <a:gd name="connsiteY5" fmla="*/ 3698400 h 3707971"/>
              <a:gd name="connsiteX6" fmla="*/ 0 w 3707972"/>
              <a:gd name="connsiteY6" fmla="*/ 1853986 h 3707971"/>
              <a:gd name="connsiteX7" fmla="*/ 1853986 w 3707972"/>
              <a:gd name="connsiteY7" fmla="*/ 0 h 370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7972" h="3707971">
                <a:moveTo>
                  <a:pt x="1853986" y="0"/>
                </a:moveTo>
                <a:cubicBezTo>
                  <a:pt x="2877914" y="0"/>
                  <a:pt x="3707972" y="830058"/>
                  <a:pt x="3707972" y="1853986"/>
                </a:cubicBezTo>
                <a:cubicBezTo>
                  <a:pt x="3707972" y="2813919"/>
                  <a:pt x="2978429" y="3603458"/>
                  <a:pt x="2043545" y="3698400"/>
                </a:cubicBezTo>
                <a:lnTo>
                  <a:pt x="1854006" y="3707971"/>
                </a:lnTo>
                <a:lnTo>
                  <a:pt x="1853966" y="3707971"/>
                </a:lnTo>
                <a:lnTo>
                  <a:pt x="1664427" y="3698400"/>
                </a:lnTo>
                <a:cubicBezTo>
                  <a:pt x="729543" y="3603458"/>
                  <a:pt x="0" y="2813919"/>
                  <a:pt x="0" y="1853986"/>
                </a:cubicBezTo>
                <a:cubicBezTo>
                  <a:pt x="0" y="830058"/>
                  <a:pt x="830058" y="0"/>
                  <a:pt x="1853986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69F227-D21C-48B3-828A-6BFA9585E8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2936" y="585216"/>
            <a:ext cx="5833872" cy="2276856"/>
          </a:xfrm>
        </p:spPr>
        <p:txBody>
          <a:bodyPr rtlCol="0" anchor="b"/>
          <a:lstStyle>
            <a:lvl1pPr algn="r">
              <a:defRPr sz="6000" b="1" cap="all" spc="4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D8DA9DAA-006C-4F4B-980E-E3DF019B24E2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A928810C-E773-43AE-A2A1-4073955CC8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02936" y="3127248"/>
            <a:ext cx="5833872" cy="3118104"/>
          </a:xfrm>
        </p:spPr>
        <p:txBody>
          <a:bodyPr rtlCol="0"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Графический объект 12">
            <a:extLst>
              <a:ext uri="{FF2B5EF4-FFF2-40B4-BE49-F238E27FC236}">
                <a16:creationId xmlns:a16="http://schemas.microsoft.com/office/drawing/2014/main" xmlns="" id="{EA1B6985-3E5A-40F4-9268-D4AB3BBF8C91}"/>
              </a:ext>
            </a:extLst>
          </p:cNvPr>
          <p:cNvSpPr/>
          <p:nvPr userDrawn="1"/>
        </p:nvSpPr>
        <p:spPr>
          <a:xfrm>
            <a:off x="4745394" y="276027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3" name="Графический объект 13">
            <a:extLst>
              <a:ext uri="{FF2B5EF4-FFF2-40B4-BE49-F238E27FC236}">
                <a16:creationId xmlns:a16="http://schemas.microsoft.com/office/drawing/2014/main" xmlns="" id="{338BC906-9D03-4280-85E8-21A81BC21D73}"/>
              </a:ext>
            </a:extLst>
          </p:cNvPr>
          <p:cNvSpPr/>
          <p:nvPr userDrawn="1"/>
        </p:nvSpPr>
        <p:spPr>
          <a:xfrm>
            <a:off x="4386614" y="253098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7" name="Графический объект 15">
            <a:extLst>
              <a:ext uri="{FF2B5EF4-FFF2-40B4-BE49-F238E27FC236}">
                <a16:creationId xmlns:a16="http://schemas.microsoft.com/office/drawing/2014/main" xmlns="" id="{C5C06D53-C9F6-47E8-BFE1-B8193A1AED8B}"/>
              </a:ext>
            </a:extLst>
          </p:cNvPr>
          <p:cNvSpPr/>
          <p:nvPr userDrawn="1"/>
        </p:nvSpPr>
        <p:spPr>
          <a:xfrm>
            <a:off x="1669987" y="6031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90768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E62FC6D8-DD87-4B93-8491-43C84EE63F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1965" y="1665520"/>
            <a:ext cx="4266960" cy="4266968"/>
          </a:xfrm>
          <a:custGeom>
            <a:avLst/>
            <a:gdLst>
              <a:gd name="connsiteX0" fmla="*/ 2133823 w 4266960"/>
              <a:gd name="connsiteY0" fmla="*/ 0 h 4266968"/>
              <a:gd name="connsiteX1" fmla="*/ 4256628 w 4266960"/>
              <a:gd name="connsiteY1" fmla="*/ 1915652 h 4266968"/>
              <a:gd name="connsiteX2" fmla="*/ 4266960 w 4266960"/>
              <a:gd name="connsiteY2" fmla="*/ 2120258 h 4266968"/>
              <a:gd name="connsiteX3" fmla="*/ 4266960 w 4266960"/>
              <a:gd name="connsiteY3" fmla="*/ 2147389 h 4266968"/>
              <a:gd name="connsiteX4" fmla="*/ 4256628 w 4266960"/>
              <a:gd name="connsiteY4" fmla="*/ 2351994 h 4266968"/>
              <a:gd name="connsiteX5" fmla="*/ 2351994 w 4266960"/>
              <a:gd name="connsiteY5" fmla="*/ 4256629 h 4266968"/>
              <a:gd name="connsiteX6" fmla="*/ 2147230 w 4266960"/>
              <a:gd name="connsiteY6" fmla="*/ 4266968 h 4266968"/>
              <a:gd name="connsiteX7" fmla="*/ 2120416 w 4266960"/>
              <a:gd name="connsiteY7" fmla="*/ 4266968 h 4266968"/>
              <a:gd name="connsiteX8" fmla="*/ 1915652 w 4266960"/>
              <a:gd name="connsiteY8" fmla="*/ 4256629 h 4266968"/>
              <a:gd name="connsiteX9" fmla="*/ 0 w 4266960"/>
              <a:gd name="connsiteY9" fmla="*/ 2133823 h 4266968"/>
              <a:gd name="connsiteX10" fmla="*/ 2133823 w 4266960"/>
              <a:gd name="connsiteY10" fmla="*/ 0 h 426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66960" h="4266968">
                <a:moveTo>
                  <a:pt x="2133823" y="0"/>
                </a:moveTo>
                <a:cubicBezTo>
                  <a:pt x="3238644" y="0"/>
                  <a:pt x="4147355" y="839660"/>
                  <a:pt x="4256628" y="1915652"/>
                </a:cubicBezTo>
                <a:lnTo>
                  <a:pt x="4266960" y="2120258"/>
                </a:lnTo>
                <a:lnTo>
                  <a:pt x="4266960" y="2147389"/>
                </a:lnTo>
                <a:lnTo>
                  <a:pt x="4256628" y="2351994"/>
                </a:lnTo>
                <a:cubicBezTo>
                  <a:pt x="4154640" y="3356254"/>
                  <a:pt x="3356253" y="4154640"/>
                  <a:pt x="2351994" y="4256629"/>
                </a:cubicBezTo>
                <a:lnTo>
                  <a:pt x="2147230" y="4266968"/>
                </a:lnTo>
                <a:lnTo>
                  <a:pt x="2120416" y="4266968"/>
                </a:lnTo>
                <a:lnTo>
                  <a:pt x="1915652" y="4256629"/>
                </a:lnTo>
                <a:cubicBezTo>
                  <a:pt x="839660" y="4147356"/>
                  <a:pt x="0" y="3238645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335024"/>
            <a:ext cx="6190488" cy="1179576"/>
          </a:xfrm>
        </p:spPr>
        <p:txBody>
          <a:bodyPr lIns="91440" tIns="45720" rIns="91440" bIns="45720" rtlCol="0" anchor="b"/>
          <a:lstStyle>
            <a:lvl1pPr>
              <a:defRPr sz="5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28CABF8-19D8-4F3C-994F-4D35EC7A2C3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50392" y="2825496"/>
            <a:ext cx="6190488" cy="3346704"/>
          </a:xfrm>
        </p:spPr>
        <p:txBody>
          <a:bodyPr rtlCol="0"/>
          <a:lstStyle>
            <a:lvl1pPr marL="0" indent="0">
              <a:lnSpc>
                <a:spcPct val="110000"/>
              </a:lnSpc>
              <a:buNone/>
              <a:defRPr sz="2000"/>
            </a:lvl1pPr>
            <a:lvl2pPr marL="228600">
              <a:defRPr sz="1800"/>
            </a:lvl2pPr>
            <a:lvl3pPr marL="457200">
              <a:defRPr sz="1600"/>
            </a:lvl3pPr>
            <a:lvl4pPr marL="685800"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64424" y="621792"/>
            <a:ext cx="4114800" cy="365125"/>
          </a:xfrm>
        </p:spPr>
        <p:txBody>
          <a:bodyPr rtlCol="0"/>
          <a:lstStyle>
            <a:lvl1pPr>
              <a:defRPr baseline="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fld id="{D8DA9DAA-006C-4F4B-980E-E3DF019B24E2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FA8B3D0E-ED3F-46FA-AE79-5FEFDE9168E3}"/>
              </a:ext>
            </a:extLst>
          </p:cNvPr>
          <p:cNvCxnSpPr>
            <a:cxnSpLocks/>
          </p:cNvCxnSpPr>
          <p:nvPr userDrawn="1"/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Графический объект 10">
            <a:extLst>
              <a:ext uri="{FF2B5EF4-FFF2-40B4-BE49-F238E27FC236}">
                <a16:creationId xmlns:a16="http://schemas.microsoft.com/office/drawing/2014/main" xmlns="" id="{AAD06B87-D9B2-4F94-B734-A8F039A2033F}"/>
              </a:ext>
            </a:extLst>
          </p:cNvPr>
          <p:cNvSpPr/>
          <p:nvPr userDrawn="1"/>
        </p:nvSpPr>
        <p:spPr>
          <a:xfrm>
            <a:off x="11281590" y="2070656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9" name="Графический объект 11">
            <a:extLst>
              <a:ext uri="{FF2B5EF4-FFF2-40B4-BE49-F238E27FC236}">
                <a16:creationId xmlns:a16="http://schemas.microsoft.com/office/drawing/2014/main" xmlns="" id="{BB13A13C-36EA-4B13-9175-C5FE95B34D33}"/>
              </a:ext>
            </a:extLst>
          </p:cNvPr>
          <p:cNvSpPr/>
          <p:nvPr userDrawn="1"/>
        </p:nvSpPr>
        <p:spPr>
          <a:xfrm>
            <a:off x="10969280" y="178001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971113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1656" y="841248"/>
            <a:ext cx="4434840" cy="3236976"/>
          </a:xfrm>
        </p:spPr>
        <p:txBody>
          <a:bodyPr rtlCol="0" anchor="b"/>
          <a:lstStyle>
            <a:lvl1pPr algn="l">
              <a:lnSpc>
                <a:spcPct val="110000"/>
              </a:lnSpc>
              <a:spcBef>
                <a:spcPts val="1000"/>
              </a:spcBef>
              <a:defRPr sz="3600" b="0" i="0" cap="none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5" y="4498848"/>
            <a:ext cx="4434835" cy="510474"/>
          </a:xfrm>
        </p:spPr>
        <p:txBody>
          <a:bodyPr rtlCol="0"/>
          <a:lstStyle>
            <a:lvl1pPr marL="0" indent="0" algn="l">
              <a:lnSpc>
                <a:spcPct val="11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fld id="{D8DA9DAA-006C-4F4B-980E-E3DF019B24E2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01752"/>
            <a:ext cx="5221224" cy="6263640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299048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11/20/2023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D8DA9DAA-006C-4F4B-980E-E3DF019B24E2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11/20/2023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Графический объект 12">
            <a:extLst>
              <a:ext uri="{FF2B5EF4-FFF2-40B4-BE49-F238E27FC236}">
                <a16:creationId xmlns:a16="http://schemas.microsoft.com/office/drawing/2014/main" xmlns="" id="{8A41917E-4B97-447C-98AB-970D625F1DE6}"/>
              </a:ext>
            </a:extLst>
          </p:cNvPr>
          <p:cNvSpPr/>
          <p:nvPr userDrawn="1"/>
        </p:nvSpPr>
        <p:spPr>
          <a:xfrm>
            <a:off x="10772266" y="3054359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2" name="Графический объект 13">
            <a:extLst>
              <a:ext uri="{FF2B5EF4-FFF2-40B4-BE49-F238E27FC236}">
                <a16:creationId xmlns:a16="http://schemas.microsoft.com/office/drawing/2014/main" xmlns="" id="{3B3FD238-4561-4AF8-A1F1-185B0CAFE2AC}"/>
              </a:ext>
            </a:extLst>
          </p:cNvPr>
          <p:cNvSpPr/>
          <p:nvPr userDrawn="1"/>
        </p:nvSpPr>
        <p:spPr>
          <a:xfrm>
            <a:off x="10724364" y="2515838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3" name="Графический объект 15">
            <a:extLst>
              <a:ext uri="{FF2B5EF4-FFF2-40B4-BE49-F238E27FC236}">
                <a16:creationId xmlns:a16="http://schemas.microsoft.com/office/drawing/2014/main" xmlns="" id="{BAB9414C-AE69-4648-873E-9CE6B2DF8A71}"/>
              </a:ext>
            </a:extLst>
          </p:cNvPr>
          <p:cNvSpPr/>
          <p:nvPr userDrawn="1"/>
        </p:nvSpPr>
        <p:spPr>
          <a:xfrm>
            <a:off x="11024834" y="2787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4" name="Графический объект 22">
            <a:extLst>
              <a:ext uri="{FF2B5EF4-FFF2-40B4-BE49-F238E27FC236}">
                <a16:creationId xmlns:a16="http://schemas.microsoft.com/office/drawing/2014/main" xmlns="" id="{3BF75235-4E6E-4184-82A5-EE6FE7993BBC}"/>
              </a:ext>
            </a:extLst>
          </p:cNvPr>
          <p:cNvSpPr/>
          <p:nvPr userDrawn="1"/>
        </p:nvSpPr>
        <p:spPr>
          <a:xfrm>
            <a:off x="1261869" y="2633448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5" name="Графический объект 21">
            <a:extLst>
              <a:ext uri="{FF2B5EF4-FFF2-40B4-BE49-F238E27FC236}">
                <a16:creationId xmlns:a16="http://schemas.microsoft.com/office/drawing/2014/main" xmlns="" id="{E66FE37C-2F4B-42DA-BFF6-92DD00BDC49B}"/>
              </a:ext>
            </a:extLst>
          </p:cNvPr>
          <p:cNvSpPr/>
          <p:nvPr userDrawn="1"/>
        </p:nvSpPr>
        <p:spPr>
          <a:xfrm>
            <a:off x="1064053" y="3083338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chemeClr val="bg1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6" name="Графический объект 23">
            <a:extLst>
              <a:ext uri="{FF2B5EF4-FFF2-40B4-BE49-F238E27FC236}">
                <a16:creationId xmlns:a16="http://schemas.microsoft.com/office/drawing/2014/main" xmlns="" id="{DDD38822-731A-48DA-A8A0-FBBAF7A6D65D}"/>
              </a:ext>
            </a:extLst>
          </p:cNvPr>
          <p:cNvSpPr/>
          <p:nvPr userDrawn="1"/>
        </p:nvSpPr>
        <p:spPr>
          <a:xfrm>
            <a:off x="1413405" y="349287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ru-RU" noProof="0" smtClean="0"/>
              <a:t>03.09.20ГГ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r>
              <a:rPr lang="ru-RU" noProof="0" smtClean="0"/>
              <a:t>Название презентации</a:t>
            </a:r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D8DA9DAA-006C-4F4B-980E-E3DF019B24E2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11/20/2023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0" name="Графический объект 15">
            <a:extLst>
              <a:ext uri="{FF2B5EF4-FFF2-40B4-BE49-F238E27FC236}">
                <a16:creationId xmlns:a16="http://schemas.microsoft.com/office/drawing/2014/main" xmlns="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1" name="Графический объект 16">
            <a:extLst>
              <a:ext uri="{FF2B5EF4-FFF2-40B4-BE49-F238E27FC236}">
                <a16:creationId xmlns:a16="http://schemas.microsoft.com/office/drawing/2014/main" xmlns="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2" name="Графический объект 14">
            <a:extLst>
              <a:ext uri="{FF2B5EF4-FFF2-40B4-BE49-F238E27FC236}">
                <a16:creationId xmlns:a16="http://schemas.microsoft.com/office/drawing/2014/main" xmlns="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11/20/2023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r>
              <a:rPr lang="ru-RU" noProof="0" smtClean="0"/>
              <a:t>Заголовок презентации</a:t>
            </a:r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D8DA9DAA-006C-4F4B-980E-E3DF019B24E2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11/20/2023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r>
              <a:rPr lang="ru-RU" noProof="0" smtClean="0"/>
              <a:t>Название презентации</a:t>
            </a:r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D8DA9DAA-006C-4F4B-980E-E3DF019B24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11/20/2023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r>
              <a:rPr lang="ru-RU" noProof="0" smtClean="0"/>
              <a:t>Название презентации</a:t>
            </a:r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D8DA9DAA-006C-4F4B-980E-E3DF019B24E2}" type="slidenum">
              <a:rPr lang="ru-RU" noProof="0" smtClean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11/20/2023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r>
              <a:rPr lang="ru-RU" noProof="0" smtClean="0"/>
              <a:t>Название презентации</a:t>
            </a:r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D8DA9DAA-006C-4F4B-980E-E3DF019B24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rtl="0"/>
            <a:r>
              <a:rPr lang="ru-RU" noProof="0" smtClean="0"/>
              <a:t>03.09.20ГГ</a:t>
            </a:r>
            <a:endParaRPr lang="ru-RU" noProof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rtl="0"/>
            <a:r>
              <a:rPr lang="ru-RU" noProof="0" smtClean="0"/>
              <a:t>Название презентации</a:t>
            </a:r>
            <a:endParaRPr lang="ru-RU" noProof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rtl="0"/>
            <a:fld id="{D8DA9DAA-006C-4F4B-980E-E3DF019B24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A9968B-2619-4F71-AB00-4C493E1208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8448" y="253219"/>
            <a:ext cx="10419941" cy="1406770"/>
          </a:xfrm>
        </p:spPr>
        <p:txBody>
          <a:bodyPr rtlCol="0">
            <a:normAutofit/>
          </a:bodyPr>
          <a:lstStyle/>
          <a:p>
            <a:pPr algn="ctr"/>
            <a:r>
              <a:rPr lang="ru-RU" sz="32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Дидактическое пособие для детей старшего</a:t>
            </a:r>
            <a:br>
              <a:rPr lang="ru-RU" sz="3200" dirty="0">
                <a:solidFill>
                  <a:schemeClr val="tx2">
                    <a:lumMod val="90000"/>
                    <a:lumOff val="10000"/>
                  </a:schemeClr>
                </a:solidFill>
              </a:rPr>
            </a:br>
            <a:r>
              <a:rPr lang="ru-RU" sz="32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дошкольного возраста 5-7 лет.</a:t>
            </a:r>
            <a:endParaRPr lang="ru-RU" sz="32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5F14073-9F68-4B7E-A576-26899D58C7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41853" y="4700023"/>
            <a:ext cx="6090607" cy="1574175"/>
          </a:xfrm>
        </p:spPr>
        <p:txBody>
          <a:bodyPr rtlCol="0">
            <a:normAutofit fontScale="25000" lnSpcReduction="20000"/>
          </a:bodyPr>
          <a:lstStyle/>
          <a:p>
            <a:pPr algn="r"/>
            <a:r>
              <a:rPr lang="ru-RU" sz="8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МБДОУ</a:t>
            </a:r>
            <a:endParaRPr lang="ru-RU" sz="80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r"/>
            <a:r>
              <a:rPr lang="ru-RU" sz="80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детский сад </a:t>
            </a:r>
            <a:r>
              <a:rPr lang="ru-RU" sz="8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№424«Умка»</a:t>
            </a:r>
            <a:endParaRPr lang="ru-RU" sz="80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r"/>
            <a:endParaRPr lang="ru-RU" sz="80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r"/>
            <a:r>
              <a:rPr lang="ru-RU" sz="80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воспитатель: </a:t>
            </a:r>
            <a:r>
              <a:rPr lang="ru-RU" sz="8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Тарасова О.А.</a:t>
            </a:r>
            <a:endParaRPr lang="ru-RU" sz="80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r"/>
            <a:endParaRPr lang="ru-RU" sz="80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r"/>
            <a:r>
              <a:rPr lang="ru-RU" sz="8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2023 год</a:t>
            </a:r>
            <a:r>
              <a:rPr lang="ru-RU" dirty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29673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Arial Black" panose="020B0A04020102020204" pitchFamily="34" charset="0"/>
              </a:rPr>
              <a:t>ЛЭПБУК:</a:t>
            </a:r>
          </a:p>
          <a:p>
            <a:pPr algn="ctr"/>
            <a:endParaRPr lang="ru-RU" b="1" dirty="0">
              <a:solidFill>
                <a:schemeClr val="tx2">
                  <a:lumMod val="90000"/>
                  <a:lumOff val="1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Arial Black" panose="020B0A04020102020204" pitchFamily="34" charset="0"/>
              </a:rPr>
              <a:t>«</a:t>
            </a: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 Black" panose="020B0A04020102020204" pitchFamily="34" charset="0"/>
              </a:rPr>
              <a:t>Профессии взрослых»</a:t>
            </a:r>
            <a:endParaRPr lang="ru-RU" b="1" dirty="0">
              <a:solidFill>
                <a:schemeClr val="tx2">
                  <a:lumMod val="90000"/>
                  <a:lumOff val="1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69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1DDBBC93-70DF-4E4E-98E3-08124185A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833" y="332006"/>
            <a:ext cx="6796807" cy="737147"/>
          </a:xfrm>
        </p:spPr>
        <p:txBody>
          <a:bodyPr rtlCol="0">
            <a:normAutofit/>
          </a:bodyPr>
          <a:lstStyle/>
          <a:p>
            <a:pPr algn="ctr"/>
            <a:r>
              <a:rPr lang="ru-RU" sz="32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Пояснительная </a:t>
            </a:r>
            <a:r>
              <a:rPr lang="ru-RU" sz="32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записка:</a:t>
            </a:r>
            <a:endParaRPr lang="ru-RU" sz="32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DCF8D89-56D9-4E2B-9838-07DFB6E9D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5DE74E9-AA78-46C1-845A-0B72FA8AF3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r>
              <a:rPr lang="ru-RU"/>
              <a:t>Раздел 1</a:t>
            </a:r>
          </a:p>
          <a:p>
            <a:pPr rtl="0"/>
            <a:r>
              <a:rPr lang="ru-RU"/>
              <a:t>Раздел 2</a:t>
            </a:r>
          </a:p>
          <a:p>
            <a:pPr rtl="0"/>
            <a:r>
              <a:rPr lang="ru-RU"/>
              <a:t>Раздел 3</a:t>
            </a:r>
          </a:p>
          <a:p>
            <a:pPr rtl="0"/>
            <a:r>
              <a:rPr lang="ru-RU"/>
              <a:t>Раздел 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44395" y="1111353"/>
            <a:ext cx="988958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Данный Лэпбук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был изготовлен для детей 5-6 и использовался как средство обучения. Дети активно проявляли интерес к играм в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лэпбуке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рассматривали изображения, узнавали новые сведения.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Пособие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лэпбук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Профессии взрослых»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может быть использовано для организации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совместной работы педагога и детей, а также для самостоятельной коллективной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деятельности детей и самостоятельной индивидуальной деятельности ребёнка. Тема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лэпбука позволяет использовать его во время тематической недели «Профессии».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Содержание лэпбука можно пополнять и усложнять.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Лэпбук «Профессии» предусмотрен для игры вместе с педагогом или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самостоятельной детской, поэтому главный акцент в нем сделан на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развлекательность, лёгкость восприятия информации. Прекрасное подспорье для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организованной образовательной деятельности и индивидуальной работы по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закреплению темы «Профессии».</a:t>
            </a:r>
          </a:p>
        </p:txBody>
      </p:sp>
    </p:spTree>
    <p:extLst>
      <p:ext uri="{BB962C8B-B14F-4D97-AF65-F5344CB8AC3E}">
        <p14:creationId xmlns:p14="http://schemas.microsoft.com/office/powerpoint/2010/main" val="1613598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0115FF41-AFA4-4D25-AB42-AB034F4B4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2701" y="378421"/>
            <a:ext cx="11254155" cy="1014281"/>
          </a:xfrm>
        </p:spPr>
        <p:txBody>
          <a:bodyPr rtlCol="0">
            <a:noAutofit/>
          </a:bodyPr>
          <a:lstStyle/>
          <a:p>
            <a:r>
              <a:rPr lang="ru-RU" sz="3200" dirty="0" smtClean="0"/>
              <a:t>Цель</a:t>
            </a:r>
            <a:r>
              <a:rPr lang="ru-RU" sz="3200" dirty="0"/>
              <a:t>: Ознакомление детей с </a:t>
            </a:r>
            <a:r>
              <a:rPr lang="ru-RU" sz="3200" dirty="0" smtClean="0"/>
              <a:t>   профессиями </a:t>
            </a:r>
            <a:r>
              <a:rPr lang="ru-RU" sz="3200" dirty="0"/>
              <a:t>взрослых посредством лэпбука</a:t>
            </a:r>
            <a:endParaRPr lang="ru-RU" sz="32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0881FA9-F3B0-4912-B0E1-352094195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0558" y="1615675"/>
            <a:ext cx="9573768" cy="4264620"/>
          </a:xfrm>
        </p:spPr>
        <p:txBody>
          <a:bodyPr rtlCol="0"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Задачи: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Обучающая: Расширять знания детей о профессиях взрослых;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Развивающая: Развивать умение поддерживать беседу, обогащать словарный запас, развивать связную речь.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Воспитательная: Воспитывать уважение к труду взрослых, желание выбрать профессию и стремление учиться.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xmlns="" id="{56AE2454-CE9A-4A6B-AB5A-349E0D967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34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F2FB0B-15EC-453B-BC9B-69AD35DD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5826" y="194750"/>
            <a:ext cx="8534400" cy="2286000"/>
          </a:xfrm>
        </p:spPr>
        <p:txBody>
          <a:bodyPr rtlCol="0"/>
          <a:lstStyle/>
          <a:p>
            <a:pPr rtl="0"/>
            <a:r>
              <a:rPr lang="ru-RU" dirty="0" smtClean="0">
                <a:effectLst/>
              </a:rPr>
              <a:t>Содержание лэпбука</a:t>
            </a:r>
            <a:endParaRPr lang="ru-RU" dirty="0">
              <a:effectLst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5408798-0DB3-46BF-880E-7BB904D70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sz="2000" dirty="0">
                <a:solidFill>
                  <a:schemeClr val="bg1"/>
                </a:solidFill>
              </a:rPr>
              <a:t>Подзаголовок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5771">
            <a:off x="581860" y="1316707"/>
            <a:ext cx="4045066" cy="485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user\Desktop\IMG_20231120_1940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9611">
            <a:off x="7400589" y="1234739"/>
            <a:ext cx="3744947" cy="501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7882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4FC290B8-BF94-4636-BFAB-9FD67F4AA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ru-RU" b="1" cap="all" spc="100" smtClean="0">
                <a:solidFill>
                  <a:schemeClr val="accent2"/>
                </a:solidFill>
              </a:rPr>
              <a:t>5</a:t>
            </a:fld>
            <a:endParaRPr lang="ru-RU" b="1" cap="all" spc="100">
              <a:solidFill>
                <a:schemeClr val="accent2"/>
              </a:solidFill>
            </a:endParaRPr>
          </a:p>
        </p:txBody>
      </p:sp>
      <p:pic>
        <p:nvPicPr>
          <p:cNvPr id="2050" name="Picture 2" descr="C:\Users\user\Desktop\IMG_20231120_1938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03" y="326403"/>
            <a:ext cx="4428467" cy="601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IMG_20231120_1937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015" y="326403"/>
            <a:ext cx="7037775" cy="601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914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4ECDE54D-4BD2-4764-A36A-8487DB61E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ru-RU" b="1" cap="all" spc="100" smtClean="0">
                <a:solidFill>
                  <a:schemeClr val="accent2"/>
                </a:solidFill>
              </a:rPr>
              <a:t>6</a:t>
            </a:fld>
            <a:endParaRPr lang="ru-RU" b="1" cap="all" spc="100">
              <a:solidFill>
                <a:schemeClr val="accent2"/>
              </a:solidFill>
            </a:endParaRPr>
          </a:p>
        </p:txBody>
      </p:sp>
      <p:pic>
        <p:nvPicPr>
          <p:cNvPr id="3074" name="Picture 2" descr="C:\Users\user\Desktop\IMG_20231120_1937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09" y="0"/>
            <a:ext cx="4900550" cy="77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IMG_20231120_19365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393" y="0"/>
            <a:ext cx="4721752" cy="760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27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4098" name="Picture 2" descr="C:\Users\user\Desktop\IMG_20231120_1939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04548" cy="686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IMG_20231120_1936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089" y="0"/>
            <a:ext cx="5227575" cy="9279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473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3B7C214-9C4B-410D-816A-6B3C8059C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DE31DF2-0419-4016-924C-21929AC1E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5122" name="Picture 2" descr="C:\Users\user\Desktop\IMG_20231120_1940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95" y="0"/>
            <a:ext cx="4870909" cy="774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IMG_20231120_1935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930" y="0"/>
            <a:ext cx="48908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0286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79E8A1-055A-4751-97E9-E6B1F9E2121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D08CD0-82A3-4566-9B63-BB91B2D89764}">
  <ds:schemaRefs>
    <ds:schemaRef ds:uri="http://purl.org/dc/elements/1.1/"/>
    <ds:schemaRef ds:uri="http://purl.org/dc/dcmitype/"/>
    <ds:schemaRef ds:uri="71af3243-3dd4-4a8d-8c0d-dd76da1f02a5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1F1B1B8-5A9B-4E1F-8C4E-7AAE2CCA06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0</TotalTime>
  <Words>231</Words>
  <Application>Microsoft Office PowerPoint</Application>
  <PresentationFormat>Произвольный</PresentationFormat>
  <Paragraphs>50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Дидактическое пособие для детей старшего дошкольного возраста 5-7 лет.</vt:lpstr>
      <vt:lpstr>Пояснительная записка:</vt:lpstr>
      <vt:lpstr>Цель: Ознакомление детей с    профессиями взрослых посредством лэпбука</vt:lpstr>
      <vt:lpstr>Содержание лэпбука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2020-09-01T22:58:10Z</dcterms:created>
  <dcterms:modified xsi:type="dcterms:W3CDTF">2023-11-20T13:05:19Z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