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60" r:id="rId3"/>
    <p:sldId id="269" r:id="rId4"/>
    <p:sldId id="261" r:id="rId5"/>
    <p:sldId id="316" r:id="rId6"/>
    <p:sldId id="317" r:id="rId7"/>
    <p:sldId id="271" r:id="rId8"/>
    <p:sldId id="318" r:id="rId9"/>
    <p:sldId id="277" r:id="rId10"/>
    <p:sldId id="270" r:id="rId11"/>
    <p:sldId id="319" r:id="rId12"/>
    <p:sldId id="320" r:id="rId13"/>
    <p:sldId id="329" r:id="rId14"/>
    <p:sldId id="330" r:id="rId15"/>
    <p:sldId id="331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276" r:id="rId25"/>
    <p:sldId id="306" r:id="rId26"/>
    <p:sldId id="315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E2BD"/>
    <a:srgbClr val="8C3A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6" autoAdjust="0"/>
    <p:restoredTop sz="90172" autoAdjust="0"/>
  </p:normalViewPr>
  <p:slideViewPr>
    <p:cSldViewPr>
      <p:cViewPr varScale="1">
        <p:scale>
          <a:sx n="105" d="100"/>
          <a:sy n="105" d="100"/>
        </p:scale>
        <p:origin x="178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4FF72FA-AF2E-4A7F-ABDF-FC2B0456B87E}" type="datetimeFigureOut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CA236E4-A849-4506-843F-870788858C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10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4B45A-2AE7-46F0-A395-984DD350FE90}" type="datetimeFigureOut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C4C8B-8021-4653-B1A9-82F4F0DCC2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CADEA-F8FF-4847-B9E2-B4160E76195C}" type="datetimeFigureOut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91B23-A993-414A-B2DB-5067803F3B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583FF-68EA-4A92-80C9-AE1A8AE9DC6D}" type="datetimeFigureOut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C6894-8067-46D0-BBF9-7ECC99944E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C9193-C545-4663-859B-B172AA63AAE0}" type="datetimeFigureOut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B9CAD-560E-49EA-89FF-4773568C71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02281-A5E4-4C22-8913-56365F9EBC7D}" type="datetimeFigureOut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2DBAB-4F1D-46D6-8638-73C9B46C9D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2C967-ECB9-4576-8A87-5E3DDF75D7C0}" type="datetimeFigureOut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44660-CDF5-42C7-8A0F-FCEEFD3B71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D219C-7654-4FE9-A238-75BA08C8B786}" type="datetimeFigureOut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51B8A-3CD4-4068-8DB8-1EB5BE0083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C292E-E58A-40E1-8CE4-F4DAE7578218}" type="datetimeFigureOut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92D5D-256F-4282-98F1-1F119B50AE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EBA5B-9B9E-4E39-A641-9F9B5F04E81C}" type="datetimeFigureOut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19564-7706-4FFC-B321-91BEBB65EB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87C03-CF79-4E30-9820-925FBC7D689C}" type="datetimeFigureOut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0CFA4-D94C-4521-A5AE-84FB56D4B0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20609-83D8-49AC-80FD-D66E85D516BC}" type="datetimeFigureOut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95A43-143E-4AEF-A525-CB71ED0438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6F8C6D-2E18-4CBC-8C82-2342FE8A99C5}" type="datetimeFigureOut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8353F39-815C-45A6-A77F-3558989192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259632" y="260648"/>
            <a:ext cx="6858000" cy="3643313"/>
          </a:xfrm>
        </p:spPr>
        <p:txBody>
          <a:bodyPr/>
          <a:lstStyle/>
          <a:p>
            <a:pPr eaLnBrk="1" hangingPunct="1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200" b="1" dirty="0" smtClean="0">
                <a:solidFill>
                  <a:srgbClr val="7030A0"/>
                </a:solidFill>
                <a:latin typeface="Monotype Corsiva" panose="03010101010201010101" pitchFamily="66" charset="0"/>
                <a:ea typeface="Arial Unicode MS" pitchFamily="34" charset="-128"/>
                <a:cs typeface="Arial Unicode MS" pitchFamily="34" charset="-128"/>
              </a:rPr>
              <a:t>Мастер-класс :</a:t>
            </a:r>
            <a:r>
              <a:rPr lang="ru-RU" sz="32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                           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  <a:ea typeface="Arial Unicode MS" pitchFamily="34" charset="-128"/>
                <a:cs typeface="Arial Unicode MS" pitchFamily="34" charset="-128"/>
              </a:rPr>
              <a:t>«Лого-</a:t>
            </a:r>
            <a:r>
              <a:rPr lang="ru-RU" sz="3600" b="1" dirty="0" err="1" smtClean="0">
                <a:solidFill>
                  <a:srgbClr val="7030A0"/>
                </a:solidFill>
                <a:latin typeface="Monotype Corsiva" pitchFamily="66" charset="0"/>
                <a:ea typeface="Arial Unicode MS" pitchFamily="34" charset="-128"/>
                <a:cs typeface="Arial Unicode MS" pitchFamily="34" charset="-128"/>
              </a:rPr>
              <a:t>доббль</a:t>
            </a:r>
            <a:r>
              <a:rPr lang="ru-RU" sz="3600" b="1" dirty="0">
                <a:solidFill>
                  <a:srgbClr val="7030A0"/>
                </a:solidFill>
                <a:latin typeface="Monotype Corsiva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  <a:ea typeface="Arial Unicode MS" pitchFamily="34" charset="-128"/>
                <a:cs typeface="Arial Unicode MS" pitchFamily="34" charset="-128"/>
              </a:rPr>
              <a:t>- к </a:t>
            </a:r>
            <a:r>
              <a:rPr lang="ru-RU" sz="3600" b="1" dirty="0" err="1" smtClean="0">
                <a:solidFill>
                  <a:srgbClr val="7030A0"/>
                </a:solidFill>
                <a:latin typeface="Monotype Corsiva" pitchFamily="66" charset="0"/>
                <a:ea typeface="Arial Unicode MS" pitchFamily="34" charset="-128"/>
                <a:cs typeface="Arial Unicode MS" pitchFamily="34" charset="-128"/>
              </a:rPr>
              <a:t>ак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  <a:ea typeface="Arial Unicode MS" pitchFamily="34" charset="-128"/>
                <a:cs typeface="Arial Unicode MS" pitchFamily="34" charset="-128"/>
              </a:rPr>
              <a:t> средство автоматизации звуков и развития речи детей с ТНР».</a:t>
            </a:r>
            <a:b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36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</a:t>
            </a:r>
            <a:br>
              <a:rPr lang="ru-RU" sz="24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400" b="1" dirty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</a:t>
            </a:r>
            <a:r>
              <a:rPr lang="ru-RU" sz="18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Подготовила: Эрнст Вера Владимировна</a:t>
            </a:r>
            <a:br>
              <a:rPr lang="ru-RU" sz="18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18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</a:t>
            </a:r>
            <a:r>
              <a:rPr lang="ru-RU" sz="14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учитель-логопед МАОУ СОШ № 67 </a:t>
            </a:r>
            <a:r>
              <a:rPr lang="ru-RU" sz="1400" b="1" dirty="0" err="1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г.Тюмени</a:t>
            </a:r>
            <a:r>
              <a:rPr lang="ru-RU" sz="14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11560" y="476672"/>
            <a:ext cx="8075240" cy="3312368"/>
          </a:xfrm>
        </p:spPr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sz="2400" dirty="0" smtClean="0"/>
              <a:t>	</a:t>
            </a:r>
          </a:p>
        </p:txBody>
      </p:sp>
      <p:sp>
        <p:nvSpPr>
          <p:cNvPr id="2" name="AutoShape 2" descr="Настольная игра Дубль 2 Доббль Дуббль развивающая игра Мама Папа Я 13151172  купить за 63 900 сум в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03647" y="179810"/>
            <a:ext cx="6336704" cy="9644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Найди и назови одинаковые картинки, четко произнеси 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звук Р.</a:t>
            </a:r>
            <a:endParaRPr lang="ru-RU" sz="2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11560" y="476672"/>
            <a:ext cx="8075240" cy="3312368"/>
          </a:xfrm>
        </p:spPr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sz="2400" dirty="0" smtClean="0"/>
              <a:t>	</a:t>
            </a:r>
          </a:p>
        </p:txBody>
      </p:sp>
      <p:sp>
        <p:nvSpPr>
          <p:cNvPr id="2" name="AutoShape 2" descr="Настольная игра Дубль 2 Доббль Дуббль развивающая игра Мама Папа Я 13151172  купить за 63 900 сум в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44110" y="-1141892"/>
            <a:ext cx="6858002" cy="914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19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11560" y="476672"/>
            <a:ext cx="8075240" cy="3312368"/>
          </a:xfrm>
        </p:spPr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sz="2400" dirty="0" smtClean="0"/>
              <a:t>	</a:t>
            </a:r>
          </a:p>
        </p:txBody>
      </p:sp>
      <p:sp>
        <p:nvSpPr>
          <p:cNvPr id="2" name="AutoShape 2" descr="Настольная игра Дубль 2 Доббль Дуббль развивающая игра Мама Папа Я 13151172  купить за 63 900 сум в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43000" y="-114300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7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11560" y="476672"/>
            <a:ext cx="8075240" cy="3312368"/>
          </a:xfrm>
        </p:spPr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sz="2400" dirty="0" smtClean="0"/>
              <a:t>	</a:t>
            </a:r>
          </a:p>
        </p:txBody>
      </p:sp>
      <p:sp>
        <p:nvSpPr>
          <p:cNvPr id="2" name="AutoShape 2" descr="Настольная игра Дубль 2 Доббль Дуббль развивающая игра Мама Папа Я 13151172  купить за 63 900 сум в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43002" y="-1143002"/>
            <a:ext cx="6858000" cy="914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25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11560" y="476672"/>
            <a:ext cx="8075240" cy="3312368"/>
          </a:xfrm>
        </p:spPr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sz="2400" dirty="0" smtClean="0"/>
              <a:t>	</a:t>
            </a:r>
          </a:p>
        </p:txBody>
      </p:sp>
      <p:sp>
        <p:nvSpPr>
          <p:cNvPr id="2" name="AutoShape 2" descr="Настольная игра Дубль 2 Доббль Дуббль развивающая игра Мама Папа Я 13151172  купить за 63 900 сум в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43000" y="-1143003"/>
            <a:ext cx="6858001" cy="914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55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11560" y="476672"/>
            <a:ext cx="8075240" cy="3312368"/>
          </a:xfrm>
        </p:spPr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sz="2400" dirty="0" smtClean="0"/>
              <a:t>	</a:t>
            </a:r>
          </a:p>
        </p:txBody>
      </p:sp>
      <p:sp>
        <p:nvSpPr>
          <p:cNvPr id="2" name="AutoShape 2" descr="Настольная игра Дубль 2 Доббль Дуббль развивающая игра Мама Папа Я 13151172  купить за 63 900 сум в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52144" y="-1133856"/>
            <a:ext cx="6839712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1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11560" y="476672"/>
            <a:ext cx="8075240" cy="3312368"/>
          </a:xfrm>
        </p:spPr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sz="2400" dirty="0" smtClean="0"/>
              <a:t>	</a:t>
            </a:r>
          </a:p>
        </p:txBody>
      </p:sp>
      <p:sp>
        <p:nvSpPr>
          <p:cNvPr id="2" name="AutoShape 2" descr="Настольная игра Дубль 2 Доббль Дуббль развивающая игра Мама Папа Я 13151172  купить за 63 900 сум в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19672" y="476672"/>
            <a:ext cx="6264696" cy="9361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Назови уменьшительно-ласкательно, </a:t>
            </a:r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четко произнеси 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звук Л.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2854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11560" y="476672"/>
            <a:ext cx="8075240" cy="3312368"/>
          </a:xfrm>
        </p:spPr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sz="2400" dirty="0" smtClean="0"/>
              <a:t>	</a:t>
            </a:r>
          </a:p>
        </p:txBody>
      </p:sp>
      <p:sp>
        <p:nvSpPr>
          <p:cNvPr id="2" name="AutoShape 2" descr="Настольная игра Дубль 2 Доббль Дуббль развивающая игра Мама Папа Я 13151172  купить за 63 900 сум в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65312" y="-1165312"/>
            <a:ext cx="6813376" cy="9144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59632" y="193522"/>
            <a:ext cx="6768752" cy="12524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Единственное </a:t>
            </a:r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и множественное число имен существительных:  «Один - много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».</a:t>
            </a:r>
            <a:endParaRPr lang="ru-RU" sz="2400" dirty="0">
              <a:solidFill>
                <a:schemeClr val="tx1"/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Ч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етко </a:t>
            </a:r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произнеси 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звук С.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9995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11560" y="476672"/>
            <a:ext cx="8075240" cy="3312368"/>
          </a:xfrm>
        </p:spPr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sz="2400" dirty="0" smtClean="0"/>
              <a:t>	</a:t>
            </a:r>
          </a:p>
        </p:txBody>
      </p:sp>
      <p:sp>
        <p:nvSpPr>
          <p:cNvPr id="2" name="AutoShape 2" descr="Настольная игра Дубль 2 Доббль Дуббль развивающая игра Мама Папа Я 13151172  купить за 63 900 сум в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3608" y="193522"/>
            <a:ext cx="7200800" cy="12524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Согласование </a:t>
            </a:r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числительного с существительным : «Посчитай 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1,2,3,4,5…».</a:t>
            </a:r>
            <a:endParaRPr lang="ru-RU" sz="2400" dirty="0">
              <a:solidFill>
                <a:schemeClr val="tx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13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11560" y="476672"/>
            <a:ext cx="8075240" cy="3312368"/>
          </a:xfrm>
        </p:spPr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sz="2400" dirty="0" smtClean="0"/>
              <a:t>	</a:t>
            </a:r>
          </a:p>
        </p:txBody>
      </p:sp>
      <p:sp>
        <p:nvSpPr>
          <p:cNvPr id="2" name="AutoShape 2" descr="Настольная игра Дубль 2 Доббль Дуббль развивающая игра Мама Папа Я 13151172  купить за 63 900 сум в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65312" y="-1165312"/>
            <a:ext cx="6813376" cy="9144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43608" y="620688"/>
            <a:ext cx="6768752" cy="8252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Где спрятался звук Р ?</a:t>
            </a:r>
            <a:endParaRPr lang="ru-RU" sz="3200" dirty="0">
              <a:solidFill>
                <a:schemeClr val="tx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8800" dirty="0" smtClean="0">
                <a:solidFill>
                  <a:srgbClr val="7030A0"/>
                </a:solidFill>
                <a:latin typeface="Monotype Corsiva" pitchFamily="66" charset="0"/>
              </a:rPr>
              <a:t>                   </a:t>
            </a:r>
            <a:r>
              <a:rPr lang="ru-RU" sz="8800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цель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971600" y="3573016"/>
            <a:ext cx="7920880" cy="2553146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Ф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ормирование 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положительной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    мотивации 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к обучению у детей с ТНР в системе логопедической работы средствами игровых технологий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11560" y="476672"/>
            <a:ext cx="8075240" cy="3312368"/>
          </a:xfrm>
        </p:spPr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sz="2400" dirty="0" smtClean="0"/>
              <a:t>	</a:t>
            </a:r>
          </a:p>
        </p:txBody>
      </p:sp>
      <p:sp>
        <p:nvSpPr>
          <p:cNvPr id="2" name="AutoShape 2" descr="Настольная игра Дубль 2 Доббль Дуббль развивающая игра Мама Папа Я 13151172  купить за 63 900 сум в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75656" y="404664"/>
            <a:ext cx="6264696" cy="5866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Раздели слова на слоги. Чётко </a:t>
            </a:r>
            <a:r>
              <a:rPr lang="ru-RU" sz="2000" dirty="0">
                <a:solidFill>
                  <a:schemeClr val="tx1"/>
                </a:solidFill>
                <a:latin typeface="Century Schoolbook" panose="02040604050505020304" pitchFamily="18" charset="0"/>
              </a:rPr>
              <a:t>произнеси звук </a:t>
            </a:r>
            <a:r>
              <a:rPr lang="ru-RU" sz="20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З.</a:t>
            </a:r>
            <a:endParaRPr lang="ru-RU" sz="2000" dirty="0"/>
          </a:p>
          <a:p>
            <a:pPr algn="ctr"/>
            <a:endParaRPr lang="ru-RU" sz="3200" dirty="0">
              <a:solidFill>
                <a:schemeClr val="tx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32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11560" y="476672"/>
            <a:ext cx="8075240" cy="3312368"/>
          </a:xfrm>
        </p:spPr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sz="2400" dirty="0" smtClean="0"/>
              <a:t>	</a:t>
            </a:r>
          </a:p>
        </p:txBody>
      </p:sp>
      <p:sp>
        <p:nvSpPr>
          <p:cNvPr id="2" name="AutoShape 2" descr="Настольная игра Дубль 2 Доббль Дуббль развивающая игра Мама Папа Я 13151172  купить за 63 900 сум в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43608" y="404664"/>
            <a:ext cx="7128792" cy="10801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Придумай предложения со словами.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Чётко произноси </a:t>
            </a:r>
            <a:r>
              <a:rPr lang="ru-RU" sz="2800" dirty="0">
                <a:solidFill>
                  <a:schemeClr val="tx1"/>
                </a:solidFill>
                <a:latin typeface="Century Schoolbook" panose="02040604050505020304" pitchFamily="18" charset="0"/>
              </a:rPr>
              <a:t>звук Л</a:t>
            </a:r>
            <a:r>
              <a:rPr lang="ru-RU" sz="28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.</a:t>
            </a:r>
            <a:endParaRPr lang="ru-RU" sz="2800" dirty="0"/>
          </a:p>
          <a:p>
            <a:pPr algn="ctr"/>
            <a:endParaRPr lang="ru-RU" sz="3200" dirty="0">
              <a:solidFill>
                <a:schemeClr val="tx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12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11560" y="476672"/>
            <a:ext cx="8075240" cy="3312368"/>
          </a:xfrm>
        </p:spPr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sz="2400" dirty="0" smtClean="0"/>
              <a:t>	</a:t>
            </a:r>
          </a:p>
        </p:txBody>
      </p:sp>
      <p:sp>
        <p:nvSpPr>
          <p:cNvPr id="2" name="AutoShape 2" descr="Настольная игра Дубль 2 Доббль Дуббль развивающая игра Мама Папа Я 13151172  купить за 63 900 сум в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3608" y="620688"/>
            <a:ext cx="6768752" cy="8252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Игра «Что я не назвала?»</a:t>
            </a:r>
            <a:endParaRPr lang="ru-RU" sz="3200" dirty="0">
              <a:solidFill>
                <a:schemeClr val="tx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26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11560" y="476672"/>
            <a:ext cx="8075240" cy="3312368"/>
          </a:xfrm>
        </p:spPr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sz="2400" dirty="0" smtClean="0"/>
              <a:t>	</a:t>
            </a:r>
          </a:p>
        </p:txBody>
      </p:sp>
      <p:sp>
        <p:nvSpPr>
          <p:cNvPr id="2" name="AutoShape 2" descr="Настольная игра Дубль 2 Доббль Дуббль развивающая игра Мама Папа Я 13151172  купить за 63 900 сум в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43000" y="-1143004"/>
            <a:ext cx="6858001" cy="914400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63688" y="620688"/>
            <a:ext cx="5400600" cy="8252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  <a:latin typeface="Century Schoolbook" panose="02040604050505020304" pitchFamily="18" charset="0"/>
              </a:rPr>
              <a:t>Доббль</a:t>
            </a:r>
            <a:r>
              <a:rPr lang="ru-RU" sz="32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 «Животные».</a:t>
            </a:r>
            <a:endParaRPr lang="ru-RU" sz="3200" dirty="0">
              <a:solidFill>
                <a:schemeClr val="tx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48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899592" y="-99391"/>
            <a:ext cx="6912768" cy="216023"/>
          </a:xfrm>
        </p:spPr>
        <p:txBody>
          <a:bodyPr/>
          <a:lstStyle/>
          <a:p>
            <a:pPr algn="l" eaLnBrk="1" hangingPunct="1"/>
            <a:r>
              <a:rPr lang="ru-RU" dirty="0" smtClean="0">
                <a:solidFill>
                  <a:srgbClr val="C00000"/>
                </a:solidFill>
                <a:latin typeface="Franklin Gothic Demi Cond" pitchFamily="34" charset="0"/>
                <a:ea typeface="NSimSun" pitchFamily="49" charset="-122"/>
              </a:rPr>
              <a:t>                        </a:t>
            </a: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  <a:ea typeface="NSimSun" pitchFamily="49" charset="-122"/>
              </a:rPr>
              <a:t>Результативность:</a:t>
            </a:r>
          </a:p>
        </p:txBody>
      </p:sp>
      <p:sp>
        <p:nvSpPr>
          <p:cNvPr id="44035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911600"/>
          </a:xfrm>
        </p:spPr>
        <p:txBody>
          <a:bodyPr/>
          <a:lstStyle/>
          <a:p>
            <a:pPr eaLnBrk="1" hangingPunct="1">
              <a:buNone/>
            </a:pPr>
            <a:r>
              <a:rPr lang="ru-RU" sz="2400" dirty="0" smtClean="0"/>
              <a:t>		</a:t>
            </a:r>
          </a:p>
          <a:p>
            <a:pPr eaLnBrk="1" hangingPunct="1">
              <a:buNone/>
            </a:pPr>
            <a:r>
              <a:rPr lang="ru-RU" sz="2400" dirty="0"/>
              <a:t>	</a:t>
            </a:r>
            <a:r>
              <a:rPr lang="ru-RU" sz="2400" dirty="0" smtClean="0"/>
              <a:t>	Таким образом, мы </a:t>
            </a:r>
            <a:r>
              <a:rPr lang="ru-RU" sz="2400" dirty="0"/>
              <a:t>видим, что с помощью этой игры можно не только развивать внимание</a:t>
            </a:r>
            <a:r>
              <a:rPr lang="ru-RU" sz="2400" dirty="0" smtClean="0"/>
              <a:t>, </a:t>
            </a:r>
            <a:r>
              <a:rPr lang="ru-RU" sz="2400" dirty="0"/>
              <a:t>тренировать реакцию, как двигательно-моторную, так и речевую, но и расширять и актуализировать словарный запас, отрабатывать слоговую структуру слова, автоматизировать звуки, упражнять грамматические функции словоизменения, развивать слуховое внимание и память, как зрительную, так и слуховую. </a:t>
            </a:r>
          </a:p>
          <a:p>
            <a:pPr eaLnBrk="1" hangingPunct="1">
              <a:buFont typeface="Arial" charset="0"/>
              <a:buNone/>
            </a:pPr>
            <a:endParaRPr lang="ru-RU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низ 1"/>
          <p:cNvSpPr/>
          <p:nvPr/>
        </p:nvSpPr>
        <p:spPr>
          <a:xfrm>
            <a:off x="283493" y="238336"/>
            <a:ext cx="2057400" cy="1340768"/>
          </a:xfrm>
          <a:prstGeom prst="downArrow">
            <a:avLst/>
          </a:prstGeom>
          <a:solidFill>
            <a:srgbClr val="F1E2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6948264" y="197310"/>
            <a:ext cx="2071687" cy="1196752"/>
          </a:xfrm>
          <a:prstGeom prst="downArrow">
            <a:avLst>
              <a:gd name="adj1" fmla="val 50000"/>
              <a:gd name="adj2" fmla="val 42759"/>
            </a:avLst>
          </a:prstGeom>
          <a:solidFill>
            <a:srgbClr val="F1E2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4325" y="2492896"/>
            <a:ext cx="3177555" cy="1152128"/>
          </a:xfrm>
          <a:prstGeom prst="roundRect">
            <a:avLst/>
          </a:prstGeom>
          <a:solidFill>
            <a:srgbClr val="F1E2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С</a:t>
            </a:r>
            <a:r>
              <a:rPr lang="ru-RU" dirty="0" smtClean="0">
                <a:solidFill>
                  <a:schemeClr val="tx1"/>
                </a:solidFill>
              </a:rPr>
              <a:t>трессоустойчивость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00375" y="4149080"/>
            <a:ext cx="3227809" cy="1224136"/>
          </a:xfrm>
          <a:prstGeom prst="roundRect">
            <a:avLst/>
          </a:prstGeom>
          <a:solidFill>
            <a:srgbClr val="F1E2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ереживать </a:t>
            </a:r>
            <a:r>
              <a:rPr lang="ru-RU" dirty="0">
                <a:solidFill>
                  <a:schemeClr val="tx1"/>
                </a:solidFill>
              </a:rPr>
              <a:t>собственный проигрыш и радоваться за </a:t>
            </a:r>
            <a:r>
              <a:rPr lang="ru-RU" dirty="0" smtClean="0">
                <a:solidFill>
                  <a:schemeClr val="tx1"/>
                </a:solidFill>
              </a:rPr>
              <a:t>друзей.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08104" y="2519784"/>
            <a:ext cx="3096344" cy="1125240"/>
          </a:xfrm>
          <a:prstGeom prst="roundRect">
            <a:avLst/>
          </a:prstGeom>
          <a:solidFill>
            <a:srgbClr val="F1E2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У</a:t>
            </a:r>
            <a:r>
              <a:rPr lang="ru-RU" dirty="0" smtClean="0">
                <a:solidFill>
                  <a:schemeClr val="tx1"/>
                </a:solidFill>
              </a:rPr>
              <a:t>мение </a:t>
            </a:r>
            <a:r>
              <a:rPr lang="ru-RU" dirty="0">
                <a:solidFill>
                  <a:schemeClr val="tx1"/>
                </a:solidFill>
              </a:rPr>
              <a:t>регулировать собственные эмоции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908720"/>
            <a:ext cx="4752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 </a:t>
            </a:r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правильной организации игры развиваются такие качества </a:t>
            </a:r>
            <a:r>
              <a:rPr 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как: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1979712" y="3501008"/>
            <a:ext cx="6336704" cy="2160240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sz="6000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Спасибо </a:t>
            </a:r>
          </a:p>
          <a:p>
            <a:pPr algn="ctr" eaLnBrk="1" hangingPunct="1">
              <a:buNone/>
            </a:pPr>
            <a:r>
              <a:rPr lang="ru-RU" sz="6000" b="1" i="1" dirty="0">
                <a:solidFill>
                  <a:srgbClr val="7030A0"/>
                </a:solidFill>
                <a:latin typeface="Monotype Corsiva" panose="03010101010201010101" pitchFamily="66" charset="0"/>
              </a:rPr>
              <a:t>з</a:t>
            </a:r>
            <a:r>
              <a:rPr lang="ru-RU" sz="6000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а внимание !!!</a:t>
            </a:r>
          </a:p>
        </p:txBody>
      </p:sp>
    </p:spTree>
    <p:extLst>
      <p:ext uri="{BB962C8B-B14F-4D97-AF65-F5344CB8AC3E}">
        <p14:creationId xmlns:p14="http://schemas.microsoft.com/office/powerpoint/2010/main" val="27198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2088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Задачи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50"/>
            <a:ext cx="8229600" cy="4125913"/>
          </a:xfrm>
        </p:spPr>
        <p:txBody>
          <a:bodyPr rtlCol="0">
            <a:normAutofit fontScale="92500" lnSpcReduction="20000"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а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втоматизировать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поставленные  звуки в словах во всех позициях;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формировать 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лексико-грамматические категории;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развивать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зрительное восприятие через узнавание предметов при  их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изображении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в разных ракурсах;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активизировать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процессы внимания, памяти, быстроты реакции;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развивать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мелкую моторику пальцев рук.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43675" cy="1011237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Проблема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85875"/>
            <a:ext cx="6749355" cy="4840288"/>
          </a:xfrm>
        </p:spPr>
        <p:txBody>
          <a:bodyPr rtlCol="0">
            <a:normAutofit fontScale="92500"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>
                <a:solidFill>
                  <a:srgbClr val="7030A0"/>
                </a:solidFill>
              </a:rPr>
              <a:t>	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При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тяжелых речевых нарушениях этап автоматизации звуков затягивается, ребенку долго не удается правильно произносить поставленный звук в слогах и словах, не говоря уже о фразах. Многократное повторение одного и того же речевого материала утомляет ребенка. У него теряется интерес к занятиям, пропадает желание посещать кабинет логопеда.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50"/>
            <a:ext cx="7427168" cy="4525094"/>
          </a:xfrm>
        </p:spPr>
        <p:txBody>
          <a:bodyPr rtlCol="0"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Book Antiqua" panose="02040602050305030304" pitchFamily="18" charset="0"/>
              </a:rPr>
              <a:t>Как повысить интерес детей к занятиям? Этот вопрос задает себе каждый педагог.</a:t>
            </a:r>
          </a:p>
          <a:p>
            <a:pPr marL="0" indent="0" algn="just">
              <a:buNone/>
            </a:pPr>
            <a:r>
              <a:rPr lang="ru-RU" sz="2400" dirty="0">
                <a:latin typeface="Book Antiqua" panose="02040602050305030304" pitchFamily="18" charset="0"/>
              </a:rPr>
              <a:t>	Преодоление сложной речевой патологии, требует продолжительного времени, особой тщательности и интенсивности логопедической работы в течение всего учебного года. Однако, кроме речевых дефектов, у значительной части детей-логопатов наблюдается сниженная познавательная активность, отклонения в эмоционально-волевой сфере, </a:t>
            </a:r>
            <a:r>
              <a:rPr lang="ru-RU" sz="2400" dirty="0" smtClean="0">
                <a:latin typeface="Book Antiqua" panose="02040602050305030304" pitchFamily="18" charset="0"/>
              </a:rPr>
              <a:t>отклонения в </a:t>
            </a:r>
            <a:r>
              <a:rPr lang="ru-RU" sz="2400" dirty="0">
                <a:latin typeface="Book Antiqua" panose="02040602050305030304" pitchFamily="18" charset="0"/>
              </a:rPr>
              <a:t>общей моторике, различные соматические заболевания, повышенная утомляемость.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1724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85875"/>
            <a:ext cx="6749355" cy="4840288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>
                <a:solidFill>
                  <a:srgbClr val="7030A0"/>
                </a:solidFill>
              </a:rPr>
              <a:t>	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620688"/>
            <a:ext cx="561662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Book Antiqua" panose="02040602050305030304" pitchFamily="18" charset="0"/>
              </a:rPr>
              <a:t>	Монотонная</a:t>
            </a:r>
            <a:r>
              <a:rPr lang="ru-RU" sz="2400" dirty="0">
                <a:latin typeface="Book Antiqua" panose="02040602050305030304" pitchFamily="18" charset="0"/>
              </a:rPr>
              <a:t>, однообразная работа приводит к утомлению детей и потере интереса к логопедическим занятиям. Отсюда возникает объективная необходимость поиска новых методов и приёмов работы, которые с одной стороны обеспечили бы повышение эффективности логопедической работы и позволили бы к концу учебного года добиться хороших результатов, а с другой стороны не переутомляли бы детей и сохранили им здоровье</a:t>
            </a:r>
            <a:r>
              <a:rPr lang="ru-RU" sz="2400" dirty="0" smtClean="0">
                <a:latin typeface="Book Antiqua" panose="02040602050305030304" pitchFamily="18" charset="0"/>
              </a:rPr>
              <a:t>.</a:t>
            </a:r>
          </a:p>
          <a:p>
            <a:endParaRPr lang="ru-RU" sz="2400" dirty="0">
              <a:latin typeface="Book Antiqua" panose="02040602050305030304" pitchFamily="18" charset="0"/>
            </a:endParaRPr>
          </a:p>
          <a:p>
            <a:endParaRPr lang="ru-RU" sz="2400" dirty="0" smtClean="0">
              <a:latin typeface="Book Antiqua" panose="02040602050305030304" pitchFamily="18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3294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428625"/>
            <a:ext cx="8229600" cy="10001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Объект 5" descr="Настольная игра Лого Доббль для автоматизации звука Л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3489"/>
            <a:ext cx="3456384" cy="306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Логодоббль. Автоматизация звука Р в словах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44657"/>
            <a:ext cx="302433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4" descr="Набор карточек &quot;Лого-доббль. Звук Ль&quot; - Смайл Декор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29" y="3861048"/>
            <a:ext cx="410445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8" name="Picture 6" descr="Набор карточек &quot;Лого-доббль. Звук Ш&quot; (игра &quot;Логопедический дубль&quot;), арт.  П4210 - купить в интернет-магазине Игросит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654424"/>
            <a:ext cx="2942927" cy="294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11560" y="476672"/>
            <a:ext cx="8075240" cy="3312368"/>
          </a:xfrm>
        </p:spPr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sz="2400" dirty="0" smtClean="0"/>
              <a:t>	Механизм </a:t>
            </a:r>
            <a:r>
              <a:rPr lang="ru-RU" sz="2400" dirty="0"/>
              <a:t>игры таков: имеется несколько десятков </a:t>
            </a:r>
            <a:r>
              <a:rPr lang="ru-RU" sz="2400" dirty="0" smtClean="0"/>
              <a:t> </a:t>
            </a:r>
            <a:r>
              <a:rPr lang="ru-RU" sz="2400" dirty="0"/>
              <a:t>карточек, на каждой из которых от 4 до 8 картинок. При этом на любых двух карточках совпадает только одна картинка. Вы берёте в руки две карточки и Вам уже не надо объяснять правила игры, всё понятно: ищем одинаковую картинку. </a:t>
            </a:r>
            <a:r>
              <a:rPr lang="ru-RU" sz="2400" dirty="0" smtClean="0"/>
              <a:t>Кто первый заметил и назвал, тот забирает карточку. Все </a:t>
            </a:r>
            <a:r>
              <a:rPr lang="ru-RU" sz="2400" dirty="0"/>
              <a:t>картинки подобраны на определенный звук, который ребенок четко произносит! Но за этой простотой стоит неожиданно много полезных возможностей.</a:t>
            </a:r>
          </a:p>
          <a:p>
            <a:pPr marL="0" indent="0" eaLnBrk="1" hangingPunct="1">
              <a:buNone/>
              <a:defRPr/>
            </a:pPr>
            <a:endParaRPr lang="ru-RU" sz="2400" dirty="0" smtClean="0"/>
          </a:p>
        </p:txBody>
      </p:sp>
      <p:sp>
        <p:nvSpPr>
          <p:cNvPr id="2" name="AutoShape 2" descr="Настольная игра Дубль 2 Доббль Дуббль развивающая игра Мама Папа Я 13151172  купить за 63 900 сум в интернет-магазине Wildberri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066" name="Picture 10" descr="razvdeteimsk] Логопедическая игра Доббль. Автоматизация звука Л (Наталья  Грицуник) | Скачать полные курсы практические бесплатно лучше, чем  складчина или торрент складчики все у на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972" y="3933056"/>
            <a:ext cx="3744416" cy="267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084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27584" y="260649"/>
            <a:ext cx="7772400" cy="1080120"/>
          </a:xfrm>
        </p:spPr>
        <p:txBody>
          <a:bodyPr/>
          <a:lstStyle/>
          <a:p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Monotype Corsiva" panose="03010101010201010101" pitchFamily="66" charset="0"/>
              </a:rPr>
              <a:t>Варианты игры:</a:t>
            </a:r>
            <a:endParaRPr lang="ru-RU" sz="3600" dirty="0">
              <a:solidFill>
                <a:schemeClr val="accent4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27584" y="1196752"/>
            <a:ext cx="6760840" cy="4896544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Н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айди </a:t>
            </a:r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и назови одинаковые 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картинки, четко произнеси определенный звук;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назови уменьшительно-ласкательно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;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е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динственное </a:t>
            </a:r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и множественное число имен 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существительных:  «Один </a:t>
            </a:r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- много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»;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согласование </a:t>
            </a:r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числительного с существительным 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: «Посчитай </a:t>
            </a:r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1,2,3,4,5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»;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где спрятался 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звук?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р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азбей слова </a:t>
            </a:r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на 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слоги;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составь предложение;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Century Schoolbook" panose="02040604050505020304" pitchFamily="18" charset="0"/>
              </a:rPr>
              <a:t>и</a:t>
            </a:r>
            <a:r>
              <a:rPr lang="ru-RU" sz="2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гра «Что я не назвала?»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ru-RU" sz="2400" dirty="0" smtClean="0">
              <a:solidFill>
                <a:schemeClr val="tx1"/>
              </a:solidFill>
              <a:latin typeface="Century Schoolbook" panose="02040604050505020304" pitchFamily="18" charset="0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ru-RU" sz="1800" dirty="0" smtClean="0">
              <a:solidFill>
                <a:srgbClr val="7030A0"/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ru-RU" sz="20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l"/>
            <a:endParaRPr lang="ru-RU" sz="2000" b="1" dirty="0" smtClean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1465</TotalTime>
  <Words>243</Words>
  <Application>Microsoft Office PowerPoint</Application>
  <PresentationFormat>Экран (4:3)</PresentationFormat>
  <Paragraphs>65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8" baseType="lpstr">
      <vt:lpstr>Arial Unicode MS</vt:lpstr>
      <vt:lpstr>NSimSun</vt:lpstr>
      <vt:lpstr>Arial</vt:lpstr>
      <vt:lpstr>Arial Black</vt:lpstr>
      <vt:lpstr>Book Antiqua</vt:lpstr>
      <vt:lpstr>Calibri</vt:lpstr>
      <vt:lpstr>Century Schoolbook</vt:lpstr>
      <vt:lpstr>Franklin Gothic Demi Cond</vt:lpstr>
      <vt:lpstr>Monotype Corsiva</vt:lpstr>
      <vt:lpstr>Times New Roman</vt:lpstr>
      <vt:lpstr>Wingdings</vt:lpstr>
      <vt:lpstr>Тема Office</vt:lpstr>
      <vt:lpstr>    Мастер-класс :                                                                       «Лого-доббль - к ак средство автоматизации звуков и развития речи детей с ТНР».                                            Подготовила: Эрнст Вера Владимировна                            учитель-логопед МАОУ СОШ № 67 г.Тюмени. </vt:lpstr>
      <vt:lpstr>                   цель</vt:lpstr>
      <vt:lpstr>Задачи</vt:lpstr>
      <vt:lpstr>Проблема</vt:lpstr>
      <vt:lpstr>Презентация PowerPoint</vt:lpstr>
      <vt:lpstr>Презентация PowerPoint</vt:lpstr>
      <vt:lpstr> </vt:lpstr>
      <vt:lpstr>Презентация PowerPoint</vt:lpstr>
      <vt:lpstr>Варианты игры: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Результативность: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 самообразования</dc:title>
  <dc:creator>Домашний</dc:creator>
  <cp:lastModifiedBy>Учитель</cp:lastModifiedBy>
  <cp:revision>142</cp:revision>
  <dcterms:created xsi:type="dcterms:W3CDTF">2015-03-24T17:30:50Z</dcterms:created>
  <dcterms:modified xsi:type="dcterms:W3CDTF">2023-11-02T08:49:22Z</dcterms:modified>
</cp:coreProperties>
</file>