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1" r:id="rId6"/>
    <p:sldId id="266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80" r:id="rId18"/>
    <p:sldId id="273" r:id="rId19"/>
    <p:sldId id="274" r:id="rId20"/>
    <p:sldId id="277" r:id="rId21"/>
    <p:sldId id="275" r:id="rId22"/>
    <p:sldId id="276" r:id="rId23"/>
    <p:sldId id="278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49185-1B42-45B7-89B2-BCB0D3716D6B}" type="datetimeFigureOut">
              <a:rPr lang="ru-RU" smtClean="0"/>
              <a:t>04.02.2016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5D823-544C-41E7-ADDF-7A0E3A76FB1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8457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49185-1B42-45B7-89B2-BCB0D3716D6B}" type="datetimeFigureOut">
              <a:rPr lang="ru-RU" smtClean="0"/>
              <a:t>04.02.2016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5D823-544C-41E7-ADDF-7A0E3A76FB1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7328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49185-1B42-45B7-89B2-BCB0D3716D6B}" type="datetimeFigureOut">
              <a:rPr lang="ru-RU" smtClean="0"/>
              <a:t>04.02.2016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5D823-544C-41E7-ADDF-7A0E3A76FB1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6624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49185-1B42-45B7-89B2-BCB0D3716D6B}" type="datetimeFigureOut">
              <a:rPr lang="ru-RU" smtClean="0"/>
              <a:t>04.02.2016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5D823-544C-41E7-ADDF-7A0E3A76FB1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8350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49185-1B42-45B7-89B2-BCB0D3716D6B}" type="datetimeFigureOut">
              <a:rPr lang="ru-RU" smtClean="0"/>
              <a:t>04.02.2016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5D823-544C-41E7-ADDF-7A0E3A76FB1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2716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49185-1B42-45B7-89B2-BCB0D3716D6B}" type="datetimeFigureOut">
              <a:rPr lang="ru-RU" smtClean="0"/>
              <a:t>04.02.2016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5D823-544C-41E7-ADDF-7A0E3A76FB1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2878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49185-1B42-45B7-89B2-BCB0D3716D6B}" type="datetimeFigureOut">
              <a:rPr lang="ru-RU" smtClean="0"/>
              <a:t>04.02.2016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5D823-544C-41E7-ADDF-7A0E3A76FB1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3991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49185-1B42-45B7-89B2-BCB0D3716D6B}" type="datetimeFigureOut">
              <a:rPr lang="ru-RU" smtClean="0"/>
              <a:t>04.02.2016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5D823-544C-41E7-ADDF-7A0E3A76FB1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9828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49185-1B42-45B7-89B2-BCB0D3716D6B}" type="datetimeFigureOut">
              <a:rPr lang="ru-RU" smtClean="0"/>
              <a:t>04.02.2016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5D823-544C-41E7-ADDF-7A0E3A76FB1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37875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49185-1B42-45B7-89B2-BCB0D3716D6B}" type="datetimeFigureOut">
              <a:rPr lang="ru-RU" smtClean="0"/>
              <a:t>04.02.2016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5D823-544C-41E7-ADDF-7A0E3A76FB1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0030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49185-1B42-45B7-89B2-BCB0D3716D6B}" type="datetimeFigureOut">
              <a:rPr lang="ru-RU" smtClean="0"/>
              <a:t>04.02.2016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5D823-544C-41E7-ADDF-7A0E3A76FB1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6207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849185-1B42-45B7-89B2-BCB0D3716D6B}" type="datetimeFigureOut">
              <a:rPr lang="ru-RU" smtClean="0"/>
              <a:t>04.02.2016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F5D823-544C-41E7-ADDF-7A0E3A76FB1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8042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gif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microsoft.com/office/2007/relationships/hdphoto" Target="../media/hdphoto2.wdp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gif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Users\Вера\Desktop\Рисунок3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08" y="0"/>
            <a:ext cx="920942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21651" y="1772816"/>
            <a:ext cx="63367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David" pitchFamily="34" charset="-79"/>
              </a:rPr>
              <a:t>ОЛИМПИЙСКИЕ ИГРЫ ДРЕВНОСТИ</a:t>
            </a:r>
            <a:endParaRPr lang="ru-RU" sz="48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  <a:cs typeface="David" pitchFamily="34" charset="-79"/>
            </a:endParaRPr>
          </a:p>
        </p:txBody>
      </p:sp>
      <p:pic>
        <p:nvPicPr>
          <p:cNvPr id="4" name="Рисунок 3" descr="др греция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9926" y="14676"/>
            <a:ext cx="2357422" cy="10938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Горизонтальный свиток 4"/>
          <p:cNvSpPr/>
          <p:nvPr/>
        </p:nvSpPr>
        <p:spPr>
          <a:xfrm>
            <a:off x="5236840" y="4653136"/>
            <a:ext cx="3528392" cy="1526638"/>
          </a:xfrm>
          <a:prstGeom prst="horizontalScrol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Учитель физической культуры</a:t>
            </a:r>
          </a:p>
          <a:p>
            <a:pPr algn="ctr"/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МОУ Петровской СОШ </a:t>
            </a:r>
          </a:p>
          <a:p>
            <a:pPr algn="ctr"/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Булыгина В.В</a:t>
            </a:r>
            <a:endParaRPr lang="ru-RU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9033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Users\Вера\Desktop\Рисунок3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08" y="0"/>
            <a:ext cx="920942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32916" y="323364"/>
            <a:ext cx="61141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Правила проведения античных игр</a:t>
            </a:r>
          </a:p>
        </p:txBody>
      </p:sp>
      <p:pic>
        <p:nvPicPr>
          <p:cNvPr id="2052" name="Picture 4" descr="http://www.playing-field.ru/img/2015/052217/565432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812242"/>
            <a:ext cx="3009900" cy="3571875"/>
          </a:xfrm>
          <a:prstGeom prst="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Вертикальный свиток 7"/>
          <p:cNvSpPr/>
          <p:nvPr/>
        </p:nvSpPr>
        <p:spPr>
          <a:xfrm>
            <a:off x="-14708" y="879911"/>
            <a:ext cx="3960440" cy="5184576"/>
          </a:xfrm>
          <a:prstGeom prst="verticalScrol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algn="ctr"/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На первых 13  играх атлеты </a:t>
            </a:r>
          </a:p>
          <a:p>
            <a:pPr algn="ctr"/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состязались только в беге </a:t>
            </a:r>
          </a:p>
          <a:p>
            <a:pPr algn="ctr"/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на 192,27 м.</a:t>
            </a:r>
          </a:p>
          <a:p>
            <a:pPr algn="ctr"/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Эта дистанция </a:t>
            </a:r>
          </a:p>
          <a:p>
            <a:pPr algn="ctr"/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называлась «стадий». </a:t>
            </a:r>
          </a:p>
          <a:p>
            <a:pPr algn="ctr"/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algn="ctr"/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Играми руководили «элладоники», они были и тренерами, и судьями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.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algn="ctr"/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algn="ctr"/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Победителей называли «олимпионики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».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algn="ctr"/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algn="ctr"/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algn="ctr"/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2058" name="Picture 10" descr="http://ic.pics.livejournal.com/antiteron/30827680/49855/49855_9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005064"/>
            <a:ext cx="3359333" cy="2637077"/>
          </a:xfrm>
          <a:prstGeom prst="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7166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63" y="1588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47664" y="404664"/>
            <a:ext cx="54726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Программа Олимпийских игр</a:t>
            </a:r>
            <a:endParaRPr lang="ru-RU" sz="2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2267744" y="980728"/>
            <a:ext cx="4392488" cy="1296144"/>
          </a:xfrm>
          <a:prstGeom prst="horizontalScrol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Игр стала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расширяться и стала интересной и разнообразной</a:t>
            </a:r>
          </a:p>
        </p:txBody>
      </p:sp>
      <p:pic>
        <p:nvPicPr>
          <p:cNvPr id="7" name="Picture 2" descr="C:\Documents and Settings\ADMIN\Рабочий стол\картинки\олимп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4" t="15324"/>
          <a:stretch/>
        </p:blipFill>
        <p:spPr bwMode="auto">
          <a:xfrm>
            <a:off x="1363729" y="2420888"/>
            <a:ext cx="6418128" cy="3659000"/>
          </a:xfrm>
          <a:prstGeom prst="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915816" y="6237312"/>
            <a:ext cx="28803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Бег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1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2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24 стадии</a:t>
            </a:r>
          </a:p>
        </p:txBody>
      </p:sp>
    </p:spTree>
    <p:extLst>
      <p:ext uri="{BB962C8B-B14F-4D97-AF65-F5344CB8AC3E}">
        <p14:creationId xmlns:p14="http://schemas.microsoft.com/office/powerpoint/2010/main" val="286843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63" y="1588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C:\Documents and Settings\ADMIN\Рабочий стол\картинки\о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332657"/>
            <a:ext cx="5256585" cy="370653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Documents and Settings\ADMIN\Рабочий стол\картинки\олим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430588"/>
            <a:ext cx="4594265" cy="327154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584" y="4149080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Прыжок в длину с гантелями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88224" y="2852936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Борьба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3376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63" y="1588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C:\Documents and Settings\ADMIN\Рабочий стол\картинки\оли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6" t="5127"/>
          <a:stretch/>
        </p:blipFill>
        <p:spPr bwMode="auto">
          <a:xfrm>
            <a:off x="326003" y="331827"/>
            <a:ext cx="4246790" cy="307425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Documents and Settings\ADMIN\Рабочий стол\картинки\ол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" t="4418"/>
          <a:stretch/>
        </p:blipFill>
        <p:spPr bwMode="auto">
          <a:xfrm>
            <a:off x="4314051" y="3212976"/>
            <a:ext cx="4358148" cy="315025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584" y="3717032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Метание диска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88919" y="2726681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Метание копья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5018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63" y="1588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C:\Documents and Settings\ADMIN\Рабочий стол\картинки\олимпи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620688"/>
            <a:ext cx="4396259" cy="311062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Олимпийские игры, гонки на колесницах (иллюстрация National Geographic Society / Corbis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813876"/>
            <a:ext cx="5184575" cy="264372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99592" y="3835353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Кулачный бой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80112" y="3293059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Гонки на колесницах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070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60" y="0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19672" y="332656"/>
            <a:ext cx="61206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Самым   трудным и в то же время самым популярным было пятиборье – пентатлон</a:t>
            </a:r>
          </a:p>
        </p:txBody>
      </p:sp>
      <p:sp>
        <p:nvSpPr>
          <p:cNvPr id="4" name="Стрелка вправо 3"/>
          <p:cNvSpPr/>
          <p:nvPr/>
        </p:nvSpPr>
        <p:spPr>
          <a:xfrm rot="5400000">
            <a:off x="1835696" y="1628800"/>
            <a:ext cx="1008112" cy="288032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 rot="5400000">
            <a:off x="2663789" y="2383143"/>
            <a:ext cx="1944216" cy="288032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 rot="5400000">
            <a:off x="4391980" y="1713097"/>
            <a:ext cx="1008112" cy="288032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5400000">
            <a:off x="5373274" y="2528900"/>
            <a:ext cx="2088232" cy="288032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5400000">
            <a:off x="7107901" y="1648412"/>
            <a:ext cx="1008112" cy="288032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545096" y="2404624"/>
            <a:ext cx="1656184" cy="108012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807804" y="3664727"/>
            <a:ext cx="1656184" cy="108012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077944" y="2448121"/>
            <a:ext cx="1656184" cy="108012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688124" y="3797779"/>
            <a:ext cx="1656184" cy="108012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912260" y="2527159"/>
            <a:ext cx="1656184" cy="108012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689112" y="2571619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Прыжок в длину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94562" y="3892958"/>
            <a:ext cx="936104" cy="368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Бег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63988" y="2621518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Метание</a:t>
            </a:r>
          </a:p>
          <a:p>
            <a:pPr algn="ctr"/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копья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164288" y="2665015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Метание</a:t>
            </a:r>
          </a:p>
          <a:p>
            <a:pPr algn="ctr"/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диска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57350" y="4007633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Борьба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4" name="Picture 4" descr="http://mypresentation.ru/documents/aa5c81cd24f303605dbb82df5327f54f/img1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40" t="25458" r="1433" b="49913"/>
          <a:stretch/>
        </p:blipFill>
        <p:spPr bwMode="auto">
          <a:xfrm>
            <a:off x="107504" y="3666502"/>
            <a:ext cx="1850720" cy="1224140"/>
          </a:xfrm>
          <a:prstGeom prst="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mypresentation.ru/documents/aa5c81cd24f303605dbb82df5327f54f/img1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0" t="46230" r="64779" b="10942"/>
          <a:stretch/>
        </p:blipFill>
        <p:spPr bwMode="auto">
          <a:xfrm>
            <a:off x="3962973" y="5045425"/>
            <a:ext cx="1578094" cy="1576650"/>
          </a:xfrm>
          <a:prstGeom prst="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http://mypresentation.ru/documents/aa5c81cd24f303605dbb82df5327f54f/img1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47" t="33677" r="40506" b="23979"/>
          <a:stretch/>
        </p:blipFill>
        <p:spPr bwMode="auto">
          <a:xfrm>
            <a:off x="7510738" y="3797779"/>
            <a:ext cx="1611355" cy="1720262"/>
          </a:xfrm>
          <a:prstGeom prst="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http://mypresentation.ru/documents/aa5c81cd24f303605dbb82df5327f54f/img1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04" t="45962" r="14089" b="10724"/>
          <a:stretch/>
        </p:blipFill>
        <p:spPr bwMode="auto">
          <a:xfrm>
            <a:off x="5734128" y="5085184"/>
            <a:ext cx="1544366" cy="1655360"/>
          </a:xfrm>
          <a:prstGeom prst="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 descr="http://gymnastics.arbooz.info/wp-content/uploads/sites/124/2015/08/Drevnegrecheskie-molodtsy-znali-tolk-v-gimnastike.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6" b="6262"/>
          <a:stretch/>
        </p:blipFill>
        <p:spPr bwMode="auto">
          <a:xfrm>
            <a:off x="1442580" y="5045425"/>
            <a:ext cx="2284573" cy="1576650"/>
          </a:xfrm>
          <a:prstGeom prst="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5301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000"/>
                            </p:stCondLst>
                            <p:childTnLst>
                              <p:par>
                                <p:cTn id="8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000"/>
                            </p:stCondLst>
                            <p:childTnLst>
                              <p:par>
                                <p:cTn id="9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0"/>
                            </p:stCondLst>
                            <p:childTnLst>
                              <p:par>
                                <p:cTn id="10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000"/>
                            </p:stCondLst>
                            <p:childTnLst>
                              <p:par>
                                <p:cTn id="1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7" grpId="0" animBg="1"/>
      <p:bldP spid="13" grpId="0" animBg="1"/>
      <p:bldP spid="14" grpId="0" animBg="1"/>
      <p:bldP spid="15" grpId="0" animBg="1"/>
      <p:bldP spid="16" grpId="0" animBg="1"/>
      <p:bldP spid="11" grpId="0"/>
      <p:bldP spid="12" grpId="0"/>
      <p:bldP spid="17" grpId="0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255" y="0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83768" y="260648"/>
            <a:ext cx="46538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Награждение победителей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95936" y="1412776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Имя каждого победителя – </a:t>
            </a:r>
            <a:r>
              <a:rPr lang="ru-RU" sz="2000" b="1" dirty="0" err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олимпионика</a:t>
            </a:r>
            <a:r>
              <a:rPr lang="ru-RU" sz="20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</a:p>
          <a:p>
            <a:pPr algn="ctr"/>
            <a:r>
              <a:rPr lang="ru-RU" sz="20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объявлялось на </a:t>
            </a:r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стадионе </a:t>
            </a:r>
            <a:endParaRPr lang="ru-RU" sz="20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7768" y="3815749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Атлета венчали оливковой ветвью </a:t>
            </a:r>
          </a:p>
          <a:p>
            <a:pPr algn="ctr"/>
            <a:r>
              <a:rPr lang="ru-RU" sz="20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или лавровым венком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748" y="1052736"/>
            <a:ext cx="3563077" cy="2672308"/>
          </a:xfrm>
          <a:prstGeom prst="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fb.ru/misc/i/gallery/33430/82115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695484"/>
            <a:ext cx="3095625" cy="3200401"/>
          </a:xfrm>
          <a:prstGeom prst="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dadala.hyperlinx.cz/kotinos01u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3255" y="5016078"/>
            <a:ext cx="1728192" cy="1759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www.atlant-sport.ru/ckfinder/userfiles/images/123(1)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1219" r="4501" b="5944"/>
          <a:stretch/>
        </p:blipFill>
        <p:spPr bwMode="auto">
          <a:xfrm>
            <a:off x="467544" y="5016078"/>
            <a:ext cx="1868396" cy="1700808"/>
          </a:xfrm>
          <a:prstGeom prst="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0595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63" y="0"/>
            <a:ext cx="9205913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Горизонтальный свиток 3"/>
          <p:cNvSpPr/>
          <p:nvPr/>
        </p:nvSpPr>
        <p:spPr>
          <a:xfrm>
            <a:off x="347115" y="794321"/>
            <a:ext cx="8352928" cy="3240360"/>
          </a:xfrm>
          <a:prstGeom prst="horizontalScrol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честь победителя в Олимпии устанавливали статую, что являлось честью не только для самого чемпиона, но и для города или племени, которые он представлял. </a:t>
            </a: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своей родине олимпионики освобождались от всех государственных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повинностей.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Олимпионики пользовались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почетными местами в театре и на всех празднествах; </a:t>
            </a: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Известны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случаи, когда олимпионики обожествлялись и почитались как местные герои.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79712" y="332656"/>
            <a:ext cx="5256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Награждение победителей</a:t>
            </a:r>
            <a:endParaRPr lang="ru-RU" sz="2400" b="1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030" name="Picture 6" descr="https://otvet.imgsmail.ru/download/u_8c99f612a7be2bd5c873b9f5cafe041a_8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523" y="3429000"/>
            <a:ext cx="3299520" cy="3299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4611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1" y="-9701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Горизонтальный свиток 3"/>
          <p:cNvSpPr/>
          <p:nvPr/>
        </p:nvSpPr>
        <p:spPr>
          <a:xfrm>
            <a:off x="755576" y="116632"/>
            <a:ext cx="7704856" cy="2448272"/>
          </a:xfrm>
          <a:prstGeom prst="horizontalScrol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just"/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Греки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видели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Олимпийских играх не только чисто спортивные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состязания. Поэты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здесь читали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стихи,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ораторы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состязались в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искусстве красноречия, а музыканты исполняли свои  лучшие произведения.</a:t>
            </a:r>
          </a:p>
          <a:p>
            <a:pPr algn="just"/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algn="ctr"/>
            <a:endParaRPr lang="ru-RU" dirty="0"/>
          </a:p>
        </p:txBody>
      </p:sp>
      <p:pic>
        <p:nvPicPr>
          <p:cNvPr id="1028" name="Picture 4" descr="http://www.playing-field.ru/img/2015/051917/180552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509120"/>
            <a:ext cx="3359261" cy="2136491"/>
          </a:xfrm>
          <a:prstGeom prst="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ebzavr.ru/mif_pic/8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978529"/>
            <a:ext cx="1905000" cy="3333750"/>
          </a:xfrm>
          <a:prstGeom prst="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playcast.ru/uploads/2012/04/11/327335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708920"/>
            <a:ext cx="3096344" cy="2322258"/>
          </a:xfrm>
          <a:prstGeom prst="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8196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600" decel="100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600" decel="100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600" decel="10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 decel="10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00" decel="10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63" y="1588"/>
            <a:ext cx="9205913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62893" y="260693"/>
            <a:ext cx="44198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Античные олимпионики </a:t>
            </a:r>
            <a:endParaRPr lang="ru-RU" sz="2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196752"/>
            <a:ext cx="446449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Самым прославленным     героем древних олимпийских состязаний был </a:t>
            </a:r>
            <a:r>
              <a:rPr lang="ru-RU" dirty="0" err="1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Леонидас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из Родоса. Великий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атлет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на четырёх Олимпиадах 12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раз побеждал в соревнованиях по бегу.</a:t>
            </a:r>
          </a:p>
        </p:txBody>
      </p:sp>
      <p:pic>
        <p:nvPicPr>
          <p:cNvPr id="2050" name="Picture 2" descr="http://mypresentation.ru/documents/aa5c81cd24f303605dbb82df5327f54f/img2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44" t="17495" r="1894" b="11138"/>
          <a:stretch/>
        </p:blipFill>
        <p:spPr bwMode="auto">
          <a:xfrm>
            <a:off x="539552" y="2665270"/>
            <a:ext cx="3441398" cy="4078660"/>
          </a:xfrm>
          <a:prstGeom prst="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211960" y="516955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Самым известным среди борцов был </a:t>
            </a:r>
          </a:p>
          <a:p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Милон из Кротона. Шесть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раз подряд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он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становился победителем Олимпийских игр. </a:t>
            </a:r>
          </a:p>
        </p:txBody>
      </p:sp>
      <p:pic>
        <p:nvPicPr>
          <p:cNvPr id="2052" name="Picture 4" descr="http://mypresentation.ru/documents/aa5c81cd24f303605dbb82df5327f54f/img2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0" t="23320" r="62329" b="11388"/>
          <a:stretch/>
        </p:blipFill>
        <p:spPr bwMode="auto">
          <a:xfrm>
            <a:off x="5580112" y="1268760"/>
            <a:ext cx="2752436" cy="3731491"/>
          </a:xfrm>
          <a:prstGeom prst="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427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Users\Вера\Desktop\Рисунок3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577" y="0"/>
            <a:ext cx="920942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Горизонтальный свиток 7"/>
          <p:cNvSpPr/>
          <p:nvPr/>
        </p:nvSpPr>
        <p:spPr>
          <a:xfrm>
            <a:off x="1907704" y="46217"/>
            <a:ext cx="6445224" cy="2304256"/>
          </a:xfrm>
          <a:prstGeom prst="horizontalScrol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267744" y="413515"/>
            <a:ext cx="57961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Цель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: Дать общее представление об Олимпийских играх, познакомить учащихся с историей Олимпийских игр, первыми спортивными традициями и выяснить их значение в жизни древних греков.</a:t>
            </a:r>
            <a:endParaRPr lang="ru-RU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129" y="2122876"/>
            <a:ext cx="895857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Задачи:</a:t>
            </a:r>
          </a:p>
          <a:p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eorgia" pitchFamily="18" charset="0"/>
              </a:rPr>
              <a:t> </a:t>
            </a:r>
            <a:r>
              <a:rPr lang="ru-RU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eorgia" pitchFamily="18" charset="0"/>
              </a:rPr>
              <a:t>образовательные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eorgia" pitchFamily="18" charset="0"/>
              </a:rPr>
              <a:t>Изучить историю зарождения Олимпийских игр, причины появления, порядок и ход проведения, познакомить учащихся с Олимпийскими играми Древней Греции и их видами.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eorgia" pitchFamily="18" charset="0"/>
              </a:rPr>
              <a:t>Дать учащимся представление о первых олимпийских атлетах, чемпионах.</a:t>
            </a:r>
          </a:p>
          <a:p>
            <a:r>
              <a:rPr lang="ru-RU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eorgia" pitchFamily="18" charset="0"/>
              </a:rPr>
              <a:t>развивающие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eorgia" pitchFamily="18" charset="0"/>
              </a:rPr>
              <a:t>Развитие исторического мышления и памяти, умения анализировать факты и делать выводы.</a:t>
            </a:r>
          </a:p>
          <a:p>
            <a:r>
              <a:rPr lang="ru-RU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eorgia" pitchFamily="18" charset="0"/>
              </a:rPr>
              <a:t>воспитательные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eorgia" pitchFamily="18" charset="0"/>
              </a:rPr>
              <a:t>Воспитание у учащихся чувства толерантности, уважения к другим народам, показать значение, миротворческую роль Олимпийских игр в жизни Древней Греции и в современном мире.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eorgia" pitchFamily="18" charset="0"/>
              </a:rPr>
              <a:t>Пробудить у учащихся интерес к занятиям физкультурой и здоровому образу жизни.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40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63" y="1588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28508" y="692696"/>
            <a:ext cx="5793574" cy="3139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dirty="0" err="1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Корэб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из Элиды- первый античный чемпион.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dirty="0" err="1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Гермоген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из </a:t>
            </a:r>
            <a:r>
              <a:rPr lang="ru-RU" dirty="0" err="1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Ксаифа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- 10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побед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– в беге.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dirty="0" err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Гипписфен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из Спарты - 5 побед -  в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борьбе.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dirty="0" err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Астилос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из Кротона - 7 побед – в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беге.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dirty="0" err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Хионис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из </a:t>
            </a:r>
            <a:r>
              <a:rPr lang="ru-RU" dirty="0" err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Лаконии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- 6 побед - в беге и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прыжках. 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4098" name="Picture 2" descr="https://im0-tub-ru.yandex.net/i?id=4f0bd7398c22bbeb828770e43963d0ff&amp;n=33&amp;h=190&amp;w=3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467822" y="1068388"/>
            <a:ext cx="2914650" cy="1809751"/>
          </a:xfrm>
          <a:prstGeom prst="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chudodivnoe.ru/wp-content/uploads/2013/11/olimpiadyi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848987"/>
            <a:ext cx="3516896" cy="2344598"/>
          </a:xfrm>
          <a:prstGeom prst="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cendomzn.ucoz.ru/Illustracii_4/Adrian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44"/>
          <a:stretch/>
        </p:blipFill>
        <p:spPr bwMode="auto">
          <a:xfrm>
            <a:off x="4572793" y="3552655"/>
            <a:ext cx="2218485" cy="2869648"/>
          </a:xfrm>
          <a:prstGeom prst="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02282" y="231031"/>
            <a:ext cx="44198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Античные олимпионики </a:t>
            </a:r>
          </a:p>
        </p:txBody>
      </p:sp>
    </p:spTree>
    <p:extLst>
      <p:ext uri="{BB962C8B-B14F-4D97-AF65-F5344CB8AC3E}">
        <p14:creationId xmlns:p14="http://schemas.microsoft.com/office/powerpoint/2010/main" val="933779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913" y="1588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http://ppt4web.ru/images/1563/44542/640/img2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81" t="45967" r="41934" b="23483"/>
          <a:stretch/>
        </p:blipFill>
        <p:spPr bwMode="auto">
          <a:xfrm>
            <a:off x="6732765" y="4159928"/>
            <a:ext cx="1800200" cy="1946922"/>
          </a:xfrm>
          <a:prstGeom prst="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35696" y="260648"/>
            <a:ext cx="59766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Известные ученые и мыслители победители Олимпийских игр</a:t>
            </a:r>
            <a:endParaRPr lang="ru-RU" sz="2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6" name="Picture 2" descr="http://ppt4web.ru/images/1563/44542/640/img2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42" t="17095" r="48561" b="54038"/>
          <a:stretch/>
        </p:blipFill>
        <p:spPr bwMode="auto">
          <a:xfrm>
            <a:off x="850432" y="4641330"/>
            <a:ext cx="1970527" cy="1679793"/>
          </a:xfrm>
          <a:prstGeom prst="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ppt4web.ru/images/1563/44542/640/img2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54" t="16276" r="6870" b="18466"/>
          <a:stretch/>
        </p:blipFill>
        <p:spPr bwMode="auto">
          <a:xfrm>
            <a:off x="3730519" y="1953944"/>
            <a:ext cx="2187018" cy="2983584"/>
          </a:xfrm>
          <a:prstGeom prst="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ppt4web.ru/images/1563/44542/640/img2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08" t="44260" r="65577" b="26462"/>
          <a:stretch/>
        </p:blipFill>
        <p:spPr bwMode="auto">
          <a:xfrm>
            <a:off x="6660232" y="1662788"/>
            <a:ext cx="1872733" cy="1611686"/>
          </a:xfrm>
          <a:prstGeom prst="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cs628319.vk.me/v628319215/16d9a/o-il7hGundE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9" r="51531" b="3258"/>
          <a:stretch/>
        </p:blipFill>
        <p:spPr bwMode="auto">
          <a:xfrm>
            <a:off x="485102" y="1235661"/>
            <a:ext cx="2128089" cy="2922943"/>
          </a:xfrm>
          <a:prstGeom prst="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9655" y="4271998"/>
            <a:ext cx="3464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чемпионом по кулачному бою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85102" y="6361343"/>
            <a:ext cx="27735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чемпион в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панкратионе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479610" y="5158059"/>
            <a:ext cx="27254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победитель в изящных </a:t>
            </a:r>
          </a:p>
          <a:p>
            <a:pPr algn="ctr"/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искусствах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233885" y="3356992"/>
            <a:ext cx="27254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победитель в изящных </a:t>
            </a:r>
          </a:p>
          <a:p>
            <a:pPr algn="ctr"/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искусствах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258304" y="6106850"/>
            <a:ext cx="27254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победитель в изящных </a:t>
            </a:r>
          </a:p>
          <a:p>
            <a:pPr algn="ctr"/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искусствах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4356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63" y="1588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http://madefrom.com/history/wp-content/uploads/sites/6/2015/01/Theodosius-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86" y="620688"/>
            <a:ext cx="4328007" cy="5400600"/>
          </a:xfrm>
          <a:prstGeom prst="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Горизонтальный свиток 2"/>
          <p:cNvSpPr/>
          <p:nvPr/>
        </p:nvSpPr>
        <p:spPr>
          <a:xfrm>
            <a:off x="4912630" y="636259"/>
            <a:ext cx="3960440" cy="3017740"/>
          </a:xfrm>
          <a:prstGeom prst="horizontalScrol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 394 г. римский император Феодосий I запретил проведение </a:t>
            </a:r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Олимпиад.</a:t>
            </a:r>
            <a:endParaRPr lang="ru-RU" sz="2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415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63" y="1588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1268760"/>
            <a:ext cx="77048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 течение 1168 лет было проведено 293 Олимпиады. </a:t>
            </a: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Древние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Олимпийские игры выполняли важные культурные, педагогические, экономические, военно-прикладные и политические функции. </a:t>
            </a: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Они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способствовали объединению полисов, установлению священного перемирия, духовной и физической подготовке молодежи и, в конечном итоге, процветанию древнегреческой цивилизации.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48457" y="332656"/>
            <a:ext cx="6048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Значение Олимпийских игр</a:t>
            </a:r>
            <a:endParaRPr lang="ru-RU" sz="2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7172" name="Picture 4" descr="http://tom-nelschool.edu.tomsk.ru/wp-content/uploads/2011/11/Risunok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3" y="3284984"/>
            <a:ext cx="5148165" cy="3377633"/>
          </a:xfrm>
          <a:prstGeom prst="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341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79712" y="404664"/>
            <a:ext cx="41044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Использованная литература </a:t>
            </a:r>
            <a:b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и ресурсы Интернета: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1628800"/>
            <a:ext cx="691276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dirty="0" err="1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Вигасин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 А., </a:t>
            </a:r>
            <a:r>
              <a:rPr lang="ru-RU" dirty="0" err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Годер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Г. И., Свенцицкая И. С. История Древнего мира: 5 </a:t>
            </a:r>
            <a:r>
              <a:rPr lang="ru-RU" dirty="0" err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М., 1998.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Иллюстрированная мировая история: Греки. – М.: </a:t>
            </a:r>
            <a:r>
              <a:rPr lang="ru-RU" dirty="0" err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Росмэн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– 1999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Родиченко В.С., Твой Олимпийский учебник.- Москва .- 1999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err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Шанин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Г. В., Герои античных стадионов, М., 1971; </a:t>
            </a: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dirty="0" err="1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ru.wikipedia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dzadziki.com</a:t>
            </a: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Arial" pitchFamily="34" charset="0"/>
              <a:buChar char="•"/>
            </a:pPr>
            <a:endParaRPr lang="ru-RU" dirty="0" smtClean="0"/>
          </a:p>
          <a:p>
            <a:pPr marL="285750" indent="-285750">
              <a:buFont typeface="Arial" pitchFamily="34" charset="0"/>
              <a:buChar char="•"/>
            </a:pPr>
            <a:endParaRPr lang="ru-RU" dirty="0"/>
          </a:p>
        </p:txBody>
      </p:sp>
      <p:pic>
        <p:nvPicPr>
          <p:cNvPr id="6152" name="Picture 8" descr="http://2.bp.blogspot.com/-GBqqnbnBYLw/T-UKlIW5z7I/AAAAAAAAB-U/Q_quzBnjwog/s1600/livros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066053"/>
            <a:ext cx="43053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6907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Users\Вера\Desktop\Рисунок3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08" y="0"/>
            <a:ext cx="920942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Горизонтальный свиток 10"/>
          <p:cNvSpPr/>
          <p:nvPr/>
        </p:nvSpPr>
        <p:spPr>
          <a:xfrm>
            <a:off x="467545" y="116632"/>
            <a:ext cx="2880319" cy="4824536"/>
          </a:xfrm>
          <a:prstGeom prst="horizontalScrol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Люди с древних времён соревновались в силе, быстроте, выносливости. Самыми крупными соревнованиями древности были Олимпийские игры.</a:t>
            </a:r>
          </a:p>
        </p:txBody>
      </p:sp>
      <p:pic>
        <p:nvPicPr>
          <p:cNvPr id="19" name="Picture 5" descr="004871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6913" y="213184"/>
            <a:ext cx="3583605" cy="4631432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i901.photobucket.com/albums/ac215/spbstarosti/Sportivnaya/004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8457" y="3799516"/>
            <a:ext cx="4025272" cy="2852193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811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907704" y="620688"/>
            <a:ext cx="5184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5" name="Picture 2" descr="F:\Users\Вера\Desktop\Рисунок3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08" y="0"/>
            <a:ext cx="920942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547664" y="144463"/>
            <a:ext cx="66247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ОЛИМПИЯ – место проведения Олимпийских игр в Древней Греции</a:t>
            </a:r>
            <a:endParaRPr lang="ru-RU" sz="2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8" name="Горизонтальный свиток 7"/>
          <p:cNvSpPr/>
          <p:nvPr/>
        </p:nvSpPr>
        <p:spPr>
          <a:xfrm rot="5400000">
            <a:off x="-124440" y="1540875"/>
            <a:ext cx="4208303" cy="3312368"/>
          </a:xfrm>
          <a:prstGeom prst="horizontalScrol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just"/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Местом проведения Олимпийских игр в древности была область в Южной Греции - Элида, где протекает р. </a:t>
            </a:r>
            <a:r>
              <a:rPr lang="ru-RU" dirty="0" err="1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Алфей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. Здесь находился город Олимпия.</a:t>
            </a:r>
          </a:p>
          <a:p>
            <a:pPr algn="just"/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Слава Олимпии в древнем мире была очень велика. </a:t>
            </a:r>
          </a:p>
        </p:txBody>
      </p:sp>
      <p:pic>
        <p:nvPicPr>
          <p:cNvPr id="10249" name="Picture 9" descr="http://www.personal.psu.edu/jrc5514/Olympo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144176"/>
            <a:ext cx="4896544" cy="2889960"/>
          </a:xfrm>
          <a:prstGeom prst="rect">
            <a:avLst/>
          </a:prstGeom>
          <a:noFill/>
          <a:ln w="28575"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3" name="Picture 13" descr="http://krasivye-mesta-mira.ru/foto/1168b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242448"/>
            <a:ext cx="3096344" cy="2322258"/>
          </a:xfrm>
          <a:prstGeom prst="rect">
            <a:avLst/>
          </a:prstGeom>
          <a:noFill/>
          <a:ln w="28575"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2" descr="http://im3.asset.yvimg.kz/userimages/ankona/l9uh4FzJXK9G3A5UoGlbbHHb3V0RWH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4" descr="http://im3.asset.yvimg.kz/userimages/ankona/l9uh4FzJXK9G3A5UoGlbbHHb3V0RWH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 descr="http://sschool8.narod.ru/97_Olimpiady/8312z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137129"/>
            <a:ext cx="1932600" cy="2532896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916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Горизонтальный свиток 3"/>
          <p:cNvSpPr/>
          <p:nvPr/>
        </p:nvSpPr>
        <p:spPr>
          <a:xfrm>
            <a:off x="344613" y="563488"/>
            <a:ext cx="8604373" cy="2016224"/>
          </a:xfrm>
          <a:prstGeom prst="horizontalScrol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Древние греки создали множество прекрасных легенд о появлении первых Олимпийских игр. Древние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Олимпийские игры связывают с именами народного героя Геракла,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великого Зевса, легендарного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царя </a:t>
            </a:r>
            <a:r>
              <a:rPr lang="ru-RU" dirty="0" err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Пелопса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, спартанского законодателя Ликурга и эллинского царя </a:t>
            </a:r>
            <a:r>
              <a:rPr lang="ru-RU" dirty="0" err="1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Ифита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. 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07704" y="101823"/>
            <a:ext cx="504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Легенды Древней Греции</a:t>
            </a:r>
            <a:endParaRPr lang="ru-RU" sz="2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026" name="Picture 2" descr="http://lib.exdat.com/tw_files2/urls_10/21/d-20626/img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23" t="7375" r="8956" b="23046"/>
          <a:stretch/>
        </p:blipFill>
        <p:spPr bwMode="auto">
          <a:xfrm>
            <a:off x="251520" y="2579712"/>
            <a:ext cx="2520975" cy="3986659"/>
          </a:xfrm>
          <a:prstGeom prst="rect">
            <a:avLst/>
          </a:prstGeom>
          <a:noFill/>
          <a:ln w="28575"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://dreamworlds.ru/uploads/posts/2009-06/1245499295_olimp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897608"/>
            <a:ext cx="2664296" cy="3350866"/>
          </a:xfrm>
          <a:prstGeom prst="rect">
            <a:avLst/>
          </a:prstGeom>
          <a:noFill/>
          <a:ln w="28575"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avatars.yandex.net/get-afisha-gallery/40389323ee27999840a8d2705f477cef/gallery-bi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9323" y="4437112"/>
            <a:ext cx="3091273" cy="2060849"/>
          </a:xfrm>
          <a:prstGeom prst="rect">
            <a:avLst/>
          </a:prstGeom>
          <a:noFill/>
          <a:ln w="28575"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3242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907704" y="620688"/>
            <a:ext cx="5184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5" name="Picture 2" descr="F:\Users\Вера\Desktop\Рисунок3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08" y="0"/>
            <a:ext cx="920942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63" y="1588"/>
            <a:ext cx="92059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Вертикальный свиток 7"/>
          <p:cNvSpPr/>
          <p:nvPr/>
        </p:nvSpPr>
        <p:spPr>
          <a:xfrm>
            <a:off x="107504" y="805354"/>
            <a:ext cx="4392488" cy="5936014"/>
          </a:xfrm>
          <a:prstGeom prst="verticalScrol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Gautami" pitchFamily="34" charset="0"/>
              </a:rPr>
              <a:t>На территории Олимпии находились: ипподром (730-336 м) на котором устраивались конные скачки; олимпийский стадион с местами на 50 тыс. зрителей и ареной примерно 213х29 м; гимнасий, двор, окруженный колоннадой, с дорожками для бега, площадками для метаний, борьбы, для различных упражнений, игр с мячом, комнатами для гигиенических процедур, банями и др.; к гимнасию примыкали жилые помещения для участников Олимпийских игр.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63688" y="260648"/>
            <a:ext cx="6336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Спортивные сооружения Олимпии</a:t>
            </a:r>
            <a:endParaRPr lang="ru-RU" sz="2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028" name="Picture 4" descr="http://img4.tourbina.ru/photos.4/8/4/1/6/3/1536148/big.photo/Akropol-Drevniy-stadion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2" b="2253"/>
          <a:stretch/>
        </p:blipFill>
        <p:spPr bwMode="auto">
          <a:xfrm>
            <a:off x="4499992" y="863081"/>
            <a:ext cx="4281487" cy="2651001"/>
          </a:xfrm>
          <a:prstGeom prst="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fs00.infourok.ru/images/doc/121/141833/img11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62" t="40640" r="3573" b="7264"/>
          <a:stretch/>
        </p:blipFill>
        <p:spPr bwMode="auto">
          <a:xfrm>
            <a:off x="4499992" y="3645024"/>
            <a:ext cx="4355976" cy="2737836"/>
          </a:xfrm>
          <a:prstGeom prst="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1777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Users\Вера\Desktop\Рисунок3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8"/>
            <a:ext cx="920942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332656"/>
            <a:ext cx="576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Участники Олимпийских игр</a:t>
            </a:r>
            <a:endParaRPr lang="ru-RU" sz="2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107504" y="692696"/>
            <a:ext cx="8856984" cy="2592288"/>
          </a:xfrm>
          <a:prstGeom prst="horizontalScrol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За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10 месяцев до начала состязаний все участники игр обязаны были приступить к тренировкам в своем родном городе.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Затем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за 30 дней до открытия Игр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участники прибывали в Олимпию на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сбор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.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В Олимпийских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играх могли участвовать только свободнорожденные греки. Рабы и люди негреческого происхождения, а также женщины к Играм не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допускались.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2050" name="Picture 2" descr="http://gymnastics.arbooz.info/wp-content/uploads/sites/124/2015/08/Drevnegrecheskie-molodtsy-znali-tolk-v-gimnastike.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0" t="11173" r="33356" b="9930"/>
          <a:stretch/>
        </p:blipFill>
        <p:spPr bwMode="auto">
          <a:xfrm>
            <a:off x="2985763" y="3138804"/>
            <a:ext cx="3647930" cy="2164161"/>
          </a:xfrm>
          <a:prstGeom prst="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www.2do2go.ru/uploads/full/3f203d34621855cfb001362930c655da_w960_h204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79032"/>
            <a:ext cx="3059832" cy="2447866"/>
          </a:xfrm>
          <a:prstGeom prst="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francesrivetti.typepad.com/.a/6a00e54fa7b483883400e553f4278b8834-pi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079032"/>
            <a:ext cx="2443121" cy="2551563"/>
          </a:xfrm>
          <a:prstGeom prst="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162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Users\Вера\Desktop\Рисунок3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08" y="0"/>
            <a:ext cx="920942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Горизонтальный свиток 3"/>
          <p:cNvSpPr/>
          <p:nvPr/>
        </p:nvSpPr>
        <p:spPr>
          <a:xfrm>
            <a:off x="1609106" y="-1"/>
            <a:ext cx="6768752" cy="3188995"/>
          </a:xfrm>
          <a:prstGeom prst="horizontalScrol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Во время Олимпийских игр на всей территории Греции объявлялось священное перемирие. Бывшие враги могли состязаться за право быть самыми сильными, быстрыми, ловкими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. </a:t>
            </a:r>
          </a:p>
          <a:p>
            <a:pPr algn="just"/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Первые Олимпийские игры были проведены в 776 г. до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н.э.. Всего проведено игр в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древности 293.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algn="just"/>
            <a:endParaRPr lang="ru-RU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026" name="Picture 2" descr="http://www.burtasy.ru/images/olimp3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85" y="3188994"/>
            <a:ext cx="4724400" cy="364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:\Users\Вера\Desktop\13199_html_45513028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9721" y="2964647"/>
            <a:ext cx="1964332" cy="3928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138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Users\Вера\Desktop\Рисунок3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08" y="0"/>
            <a:ext cx="920942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лавр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2852936"/>
            <a:ext cx="2285984" cy="3478671"/>
          </a:xfrm>
          <a:prstGeom prst="rect">
            <a:avLst/>
          </a:prstGeom>
        </p:spPr>
      </p:pic>
      <p:sp>
        <p:nvSpPr>
          <p:cNvPr id="5" name="Овальная выноска 4"/>
          <p:cNvSpPr/>
          <p:nvPr/>
        </p:nvSpPr>
        <p:spPr>
          <a:xfrm>
            <a:off x="3419872" y="2379973"/>
            <a:ext cx="5143536" cy="2500330"/>
          </a:xfrm>
          <a:prstGeom prst="wedgeEllipseCallout">
            <a:avLst>
              <a:gd name="adj1" fmla="val -61284"/>
              <a:gd name="adj2" fmla="val 36993"/>
            </a:avLst>
          </a:prstGeom>
          <a:blipFill>
            <a:blip r:embed="rId5"/>
            <a:tile tx="0" ty="0" sx="100000" sy="100000" flip="none" algn="tl"/>
          </a:blipFill>
          <a:ln w="1905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9BBB59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«Я честно и упорно готовился и буду честно соревноваться со своими соперниками!»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rgbClr val="9BBB59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2051720" y="332656"/>
            <a:ext cx="5832648" cy="1800200"/>
          </a:xfrm>
          <a:prstGeom prst="horizontalScrol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 храме перед открытием Игр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атлеты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приносили жертвы богам,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давали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олимпийскую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клятву.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385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538</TotalTime>
  <Words>908</Words>
  <Application>Microsoft Office PowerPoint</Application>
  <PresentationFormat>Экран (4:3)</PresentationFormat>
  <Paragraphs>116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Вера</dc:creator>
  <cp:lastModifiedBy>Вера</cp:lastModifiedBy>
  <cp:revision>51</cp:revision>
  <dcterms:created xsi:type="dcterms:W3CDTF">2016-01-30T17:12:29Z</dcterms:created>
  <dcterms:modified xsi:type="dcterms:W3CDTF">2016-02-04T15:37:25Z</dcterms:modified>
</cp:coreProperties>
</file>