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2"/>
  </p:notesMasterIdLst>
  <p:handoutMasterIdLst>
    <p:handoutMasterId r:id="rId23"/>
  </p:handoutMasterIdLst>
  <p:sldIdLst>
    <p:sldId id="257" r:id="rId2"/>
    <p:sldId id="290" r:id="rId3"/>
    <p:sldId id="288" r:id="rId4"/>
    <p:sldId id="291" r:id="rId5"/>
    <p:sldId id="289" r:id="rId6"/>
    <p:sldId id="276" r:id="rId7"/>
    <p:sldId id="277" r:id="rId8"/>
    <p:sldId id="263" r:id="rId9"/>
    <p:sldId id="266" r:id="rId10"/>
    <p:sldId id="267" r:id="rId11"/>
    <p:sldId id="269" r:id="rId12"/>
    <p:sldId id="270" r:id="rId13"/>
    <p:sldId id="272" r:id="rId14"/>
    <p:sldId id="295" r:id="rId15"/>
    <p:sldId id="296" r:id="rId16"/>
    <p:sldId id="294" r:id="rId17"/>
    <p:sldId id="293" r:id="rId18"/>
    <p:sldId id="292" r:id="rId19"/>
    <p:sldId id="286" r:id="rId20"/>
    <p:sldId id="287" r:id="rId21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катерина Иванова" initials="ЕИ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9" autoAdjust="0"/>
    <p:restoredTop sz="86408" autoAdjust="0"/>
  </p:normalViewPr>
  <p:slideViewPr>
    <p:cSldViewPr>
      <p:cViewPr>
        <p:scale>
          <a:sx n="60" d="100"/>
          <a:sy n="60" d="100"/>
        </p:scale>
        <p:origin x="-142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2064"/>
    </p:cViewPr>
  </p:sorterViewPr>
  <p:notesViewPr>
    <p:cSldViewPr>
      <p:cViewPr varScale="1">
        <p:scale>
          <a:sx n="70" d="100"/>
          <a:sy n="70" d="100"/>
        </p:scale>
        <p:origin x="-1920" y="-96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80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4C208A-A326-4075-9F19-BA62AD7FD37E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800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1CA28D-5BF5-4136-A670-5AC8EBDCD75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7962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AC150-C704-4926-AC1B-A25723B1EF3F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8838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0" y="6456611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FEC7A5-EB55-4720-A786-535007BCE1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475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263900" y="509588"/>
            <a:ext cx="3398838" cy="2549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EC7A5-EB55-4720-A786-535007BCE166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FEC7A5-EB55-4720-A786-535007BCE166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15.12.2023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&#1048;&#1074;&#1072;&#1085;&#1086;&#1074;&#1072;%20&#1045;&#1082;&#1072;&#1090;&#1077;&#1088;&#1080;&#1085;&#1072;\Desktop\06%20Bay%20Of%20Bengal.mp3" TargetMode="Externa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Содержимое 3" descr="девушка играет на флейте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40000" contrast="-20000"/>
          </a:blip>
          <a:stretch>
            <a:fillRect/>
          </a:stretch>
        </p:blipFill>
        <p:spPr>
          <a:xfrm>
            <a:off x="-24347" y="23648"/>
            <a:ext cx="9144000" cy="7218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51520" y="260649"/>
            <a:ext cx="3600400" cy="258532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tx1">
                    <a:lumMod val="10000"/>
                  </a:schemeClr>
                </a:solidFill>
              </a:rPr>
              <a:t>      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Флейта</a:t>
            </a:r>
          </a:p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 </a:t>
            </a:r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от древности</a:t>
            </a:r>
          </a:p>
          <a:p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1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Gabriola" pitchFamily="82" charset="0"/>
              </a:rPr>
              <a:t>до наших дней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1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Gabriola" pitchFamily="8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7504" y="4581128"/>
            <a:ext cx="417646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Gabriola" pitchFamily="82" charset="0"/>
              </a:rPr>
              <a:t>Презентацию выполнила педагог дополнительного образования ФГКОУ «Объединённый Санкт-Петербургский кадетский корпус Следственного комитета Российской Федерации </a:t>
            </a:r>
            <a:br>
              <a:rPr lang="ru-RU" sz="2400" b="1" dirty="0">
                <a:latin typeface="Gabriola" pitchFamily="82" charset="0"/>
              </a:rPr>
            </a:br>
            <a:r>
              <a:rPr lang="ru-RU" sz="2400" b="1" dirty="0">
                <a:latin typeface="Gabriola" pitchFamily="82" charset="0"/>
              </a:rPr>
              <a:t>Иванова Екатерина Андреевна</a:t>
            </a:r>
            <a:endParaRPr lang="ru-RU" sz="2400" b="1" dirty="0" smtClean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Gabriola" pitchFamily="82" charset="0"/>
            </a:endParaRPr>
          </a:p>
          <a:p>
            <a:pPr algn="ctr"/>
            <a:r>
              <a:rPr lang="ru-RU" sz="24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Gabriola" pitchFamily="82" charset="0"/>
              </a:rPr>
              <a:t>2023 год</a:t>
            </a:r>
          </a:p>
          <a:p>
            <a:endParaRPr lang="ru-RU" dirty="0" smtClean="0">
              <a:solidFill>
                <a:schemeClr val="tx1">
                  <a:lumMod val="10000"/>
                </a:schemeClr>
              </a:solidFill>
            </a:endParaRPr>
          </a:p>
          <a:p>
            <a:endParaRPr lang="ru-RU" dirty="0">
              <a:solidFill>
                <a:schemeClr val="tx1">
                  <a:lumMod val="1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216" y="6741368"/>
            <a:ext cx="1856598" cy="3693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latin typeface="Gabriola" pitchFamily="82" charset="0"/>
              </a:rPr>
              <a:t>Рис. </a:t>
            </a:r>
            <a:r>
              <a:rPr lang="ru-RU" dirty="0" err="1" smtClean="0">
                <a:latin typeface="Gabriola" pitchFamily="82" charset="0"/>
              </a:rPr>
              <a:t>Джозефины</a:t>
            </a:r>
            <a:r>
              <a:rPr lang="ru-RU" dirty="0" smtClean="0">
                <a:latin typeface="Gabriola" pitchFamily="82" charset="0"/>
              </a:rPr>
              <a:t> </a:t>
            </a:r>
            <a:r>
              <a:rPr lang="ru-RU" dirty="0" err="1" smtClean="0">
                <a:latin typeface="Gabriola" pitchFamily="82" charset="0"/>
              </a:rPr>
              <a:t>Уолш</a:t>
            </a:r>
            <a:endParaRPr lang="ru-RU" dirty="0">
              <a:latin typeface="Gabriola" pitchFamily="8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925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1925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192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192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Свирель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5148065" y="3789363"/>
            <a:ext cx="3528392" cy="25654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5327650" y="333375"/>
            <a:ext cx="3276798" cy="2590800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Gabriola" pitchFamily="82" charset="0"/>
              </a:rPr>
              <a:t>Свирель</a:t>
            </a:r>
            <a:r>
              <a:rPr lang="ru-RU" sz="3600" dirty="0" smtClean="0">
                <a:solidFill>
                  <a:schemeClr val="tx1"/>
                </a:solidFill>
                <a:latin typeface="Gabriola" pitchFamily="82" charset="0"/>
              </a:rPr>
              <a:t> — русский духовой инструмент, из рода продольной флейты. </a:t>
            </a:r>
            <a:endParaRPr lang="ru-RU" sz="3600" dirty="0">
              <a:solidFill>
                <a:schemeClr val="tx1"/>
              </a:solidFill>
              <a:latin typeface="Gabriola" pitchFamily="82" charset="0"/>
            </a:endParaRPr>
          </a:p>
        </p:txBody>
      </p:sp>
      <p:pic>
        <p:nvPicPr>
          <p:cNvPr id="7" name="Рисунок 6" descr="Л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4752528" cy="49685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2400"/>
            <a:ext cx="8147248" cy="12192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latin typeface="Gabriola" pitchFamily="82" charset="0"/>
              </a:rPr>
              <a:t>Индийская флейта</a:t>
            </a:r>
            <a:endParaRPr lang="ru-RU" sz="5400" b="1" dirty="0">
              <a:latin typeface="Gabriola" pitchFamily="82" charset="0"/>
            </a:endParaRPr>
          </a:p>
        </p:txBody>
      </p:sp>
      <p:pic>
        <p:nvPicPr>
          <p:cNvPr id="5" name="Содержимое 4" descr="бансури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772816"/>
            <a:ext cx="4059238" cy="40592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riblet"/>
            <a:contourClr>
              <a:srgbClr val="FFFFFF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6056" y="1600200"/>
            <a:ext cx="3915544" cy="499715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400" b="1" dirty="0" err="1" smtClean="0">
                <a:solidFill>
                  <a:schemeClr val="tx1"/>
                </a:solidFill>
                <a:latin typeface="Gabriola" pitchFamily="82" charset="0"/>
              </a:rPr>
              <a:t>Бансури</a:t>
            </a:r>
            <a:r>
              <a:rPr lang="ru-RU" sz="3400" b="1" dirty="0" smtClean="0">
                <a:solidFill>
                  <a:schemeClr val="tx1"/>
                </a:solidFill>
                <a:latin typeface="Gabriola" pitchFamily="82" charset="0"/>
              </a:rPr>
              <a:t> (</a:t>
            </a:r>
            <a:r>
              <a:rPr lang="ru-RU" sz="3400" b="1" dirty="0" err="1" smtClean="0">
                <a:solidFill>
                  <a:schemeClr val="tx1"/>
                </a:solidFill>
                <a:latin typeface="Gabriola" pitchFamily="82" charset="0"/>
              </a:rPr>
              <a:t>бансри</a:t>
            </a:r>
            <a:r>
              <a:rPr lang="ru-RU" sz="3400" b="1" dirty="0" smtClean="0">
                <a:solidFill>
                  <a:schemeClr val="tx1"/>
                </a:solidFill>
                <a:latin typeface="Gabriola" pitchFamily="82" charset="0"/>
              </a:rPr>
              <a:t>)-</a:t>
            </a:r>
            <a:r>
              <a:rPr lang="ru-RU" sz="3400" dirty="0" smtClean="0">
                <a:solidFill>
                  <a:schemeClr val="tx1"/>
                </a:solidFill>
                <a:latin typeface="Gabriola" pitchFamily="82" charset="0"/>
              </a:rPr>
              <a:t/>
            </a:r>
            <a:br>
              <a:rPr lang="ru-RU" sz="3400" dirty="0" smtClean="0">
                <a:solidFill>
                  <a:schemeClr val="tx1"/>
                </a:solidFill>
                <a:latin typeface="Gabriola" pitchFamily="82" charset="0"/>
              </a:rPr>
            </a:br>
            <a:r>
              <a:rPr lang="ru-RU" sz="3400" dirty="0" smtClean="0">
                <a:solidFill>
                  <a:schemeClr val="tx1"/>
                </a:solidFill>
                <a:latin typeface="Gabriola" pitchFamily="82" charset="0"/>
              </a:rPr>
              <a:t>это поперечная флейта традиции Северной Индии, изготавливаемая из тростника или, за неимением тростника, из тонкостенного бамбука.</a:t>
            </a:r>
            <a:endParaRPr lang="ru-RU" sz="3400" dirty="0">
              <a:solidFill>
                <a:schemeClr val="tx1"/>
              </a:solidFill>
              <a:latin typeface="Gabriola" pitchFamily="82" charset="0"/>
            </a:endParaRPr>
          </a:p>
        </p:txBody>
      </p:sp>
      <p:pic>
        <p:nvPicPr>
          <p:cNvPr id="7" name="06 Bay Of Benga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52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Содержимое 17" descr="сякуахати.pn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188913"/>
            <a:ext cx="2925763" cy="3744912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Содержимое 18" descr="сякаухати1.jpg"/>
          <p:cNvPicPr>
            <a:picLocks noGrp="1" noChangeAspect="1"/>
          </p:cNvPicPr>
          <p:nvPr>
            <p:ph sz="quarter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5254625" y="1700213"/>
            <a:ext cx="3889375" cy="4032250"/>
          </a:xfrm>
          <a:prstGeom prst="flowChartConnector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Заголовок 14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8229600" cy="2263775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55976" y="476672"/>
            <a:ext cx="4176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n>
                  <a:solidFill>
                    <a:schemeClr val="bg1">
                      <a:lumMod val="50000"/>
                    </a:schemeClr>
                  </a:solidFill>
                </a:ln>
                <a:latin typeface="Comic Sans MS" pitchFamily="66" charset="0"/>
                <a:ea typeface="Segoe UI" pitchFamily="34" charset="0"/>
                <a:cs typeface="Segoe UI" pitchFamily="34" charset="0"/>
              </a:rPr>
              <a:t>Сякухати</a:t>
            </a:r>
            <a:r>
              <a:rPr lang="ru-RU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latin typeface="Comic Sans MS" pitchFamily="66" charset="0"/>
                <a:ea typeface="Segoe UI" pitchFamily="34" charset="0"/>
                <a:cs typeface="Segoe UI" pitchFamily="34" charset="0"/>
              </a:rPr>
              <a:t> - традиционный японский музыкальный инструмент.</a:t>
            </a:r>
            <a:r>
              <a:rPr lang="ru-RU" dirty="0" smtClean="0">
                <a:solidFill>
                  <a:schemeClr val="tx1">
                    <a:lumMod val="1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/>
            </a:r>
            <a:br>
              <a:rPr lang="ru-RU" dirty="0" smtClean="0">
                <a:solidFill>
                  <a:schemeClr val="tx1">
                    <a:lumMod val="10000"/>
                  </a:schemeClr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</a:br>
            <a:endParaRPr lang="ru-RU" dirty="0" smtClean="0">
              <a:solidFill>
                <a:schemeClr val="tx1">
                  <a:lumMod val="10000"/>
                </a:schemeClr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ru-RU" dirty="0" smtClean="0">
                <a:latin typeface="Georgia" pitchFamily="18" charset="0"/>
              </a:rPr>
              <a:t>. 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 rot="10800000" flipV="1">
            <a:off x="539552" y="4011067"/>
            <a:ext cx="4392488" cy="255454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dirty="0" err="1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Сякухати</a:t>
            </a:r>
            <a:r>
              <a:rPr lang="ru-RU" sz="20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 это продольная флейта из бамбука, которая, по мнению некоторых исследователей, проделала весьма длинный путь, начав своё путешествие в Египте (там флейта называлась «</a:t>
            </a:r>
            <a:r>
              <a:rPr lang="ru-RU" sz="2000" b="1" dirty="0" err="1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саби</a:t>
            </a:r>
            <a:r>
              <a:rPr lang="ru-RU" sz="20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»), оттуда </a:t>
            </a:r>
            <a:r>
              <a:rPr lang="ru-RU" sz="2000" b="1" dirty="0" err="1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саби</a:t>
            </a:r>
            <a:r>
              <a:rPr lang="ru-RU" sz="20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 через Ближний Восток и Индию попала в Китай и стала называться «</a:t>
            </a:r>
            <a:r>
              <a:rPr lang="ru-RU" sz="2000" b="1" dirty="0" err="1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чи-ба</a:t>
            </a:r>
            <a:r>
              <a:rPr lang="ru-RU" sz="2000" b="1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», а уж из Китая этот музыкальный инструмент добрался и до берегов Японии</a:t>
            </a:r>
            <a:r>
              <a:rPr lang="ru-RU" sz="2000" dirty="0" smtClean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Gabriola" pitchFamily="82" charset="0"/>
              </a:rPr>
              <a:t>.</a:t>
            </a:r>
            <a:endParaRPr lang="ru-RU" sz="20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tx1">
                  <a:lumMod val="95000"/>
                  <a:lumOff val="5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4008" y="3573016"/>
            <a:ext cx="4104456" cy="264687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  <a:latin typeface="Book Antiqua" pitchFamily="18" charset="0"/>
              </a:rPr>
              <a:t> </a:t>
            </a:r>
            <a:r>
              <a:rPr lang="ru-RU" sz="2000" b="1" dirty="0" err="1" smtClean="0">
                <a:latin typeface="Book Antiqua" pitchFamily="18" charset="0"/>
              </a:rPr>
              <a:t>Вистл</a:t>
            </a:r>
            <a:r>
              <a:rPr lang="ru-RU" sz="2000" dirty="0" smtClean="0">
                <a:latin typeface="Book Antiqua" pitchFamily="18" charset="0"/>
              </a:rPr>
              <a:t> (</a:t>
            </a:r>
            <a:r>
              <a:rPr lang="ru-RU" sz="2000" i="1" dirty="0" err="1" smtClean="0">
                <a:latin typeface="Book Antiqua" pitchFamily="18" charset="0"/>
              </a:rPr>
              <a:t>Tin</a:t>
            </a:r>
            <a:r>
              <a:rPr lang="ru-RU" sz="2000" i="1" dirty="0" smtClean="0">
                <a:latin typeface="Book Antiqua" pitchFamily="18" charset="0"/>
              </a:rPr>
              <a:t> </a:t>
            </a:r>
            <a:r>
              <a:rPr lang="ru-RU" sz="2000" i="1" dirty="0" err="1" smtClean="0">
                <a:latin typeface="Book Antiqua" pitchFamily="18" charset="0"/>
              </a:rPr>
              <a:t>Whistle</a:t>
            </a:r>
            <a:r>
              <a:rPr lang="ru-RU" sz="2000" dirty="0" smtClean="0">
                <a:latin typeface="Book Antiqua" pitchFamily="18" charset="0"/>
              </a:rPr>
              <a:t>, в дословном переводе «жестяной свисток») — кельтская свистковая продольная флейта с шестью отверстиями для пальцев с красивым, простым высоким звуком, похожим на свист.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3" name="Рисунок 2" descr="вистл ирландская флейта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010149" y="332657"/>
            <a:ext cx="4133851" cy="2752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_71e7a_2e400dd6_X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3" y="2060848"/>
            <a:ext cx="3672408" cy="4464496"/>
          </a:xfrm>
          <a:prstGeom prst="ellipse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476672"/>
            <a:ext cx="41044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>
                <a:latin typeface="Book Antiqua" pitchFamily="18" charset="0"/>
              </a:rPr>
              <a:t>Вистл</a:t>
            </a:r>
            <a:r>
              <a:rPr lang="ru-RU" dirty="0" smtClean="0">
                <a:latin typeface="Book Antiqua" pitchFamily="18" charset="0"/>
              </a:rPr>
              <a:t> древний духовой инструмент, и несмотря на английское (саксонское) название, принадлежащий кельтской культуре. </a:t>
            </a:r>
            <a:endParaRPr lang="ru-RU" dirty="0">
              <a:latin typeface="Book Antiqua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3968" y="476672"/>
            <a:ext cx="4554088" cy="5976664"/>
          </a:xfrm>
          <a:solidFill>
            <a:schemeClr val="accent4">
              <a:lumMod val="40000"/>
              <a:lumOff val="6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rmAutofit fontScale="25000" lnSpcReduction="20000"/>
          </a:bodyPr>
          <a:lstStyle/>
          <a:p>
            <a:r>
              <a:rPr lang="ru-RU" sz="9600" b="1" dirty="0" smtClean="0">
                <a:solidFill>
                  <a:schemeClr val="tx1"/>
                </a:solidFill>
                <a:latin typeface="Gabriola" pitchFamily="82" charset="0"/>
              </a:rPr>
              <a:t>Блок-флейта известна в Европе с XI века, была широко распространена в XVI—XVIII веках.</a:t>
            </a:r>
          </a:p>
          <a:p>
            <a:r>
              <a:rPr lang="ru-RU" sz="9600" b="1" dirty="0" smtClean="0">
                <a:solidFill>
                  <a:schemeClr val="tx1"/>
                </a:solidFill>
                <a:latin typeface="Gabriola" pitchFamily="82" charset="0"/>
              </a:rPr>
              <a:t>Использовалась соло, в ансамблях и оркестре. Для блок-флейты писали А. Вивальди, Г. Ф. </a:t>
            </a:r>
            <a:r>
              <a:rPr lang="ru-RU" sz="9600" b="1" dirty="0" err="1" smtClean="0">
                <a:solidFill>
                  <a:schemeClr val="tx1"/>
                </a:solidFill>
                <a:latin typeface="Gabriola" pitchFamily="82" charset="0"/>
              </a:rPr>
              <a:t>Телеман</a:t>
            </a:r>
            <a:r>
              <a:rPr lang="ru-RU" sz="9600" b="1" dirty="0" smtClean="0">
                <a:solidFill>
                  <a:schemeClr val="tx1"/>
                </a:solidFill>
                <a:latin typeface="Gabriola" pitchFamily="82" charset="0"/>
              </a:rPr>
              <a:t>, Г. Ф. Гендель</a:t>
            </a:r>
            <a:r>
              <a:rPr lang="ru-RU" sz="9600" b="1" dirty="0">
                <a:solidFill>
                  <a:schemeClr val="tx1"/>
                </a:solidFill>
                <a:latin typeface="Gabriola" pitchFamily="82" charset="0"/>
              </a:rPr>
              <a:t>,</a:t>
            </a:r>
            <a:r>
              <a:rPr lang="ru-RU" sz="9600" b="1" dirty="0" smtClean="0">
                <a:solidFill>
                  <a:schemeClr val="tx1"/>
                </a:solidFill>
                <a:latin typeface="Gabriola" pitchFamily="82" charset="0"/>
              </a:rPr>
              <a:t> И. С. Бах.</a:t>
            </a:r>
          </a:p>
          <a:p>
            <a:r>
              <a:rPr lang="ru-RU" sz="9600" b="1" dirty="0" smtClean="0">
                <a:solidFill>
                  <a:schemeClr val="tx1"/>
                </a:solidFill>
                <a:latin typeface="Gabriola" pitchFamily="82" charset="0"/>
              </a:rPr>
              <a:t>В середине XVIII века блок-флейту вытеснила поперечная флейта; лишь в XX веке блок-флейта стала снова использоваться. </a:t>
            </a:r>
          </a:p>
          <a:p>
            <a:r>
              <a:rPr lang="ru-RU" sz="9600" b="1" dirty="0" smtClean="0">
                <a:solidFill>
                  <a:schemeClr val="tx1"/>
                </a:solidFill>
                <a:latin typeface="Gabriola" pitchFamily="82" charset="0"/>
              </a:rPr>
              <a:t>Также, этот вид инструмента еще называют "флейтой </a:t>
            </a:r>
            <a:r>
              <a:rPr lang="ru-RU" sz="9600" b="1" dirty="0" err="1" smtClean="0">
                <a:solidFill>
                  <a:schemeClr val="tx1"/>
                </a:solidFill>
                <a:latin typeface="Gabriola" pitchFamily="82" charset="0"/>
              </a:rPr>
              <a:t>гаммельнского</a:t>
            </a:r>
            <a:r>
              <a:rPr lang="ru-RU" sz="9600" b="1" dirty="0" smtClean="0">
                <a:solidFill>
                  <a:schemeClr val="tx1"/>
                </a:solidFill>
                <a:latin typeface="Gabriola" pitchFamily="82" charset="0"/>
              </a:rPr>
              <a:t> крысолова".</a:t>
            </a:r>
          </a:p>
          <a:p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683568" y="332656"/>
            <a:ext cx="3528392" cy="1368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chemeClr val="tx1"/>
                </a:solidFill>
                <a:latin typeface="Gabriola" pitchFamily="82" charset="0"/>
              </a:rPr>
              <a:t>Блок-флейта</a:t>
            </a:r>
            <a:endParaRPr lang="ru-RU" sz="5400" b="1" dirty="0">
              <a:solidFill>
                <a:schemeClr val="tx1"/>
              </a:solidFill>
              <a:latin typeface="Gabriola" pitchFamily="82" charset="0"/>
            </a:endParaRPr>
          </a:p>
        </p:txBody>
      </p:sp>
      <p:pic>
        <p:nvPicPr>
          <p:cNvPr id="5" name="Рисунок 4" descr="блокфлейта, франц. сист.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159" y="1844824"/>
            <a:ext cx="3159745" cy="424847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79512" y="332656"/>
            <a:ext cx="4392488" cy="60486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600" b="1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Самое раннее изображение поперечной флейты было найдено на этруском рельефе, который датируется ста или двумя </a:t>
            </a:r>
            <a:r>
              <a:rPr lang="ru-RU" sz="2600" b="1" dirty="0" err="1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стами</a:t>
            </a:r>
            <a:r>
              <a:rPr lang="ru-RU" sz="2600" b="1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 лет до нашей эры. В то время поперечную флейту держали в левую сторону, лишь иллюстрация к стихотворению XI века нашей эры впервые изображает манеру держать инструмент в правую сторону.</a:t>
            </a:r>
          </a:p>
          <a:p>
            <a:r>
              <a:rPr lang="ru-RU" sz="2600" b="1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Первые археологические находки поперечных флейт относятся к XII—XIV векам нашей эры. Одно из самых ранних изображений того времени содержится в энциклопедии </a:t>
            </a:r>
            <a:r>
              <a:rPr lang="ru-RU" sz="2600" b="1" dirty="0" err="1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Hortus</a:t>
            </a:r>
            <a:r>
              <a:rPr lang="ru-RU" sz="2600" b="1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 </a:t>
            </a:r>
            <a:r>
              <a:rPr lang="ru-RU" sz="2600" b="1" dirty="0" err="1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Deliciarum</a:t>
            </a:r>
            <a:r>
              <a:rPr lang="ru-RU" sz="2600" b="1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. </a:t>
            </a:r>
          </a:p>
          <a:p>
            <a:endParaRPr lang="ru-RU" sz="2200" b="1" dirty="0">
              <a:latin typeface="Gabriola" pitchFamily="82" charset="0"/>
            </a:endParaRPr>
          </a:p>
        </p:txBody>
      </p:sp>
      <p:pic>
        <p:nvPicPr>
          <p:cNvPr id="5" name="Содержимое 4" descr="220px-Cantiga_flut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44008" y="620688"/>
            <a:ext cx="4248472" cy="5544616"/>
          </a:xfrm>
          <a:prstGeom prst="rect">
            <a:avLst/>
          </a:prstGeom>
          <a:ln w="190500" cap="sq">
            <a:solidFill>
              <a:schemeClr val="accent2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755576" y="4221088"/>
            <a:ext cx="7924800" cy="2304256"/>
          </a:xfrm>
          <a:solidFill>
            <a:schemeClr val="accent3">
              <a:lumMod val="40000"/>
              <a:lumOff val="60000"/>
            </a:schemeClr>
          </a:solidFill>
        </p:spPr>
        <p:style>
          <a:lnRef idx="0">
            <a:scrgbClr r="0" g="0" b="0"/>
          </a:lnRef>
          <a:fillRef idx="1003">
            <a:schemeClr val="dk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abriola" pitchFamily="82" charset="0"/>
              </a:rPr>
              <a:t>Играть на флейте вплоть до середины XIX века почиталось признаком "хорошего тона", и флейта, так же как и лютня, арфа или фортепиано вскоре появилась на сцене в качестве достойного участника драматического спектакля.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5800" y="4581128"/>
            <a:ext cx="7924800" cy="29567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Содержимое 5" descr="2-322-01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1115616" y="404664"/>
            <a:ext cx="7200800" cy="3671887"/>
          </a:xfr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Современная поперечная флейта</a:t>
            </a:r>
            <a:endParaRPr lang="ru-RU" dirty="0"/>
          </a:p>
        </p:txBody>
      </p:sp>
      <p:pic>
        <p:nvPicPr>
          <p:cNvPr id="5" name="Содержимое 4" descr="поперечная флей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2132856"/>
            <a:ext cx="8064896" cy="9959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899592" y="3645025"/>
            <a:ext cx="7344816" cy="255454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В начале 19 века немецкий флейтист и композитор </a:t>
            </a:r>
            <a:r>
              <a:rPr lang="ru-RU" sz="3200" dirty="0" err="1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Теобальд</a:t>
            </a:r>
            <a:r>
              <a:rPr lang="ru-RU" sz="3200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 </a:t>
            </a:r>
            <a:r>
              <a:rPr lang="ru-RU" sz="3200" dirty="0" err="1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Бём</a:t>
            </a:r>
            <a:r>
              <a:rPr lang="ru-RU" sz="3200" dirty="0" smtClean="0">
                <a:solidFill>
                  <a:schemeClr val="bg1">
                    <a:lumMod val="10000"/>
                  </a:schemeClr>
                </a:solidFill>
                <a:latin typeface="Gabriola" pitchFamily="82" charset="0"/>
              </a:rPr>
              <a:t> придал поперечной флейте современный вид. Именно он начал изготавливать флейты из металла, создал систему клапанов, которые до сих пор используются мастерами. </a:t>
            </a:r>
            <a:endParaRPr lang="ru-RU" sz="3200" dirty="0">
              <a:solidFill>
                <a:schemeClr val="bg1">
                  <a:lumMod val="10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92696"/>
            <a:ext cx="8424936" cy="4903470"/>
          </a:xfrm>
          <a:prstGeom prst="roundRect">
            <a:avLst/>
          </a:prstGeom>
          <a:ln w="57150"/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000" dir="5400000" rotWithShape="0">
              <a:schemeClr val="accent5">
                <a:shade val="30000"/>
                <a:satMod val="150000"/>
                <a:alpha val="38000"/>
              </a:scheme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4400" dirty="0" smtClean="0">
                <a:latin typeface="Gabriola" pitchFamily="82" charset="0"/>
              </a:rPr>
              <a:t>Сегодня мы вместе приоткрыли окно в удивительный мир одного из самых красивых музыкальных инструментов. </a:t>
            </a:r>
          </a:p>
          <a:p>
            <a:r>
              <a:rPr lang="ru-RU" sz="4400" dirty="0" smtClean="0">
                <a:latin typeface="Gabriola" pitchFamily="82" charset="0"/>
              </a:rPr>
              <a:t>И теперь услышав звуки современной флейты, вы сможете почувствовать в её интонациях мелодии древности.</a:t>
            </a:r>
            <a:endParaRPr lang="ru-RU" sz="4400" dirty="0"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23928" y="4869160"/>
            <a:ext cx="5220072" cy="11548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latin typeface="Gabriola" pitchFamily="82" charset="0"/>
              </a:rPr>
              <a:t>    </a:t>
            </a: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Gabriola" pitchFamily="82" charset="0"/>
              </a:rPr>
              <a:t>Екатерина Иванова</a:t>
            </a:r>
            <a:endParaRPr lang="ru-RU" sz="4800" dirty="0">
              <a:solidFill>
                <a:schemeClr val="accent5">
                  <a:lumMod val="5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692696"/>
            <a:ext cx="482453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dirty="0" smtClean="0">
                <a:solidFill>
                  <a:schemeClr val="accent4">
                    <a:lumMod val="75000"/>
                  </a:schemeClr>
                </a:solidFill>
                <a:latin typeface="Gabriola" pitchFamily="82" charset="0"/>
              </a:rPr>
              <a:t>До новых      встреч!</a:t>
            </a:r>
          </a:p>
        </p:txBody>
      </p:sp>
      <p:pic>
        <p:nvPicPr>
          <p:cNvPr id="5" name="Рисунок 4" descr="IMG_44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836712"/>
            <a:ext cx="3672408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0" y="476250"/>
            <a:ext cx="4319588" cy="60483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Gabriola" pitchFamily="82" charset="0"/>
              </a:rPr>
              <a:t>Много тысячелетий назад человек обнаружил способность разных предметов звучать. 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Gabriola" pitchFamily="82" charset="0"/>
              </a:rPr>
              <a:t>    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2">
                    <a:lumMod val="10000"/>
                  </a:schemeClr>
                </a:solidFill>
                <a:latin typeface="Gabriola" pitchFamily="82" charset="0"/>
              </a:rPr>
              <a:t>    Полые кости, ракушки с просверлёнными отверстиями, стручки, свёрнутые в трубочку, древесные листья, тростник — все эти предметы издают звуки, лишь стоит приблизить их ко рту и дунуть в них.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Gabriola" pitchFamily="8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4293096"/>
            <a:ext cx="3744416" cy="22467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Gabriola" pitchFamily="82" charset="0"/>
              </a:rPr>
              <a:t>От дудочек и свирелей, свистулек и рогов произошли всевозможные духовые инструменты, в том числе и 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  <a:latin typeface="Gabriola" pitchFamily="82" charset="0"/>
              </a:rPr>
              <a:t>флейты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Gabriola" pitchFamily="82" charset="0"/>
              </a:rPr>
              <a:t>. 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Gabriola" pitchFamily="82" charset="0"/>
            </a:endParaRPr>
          </a:p>
        </p:txBody>
      </p:sp>
      <p:pic>
        <p:nvPicPr>
          <p:cNvPr id="5" name="Рисунок 4" descr="флейты индейце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476672"/>
            <a:ext cx="3528392" cy="3392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30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3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3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3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1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600" decel="5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600" decel="100000" autoRev="1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899592" y="332656"/>
            <a:ext cx="7632848" cy="1354217"/>
          </a:xfrm>
          <a:prstGeom prst="rect">
            <a:avLst/>
          </a:prstGeom>
          <a:noFill/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При создании данной презентации автор использовал материалы,</a:t>
            </a:r>
            <a:r>
              <a:rPr lang="en-US" sz="3200" b="1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 </a:t>
            </a:r>
            <a:r>
              <a:rPr lang="ru-RU" sz="3200" b="1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опубликованные на следующих сайтах:</a:t>
            </a:r>
          </a:p>
          <a:p>
            <a:pPr algn="ctr"/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285293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MuzAcademy.ru</a:t>
            </a:r>
            <a:endParaRPr lang="ru-RU" sz="2800" dirty="0">
              <a:solidFill>
                <a:schemeClr val="tx1">
                  <a:lumMod val="25000"/>
                </a:schemeClr>
              </a:solidFill>
              <a:latin typeface="Gabriola" pitchFamily="8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1520" y="4077072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  </a:t>
            </a:r>
            <a:r>
              <a:rPr lang="en-US" sz="3200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arseniya.ucoz.ru</a:t>
            </a:r>
            <a:r>
              <a:rPr lang="en-US" sz="3200" b="1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 </a:t>
            </a:r>
            <a:endParaRPr lang="ru-RU" sz="3200" b="1" dirty="0">
              <a:solidFill>
                <a:schemeClr val="tx1">
                  <a:lumMod val="25000"/>
                </a:schemeClr>
              </a:solidFill>
              <a:latin typeface="Gabriola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512" y="3429000"/>
            <a:ext cx="8964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za4et.net.ru</a:t>
            </a:r>
            <a:endParaRPr lang="ru-RU" sz="3200" dirty="0">
              <a:solidFill>
                <a:schemeClr val="tx1">
                  <a:lumMod val="25000"/>
                </a:schemeClr>
              </a:solidFill>
              <a:latin typeface="Gabriola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725144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     wikipedia.org</a:t>
            </a:r>
            <a:endParaRPr lang="ru-RU" sz="3200" dirty="0">
              <a:latin typeface="Gabriola" pitchFamily="8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11760" y="2204864"/>
            <a:ext cx="4282071" cy="584775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en-US" sz="3200" dirty="0" smtClean="0">
                <a:solidFill>
                  <a:schemeClr val="tx1">
                    <a:lumMod val="25000"/>
                  </a:schemeClr>
                </a:solidFill>
                <a:latin typeface="Gabriola" pitchFamily="82" charset="0"/>
              </a:rPr>
              <a:t>www.mtvn.ru</a:t>
            </a:r>
            <a:endParaRPr lang="ru-RU" sz="3200" dirty="0">
              <a:solidFill>
                <a:schemeClr val="tx1">
                  <a:lumMod val="25000"/>
                </a:schemeClr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3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95536" y="332656"/>
            <a:ext cx="8496944" cy="6095286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abriola" pitchFamily="82" charset="0"/>
              </a:rPr>
              <a:t>Легенда гласит, что человек придумал флейту, когда услышал, как поёт обломанный ствол тростника под действием ветра. Человек вырезал из этого ствола трубочку, сделал в ней отверстия и стал играть на ней. Название этот инструмент получил от латинского слова </a:t>
            </a:r>
            <a:r>
              <a:rPr lang="ru-RU" sz="4400" b="1" dirty="0" err="1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abriola" pitchFamily="82" charset="0"/>
              </a:rPr>
              <a:t>flatus</a:t>
            </a:r>
            <a:r>
              <a:rPr lang="ru-RU" sz="4400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Gabriola" pitchFamily="82" charset="0"/>
              </a:rPr>
              <a:t> — дуновение. </a:t>
            </a:r>
            <a:endParaRPr lang="ru-RU" sz="4400" b="1" dirty="0">
              <a:ln w="18000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1052736"/>
          </a:xfrm>
        </p:spPr>
        <p:txBody>
          <a:bodyPr>
            <a:noAutofit/>
          </a:bodyPr>
          <a:lstStyle/>
          <a:p>
            <a:pPr algn="ctr"/>
            <a:r>
              <a:rPr lang="ru-RU" sz="6600" b="1" spc="0" dirty="0" smtClean="0">
                <a:ln w="1905"/>
                <a:solidFill>
                  <a:schemeClr val="bg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Пещерная  мелодия</a:t>
            </a:r>
            <a:endParaRPr lang="ru-RU" sz="6600" b="1" spc="0" dirty="0">
              <a:ln w="1905"/>
              <a:solidFill>
                <a:schemeClr val="bg1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briola" pitchFamily="82" charset="0"/>
            </a:endParaRPr>
          </a:p>
        </p:txBody>
      </p:sp>
      <p:pic>
        <p:nvPicPr>
          <p:cNvPr id="6" name="Содержимое 5" descr="первобытная флей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50862" y="1484784"/>
            <a:ext cx="3912820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6">
                <a:lumMod val="50000"/>
              </a:schemeClr>
            </a:solidFill>
          </a:ln>
          <a:effectLst>
            <a:glow rad="101600">
              <a:schemeClr val="accent6">
                <a:satMod val="175000"/>
                <a:alpha val="40000"/>
              </a:schemeClr>
            </a:glow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648374" y="1279828"/>
            <a:ext cx="3652139" cy="524927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Древнейшей формой флейты, по-видимому, является свисток. Со временем в таких свистках стали вырезать отверстия. На таких </a:t>
            </a:r>
            <a:r>
              <a:rPr lang="ru-RU" sz="2400" b="1" dirty="0" smtClean="0">
                <a:ln w="1905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флейтах</a:t>
            </a:r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 уже </a:t>
            </a:r>
            <a:r>
              <a:rPr lang="ru-RU" sz="25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вполне</a:t>
            </a:r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 можно было исполнять </a:t>
            </a:r>
            <a:r>
              <a:rPr lang="ru-RU" sz="2400" b="1" dirty="0" smtClean="0">
                <a:ln w="1905">
                  <a:prstDash val="sysDot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музыкальные</a:t>
            </a:r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 произведения.</a:t>
            </a:r>
          </a:p>
          <a:p>
            <a:endParaRPr lang="ru-RU" sz="2400" b="1" dirty="0" smtClean="0">
              <a:ln w="1905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briola" pitchFamily="82" charset="0"/>
            </a:endParaRPr>
          </a:p>
          <a:p>
            <a:r>
              <a:rPr lang="ru-RU" sz="24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briola" pitchFamily="82" charset="0"/>
              </a:rPr>
              <a:t> Первые археологические находки флейты датируются 35 — 40 тысяч лет до нашей эры, таким образом флейта является одним из древнейших музыкальных инструментов.</a:t>
            </a:r>
            <a:endParaRPr lang="ru-RU" sz="2400" b="1" dirty="0">
              <a:ln w="1905"/>
              <a:solidFill>
                <a:schemeClr val="tx1">
                  <a:lumMod val="95000"/>
                  <a:lumOff val="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8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8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8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8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4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лейты мир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276872"/>
            <a:ext cx="7776864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 idx="4294967295"/>
          </p:nvPr>
        </p:nvSpPr>
        <p:spPr>
          <a:xfrm>
            <a:off x="0" y="476250"/>
            <a:ext cx="9144000" cy="1728788"/>
          </a:xfrm>
        </p:spPr>
        <p:txBody>
          <a:bodyPr>
            <a:noAutofit/>
            <a:scene3d>
              <a:camera prst="perspectiveRelaxedModerately"/>
              <a:lightRig rig="threePt" dir="t"/>
            </a:scene3d>
          </a:bodyPr>
          <a:lstStyle/>
          <a:p>
            <a:pPr algn="ctr"/>
            <a:r>
              <a:rPr lang="ru-RU" sz="6000" spc="0" dirty="0" smtClean="0">
                <a:ln w="18415" cmpd="sng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abriola" pitchFamily="82" charset="0"/>
              </a:rPr>
              <a:t>И в разных уголках Земли зазвучал голос флейты…</a:t>
            </a:r>
            <a:endParaRPr lang="ru-RU" sz="6000" spc="0" dirty="0">
              <a:ln w="18415" cmpd="sng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4042792" cy="1152128"/>
          </a:xfrm>
        </p:spPr>
        <p:txBody>
          <a:bodyPr>
            <a:noAutofit/>
          </a:bodyPr>
          <a:lstStyle/>
          <a:p>
            <a:r>
              <a:rPr lang="ru-RU" sz="40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Пимак</a:t>
            </a:r>
            <a:r>
              <a:rPr lang="ru-RU" sz="40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 - флейта Северной Америки</a:t>
            </a:r>
            <a:endParaRPr lang="ru-RU" sz="4000" b="1" dirty="0">
              <a:solidFill>
                <a:schemeClr val="tx2">
                  <a:lumMod val="25000"/>
                </a:schemeClr>
              </a:solidFill>
              <a:latin typeface="Gabriola" pitchFamily="82" charset="0"/>
            </a:endParaRPr>
          </a:p>
        </p:txBody>
      </p:sp>
      <p:pic>
        <p:nvPicPr>
          <p:cNvPr id="5" name="Содержимое 4" descr="Северная Америка, Аризон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628801"/>
            <a:ext cx="4248472" cy="4680520"/>
          </a:xfrm>
          <a:prstGeom prst="flowChartAlternateProcess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  <a:softEdge rad="6350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Текст 2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100264" cy="6525344"/>
          </a:xfrm>
        </p:spPr>
        <p:txBody>
          <a:bodyPr>
            <a:noAutofit/>
          </a:bodyPr>
          <a:lstStyle/>
          <a:p>
            <a:endParaRPr lang="ru-RU" sz="1600" b="1" dirty="0" smtClean="0">
              <a:solidFill>
                <a:schemeClr val="tx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Пимак</a:t>
            </a:r>
            <a:r>
              <a:rPr lang="ru-RU" sz="28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- флейта индейцев Северной </a:t>
            </a:r>
            <a:r>
              <a:rPr lang="ru-RU" sz="2800" dirty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А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мерики. </a:t>
            </a:r>
          </a:p>
          <a:p>
            <a:endParaRPr lang="ru-RU" sz="2800" dirty="0" smtClean="0">
              <a:solidFill>
                <a:schemeClr val="tx2">
                  <a:lumMod val="25000"/>
                </a:schemeClr>
              </a:solidFill>
              <a:latin typeface="Gabriola" pitchFamily="82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     Звук у </a:t>
            </a:r>
            <a:r>
              <a:rPr lang="ru-RU" sz="28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пимака</a:t>
            </a:r>
            <a:r>
              <a:rPr lang="ru-RU" sz="28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необычайно нежный, мягкий, лирический. Не зря индейцы назвали </a:t>
            </a:r>
            <a:r>
              <a:rPr lang="ru-RU" sz="28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пимак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 «флейтой любви». </a:t>
            </a:r>
          </a:p>
          <a:p>
            <a:endParaRPr lang="ru-RU" sz="2800" dirty="0" smtClean="0">
              <a:solidFill>
                <a:schemeClr val="tx2">
                  <a:lumMod val="25000"/>
                </a:schemeClr>
              </a:solidFill>
              <a:latin typeface="Gabriola" pitchFamily="82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     Существует даже легенда о том, что звук </a:t>
            </a:r>
            <a:r>
              <a:rPr lang="ru-RU" sz="28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пимака</a:t>
            </a:r>
            <a:r>
              <a:rPr lang="ru-RU" sz="2800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  <a:cs typeface="Times New Roman" pitchFamily="18" charset="0"/>
              </a:rPr>
              <a:t> способен очаровать любимого человека и подарить взаимную любовь. </a:t>
            </a:r>
            <a:r>
              <a:rPr lang="ru-RU" sz="1600" dirty="0" smtClean="0">
                <a:solidFill>
                  <a:schemeClr val="tx2">
                    <a:lumMod val="25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2">
                    <a:lumMod val="25000"/>
                  </a:schemeClr>
                </a:solidFill>
              </a:rPr>
            </a:br>
            <a:endParaRPr lang="ru-RU" sz="1600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200"/>
                            </p:stCondLst>
                            <p:childTnLst>
                              <p:par>
                                <p:cTn id="13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200"/>
                            </p:stCondLst>
                            <p:childTnLst>
                              <p:par>
                                <p:cTn id="2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200"/>
                            </p:stCondLst>
                            <p:childTnLst>
                              <p:par>
                                <p:cTn id="29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200"/>
                            </p:stCondLst>
                            <p:childTnLst>
                              <p:par>
                                <p:cTn id="37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52128"/>
          </a:xfrm>
        </p:spPr>
        <p:txBody>
          <a:bodyPr>
            <a:normAutofit fontScale="90000"/>
          </a:bodyPr>
          <a:lstStyle/>
          <a:p>
            <a:pPr algn="just"/>
            <a:r>
              <a:rPr lang="ru-RU" dirty="0" smtClean="0"/>
              <a:t>                           </a:t>
            </a:r>
            <a:r>
              <a:rPr lang="ru-RU" sz="4800" b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abriola" pitchFamily="82" charset="0"/>
              </a:rPr>
              <a:t>Китайский </a:t>
            </a:r>
            <a:r>
              <a:rPr lang="ru-RU" sz="4800" b="1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abriola" pitchFamily="82" charset="0"/>
              </a:rPr>
              <a:t>сюнь</a:t>
            </a:r>
            <a:endParaRPr lang="ru-RU" sz="4800" dirty="0">
              <a:solidFill>
                <a:schemeClr val="accent2">
                  <a:lumMod val="75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915816" y="764704"/>
            <a:ext cx="3384376" cy="57606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200" b="1" dirty="0" smtClean="0">
                <a:ln w="50800"/>
                <a:solidFill>
                  <a:schemeClr val="tx1"/>
                </a:solidFill>
                <a:latin typeface="Gabriola" pitchFamily="82" charset="0"/>
              </a:rPr>
              <a:t>Глиняный </a:t>
            </a:r>
            <a:r>
              <a:rPr lang="ru-RU" sz="2200" b="1" dirty="0" err="1" smtClean="0">
                <a:ln w="50800"/>
                <a:solidFill>
                  <a:schemeClr val="tx1"/>
                </a:solidFill>
                <a:latin typeface="Gabriola" pitchFamily="82" charset="0"/>
              </a:rPr>
              <a:t>сюнь</a:t>
            </a:r>
            <a:r>
              <a:rPr lang="ru-RU" sz="2200" b="1" dirty="0" smtClean="0">
                <a:ln w="50800"/>
                <a:solidFill>
                  <a:schemeClr val="tx1"/>
                </a:solidFill>
                <a:latin typeface="Gabriola" pitchFamily="82" charset="0"/>
              </a:rPr>
              <a:t> (глиняная окарина)—один из древнейших духовых музыкальных инструментов Китая, род свистковой флейты. </a:t>
            </a:r>
          </a:p>
          <a:p>
            <a:r>
              <a:rPr lang="ru-RU" sz="2200" b="1" u="sng" dirty="0" smtClean="0">
                <a:ln w="50800"/>
                <a:solidFill>
                  <a:schemeClr val="tx1"/>
                </a:solidFill>
                <a:latin typeface="Gabriola" pitchFamily="82" charset="0"/>
              </a:rPr>
              <a:t>Археологические исследования свидетельствуют, что около 8 тыс. лет тому назад глиняный </a:t>
            </a:r>
            <a:r>
              <a:rPr lang="ru-RU" sz="2200" b="1" u="sng" dirty="0" err="1" smtClean="0">
                <a:ln w="50800"/>
                <a:solidFill>
                  <a:schemeClr val="tx1"/>
                </a:solidFill>
                <a:latin typeface="Gabriola" pitchFamily="82" charset="0"/>
              </a:rPr>
              <a:t>сюнь</a:t>
            </a:r>
            <a:r>
              <a:rPr lang="ru-RU" sz="2200" b="1" u="sng" dirty="0" smtClean="0">
                <a:ln w="50800"/>
                <a:solidFill>
                  <a:schemeClr val="tx1"/>
                </a:solidFill>
                <a:latin typeface="Gabriola" pitchFamily="82" charset="0"/>
              </a:rPr>
              <a:t> использовался во время охоты. </a:t>
            </a:r>
          </a:p>
          <a:p>
            <a:r>
              <a:rPr lang="ru-RU" sz="2200" b="1" dirty="0" smtClean="0">
                <a:ln w="50800"/>
                <a:solidFill>
                  <a:schemeClr val="tx1"/>
                </a:solidFill>
                <a:latin typeface="Gabriola" pitchFamily="82" charset="0"/>
              </a:rPr>
              <a:t>По легенде, </a:t>
            </a:r>
            <a:r>
              <a:rPr lang="ru-RU" sz="2200" b="1" dirty="0" err="1" smtClean="0">
                <a:ln w="50800"/>
                <a:solidFill>
                  <a:schemeClr val="tx1"/>
                </a:solidFill>
                <a:latin typeface="Gabriola" pitchFamily="82" charset="0"/>
              </a:rPr>
              <a:t>сюнь</a:t>
            </a:r>
            <a:r>
              <a:rPr lang="ru-RU" sz="2200" b="1" dirty="0" smtClean="0">
                <a:ln w="50800"/>
                <a:solidFill>
                  <a:schemeClr val="tx1"/>
                </a:solidFill>
                <a:latin typeface="Gabriola" pitchFamily="82" charset="0"/>
              </a:rPr>
              <a:t> берет начало от так называемых «каменных метеоритов», из которых люди изготовляли орудия для охоты</a:t>
            </a:r>
            <a:r>
              <a:rPr lang="ru-RU" sz="2200" b="1" dirty="0" smtClean="0">
                <a:ln w="50800"/>
                <a:solidFill>
                  <a:schemeClr val="tx2">
                    <a:lumMod val="50000"/>
                  </a:schemeClr>
                </a:solidFill>
                <a:latin typeface="Gabriola" pitchFamily="82" charset="0"/>
              </a:rPr>
              <a:t>. </a:t>
            </a:r>
            <a:endParaRPr lang="ru-RU" sz="2200" b="1" dirty="0">
              <a:ln w="50800"/>
              <a:solidFill>
                <a:schemeClr val="tx2">
                  <a:lumMod val="50000"/>
                </a:schemeClr>
              </a:solidFill>
              <a:latin typeface="Gabriola" pitchFamily="82" charset="0"/>
            </a:endParaRPr>
          </a:p>
        </p:txBody>
      </p:sp>
      <p:pic>
        <p:nvPicPr>
          <p:cNvPr id="5" name="Содержимое 4" descr="китайская глинянная флейта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444208" y="1772816"/>
            <a:ext cx="2699792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китайская флейта глинянн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44824"/>
            <a:ext cx="2843808" cy="33123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0"/>
                            </p:stCondLst>
                            <p:childTnLst>
                              <p:par>
                                <p:cTn id="11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400"/>
                            </p:stCondLst>
                            <p:childTnLst>
                              <p:par>
                                <p:cTn id="18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400"/>
                            </p:stCondLst>
                            <p:childTnLst>
                              <p:par>
                                <p:cTn id="2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2400"/>
                            </p:stCondLst>
                            <p:childTnLst>
                              <p:par>
                                <p:cTn id="32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4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84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088" y="188640"/>
            <a:ext cx="2874640" cy="7920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Gabriola" pitchFamily="82" charset="0"/>
              </a:rPr>
              <a:t> Флейта Пана</a:t>
            </a:r>
            <a:endParaRPr lang="ru-RU" sz="4000" dirty="0">
              <a:solidFill>
                <a:schemeClr val="bg2">
                  <a:lumMod val="25000"/>
                </a:schemeClr>
              </a:solidFill>
              <a:latin typeface="Gabriola" pitchFamily="82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788024" y="1124745"/>
            <a:ext cx="4176464" cy="4752527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О флейте Пана говорится в притче Вергилия, жившего в 1 веке до нашей эры.</a:t>
            </a:r>
          </a:p>
          <a:p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 По легенде нимфа </a:t>
            </a:r>
            <a:r>
              <a:rPr lang="ru-RU" sz="24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Сиринкс</a:t>
            </a: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 в страхе перед преследованиями Пана превратилась в тростник; Пан срезал эти тростинки и сделал волшебную свирель (или </a:t>
            </a:r>
            <a:r>
              <a:rPr lang="ru-RU" sz="24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сирингу</a:t>
            </a: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), которая издавала дивные звуки, ставшую любимым музыкальным инструментом Пана. </a:t>
            </a:r>
          </a:p>
          <a:p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И никто не знал, что это голос сладкоголосой нимфы </a:t>
            </a:r>
            <a:r>
              <a:rPr lang="ru-RU" sz="2400" b="1" dirty="0" err="1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Сиринкс</a:t>
            </a:r>
            <a:r>
              <a:rPr lang="ru-RU" sz="2400" b="1" dirty="0" smtClean="0">
                <a:solidFill>
                  <a:schemeClr val="tx2">
                    <a:lumMod val="25000"/>
                  </a:schemeClr>
                </a:solidFill>
                <a:latin typeface="Gabriola" pitchFamily="82" charset="0"/>
              </a:rPr>
              <a:t>.</a:t>
            </a:r>
          </a:p>
          <a:p>
            <a:endParaRPr lang="ru-RU" dirty="0"/>
          </a:p>
        </p:txBody>
      </p:sp>
      <p:pic>
        <p:nvPicPr>
          <p:cNvPr id="9" name="Содержимое 8" descr="Эдвард Дансейни Благославение Пана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620688"/>
            <a:ext cx="4248472" cy="57150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окарина.jpg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0" y="476250"/>
            <a:ext cx="4673600" cy="4465638"/>
          </a:xfrm>
          <a:prstGeom prst="flowChartSummingJunction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sz="half" idx="4294967295"/>
          </p:nvPr>
        </p:nvSpPr>
        <p:spPr>
          <a:xfrm>
            <a:off x="5651500" y="260349"/>
            <a:ext cx="3168972" cy="631319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800" b="1" u="sng" dirty="0" smtClean="0">
                <a:solidFill>
                  <a:schemeClr val="tx1"/>
                </a:solidFill>
                <a:latin typeface="Gabriola" pitchFamily="82" charset="0"/>
              </a:rPr>
              <a:t>Окарина -</a:t>
            </a:r>
            <a:r>
              <a:rPr lang="ru-RU" sz="2400" b="1" dirty="0" smtClean="0">
                <a:solidFill>
                  <a:schemeClr val="tx1"/>
                </a:solidFill>
                <a:latin typeface="Gabriola" pitchFamily="82" charset="0"/>
              </a:rPr>
              <a:t> это древний духовой музыкальный инструмент в виде глиняной свистковой флейты. 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abriola" pitchFamily="82" charset="0"/>
              </a:rPr>
              <a:t>   </a:t>
            </a:r>
            <a:r>
              <a:rPr lang="ru-RU" sz="2400" b="1" dirty="0">
                <a:solidFill>
                  <a:schemeClr val="tx1"/>
                </a:solidFill>
                <a:latin typeface="Gabriola" pitchFamily="82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Gabriola" pitchFamily="82" charset="0"/>
              </a:rPr>
              <a:t>Представляет собой камеру в форме яйца с отверстиями для пальцев в количестве от четырёх до тринадцати.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Gabriola" pitchFamily="82" charset="0"/>
              </a:rPr>
              <a:t>    Инструменты, подобные окарине, появились примерно 12 тысяч лет назад в Китае и доколумбовой Америке. </a:t>
            </a:r>
          </a:p>
          <a:p>
            <a:r>
              <a:rPr lang="ru-RU" sz="2400" b="1" dirty="0" smtClean="0">
                <a:latin typeface="Gabriola" pitchFamily="82" charset="0"/>
              </a:rPr>
              <a:t/>
            </a:r>
            <a:br>
              <a:rPr lang="ru-RU" sz="2400" b="1" dirty="0" smtClean="0">
                <a:latin typeface="Gabriola" pitchFamily="82" charset="0"/>
              </a:rPr>
            </a:br>
            <a:endParaRPr lang="ru-RU" sz="2400" b="1" dirty="0">
              <a:latin typeface="Gabriola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5373216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Gabriola" pitchFamily="82" charset="0"/>
              </a:rPr>
              <a:t>Название взято из итальянского языка, что в переводе означает </a:t>
            </a:r>
            <a:r>
              <a:rPr lang="ru-RU" sz="2400" b="1" i="1" dirty="0" smtClean="0">
                <a:latin typeface="Gabriola" pitchFamily="82" charset="0"/>
              </a:rPr>
              <a:t>гусёнок</a:t>
            </a:r>
            <a:r>
              <a:rPr lang="ru-RU" sz="2400" b="1" dirty="0" smtClean="0">
                <a:latin typeface="Gabriola" pitchFamily="82" charset="0"/>
              </a:rPr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7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4924</TotalTime>
  <Words>873</Words>
  <Application>Microsoft Office PowerPoint</Application>
  <PresentationFormat>Экран (4:3)</PresentationFormat>
  <Paragraphs>70</Paragraphs>
  <Slides>20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  </vt:lpstr>
      <vt:lpstr>Презентация PowerPoint</vt:lpstr>
      <vt:lpstr>Презентация PowerPoint</vt:lpstr>
      <vt:lpstr>Пещерная  мелодия</vt:lpstr>
      <vt:lpstr>И в разных уголках Земли зазвучал голос флейты…</vt:lpstr>
      <vt:lpstr>Пимак - флейта Северной Америки</vt:lpstr>
      <vt:lpstr>                           Китайский сюнь</vt:lpstr>
      <vt:lpstr> Флейта Пана</vt:lpstr>
      <vt:lpstr>Презентация PowerPoint</vt:lpstr>
      <vt:lpstr>Презентация PowerPoint</vt:lpstr>
      <vt:lpstr>Индийская флейта</vt:lpstr>
      <vt:lpstr> </vt:lpstr>
      <vt:lpstr>Презентация PowerPoint</vt:lpstr>
      <vt:lpstr>Презентация PowerPoint</vt:lpstr>
      <vt:lpstr>Презентация PowerPoint</vt:lpstr>
      <vt:lpstr> </vt:lpstr>
      <vt:lpstr>Современная поперечная флейта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Иванова Екатерина</dc:creator>
  <cp:lastModifiedBy>Admin</cp:lastModifiedBy>
  <cp:revision>484</cp:revision>
  <dcterms:created xsi:type="dcterms:W3CDTF">2011-11-29T19:19:54Z</dcterms:created>
  <dcterms:modified xsi:type="dcterms:W3CDTF">2023-12-15T09:57:42Z</dcterms:modified>
</cp:coreProperties>
</file>