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3" r:id="rId1"/>
  </p:sldMasterIdLst>
  <p:sldIdLst>
    <p:sldId id="281" r:id="rId2"/>
    <p:sldId id="274" r:id="rId3"/>
    <p:sldId id="273" r:id="rId4"/>
    <p:sldId id="285" r:id="rId5"/>
    <p:sldId id="276" r:id="rId6"/>
    <p:sldId id="267" r:id="rId7"/>
    <p:sldId id="286" r:id="rId8"/>
    <p:sldId id="277" r:id="rId9"/>
    <p:sldId id="282" r:id="rId10"/>
    <p:sldId id="265" r:id="rId11"/>
    <p:sldId id="283" r:id="rId12"/>
    <p:sldId id="278" r:id="rId13"/>
    <p:sldId id="287" r:id="rId14"/>
    <p:sldId id="264" r:id="rId15"/>
    <p:sldId id="28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7" autoAdjust="0"/>
    <p:restoredTop sz="94660"/>
  </p:normalViewPr>
  <p:slideViewPr>
    <p:cSldViewPr snapToGrid="0">
      <p:cViewPr varScale="1">
        <p:scale>
          <a:sx n="103" d="100"/>
          <a:sy n="103" d="100"/>
        </p:scale>
        <p:origin x="108"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NUL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0293634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5417950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5698167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188530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8746833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0655306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413109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10734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0668604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060186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6813742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466325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575156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432371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333566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764DE79-268F-4C1A-8933-263129D2AF90}" type="datetimeFigureOut">
              <a:rPr lang="en-US" smtClean="0"/>
              <a:t>11/19/2023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6057161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764DE79-268F-4C1A-8933-263129D2AF90}" type="datetimeFigureOut">
              <a:rPr lang="en-US" smtClean="0"/>
              <a:t>11/19/2023</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1875610845"/>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29" r:id="rId16"/>
  </p:sldLayoutIdLst>
  <p:transition>
    <p:fade/>
  </p:transition>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x_ZZ6keuX0E"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razgovor.edsoo.ru/video/679/"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Изображение выглядит как текст, цветок, флаг&#10;&#10;Автоматически созданное описание">
            <a:extLst>
              <a:ext uri="{FF2B5EF4-FFF2-40B4-BE49-F238E27FC236}">
                <a16:creationId xmlns:a16="http://schemas.microsoft.com/office/drawing/2014/main" id="{5D3617EA-77D5-BE38-68D3-C3EF075044FE}"/>
              </a:ext>
            </a:extLst>
          </p:cNvPr>
          <p:cNvPicPr>
            <a:picLocks noChangeAspect="1"/>
          </p:cNvPicPr>
          <p:nvPr/>
        </p:nvPicPr>
        <p:blipFill rotWithShape="1">
          <a:blip r:embed="rId2"/>
          <a:srcRect t="20305" b="18673"/>
          <a:stretch/>
        </p:blipFill>
        <p:spPr>
          <a:xfrm>
            <a:off x="102637" y="162821"/>
            <a:ext cx="9026006" cy="3662730"/>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6" name="Прямоугольник 5"/>
          <p:cNvSpPr/>
          <p:nvPr/>
        </p:nvSpPr>
        <p:spPr>
          <a:xfrm>
            <a:off x="756362" y="3694922"/>
            <a:ext cx="5444608" cy="2862322"/>
          </a:xfrm>
          <a:prstGeom prst="rect">
            <a:avLst/>
          </a:prstGeom>
        </p:spPr>
        <p:txBody>
          <a:bodyPr wrap="square">
            <a:spAutoFit/>
          </a:bodyPr>
          <a:lstStyle/>
          <a:p>
            <a:r>
              <a:rPr lang="ru-RU" sz="3600" dirty="0">
                <a:latin typeface="Times New Roman" panose="02020603050405020304" pitchFamily="18" charset="0"/>
                <a:cs typeface="Times New Roman" panose="02020603050405020304" pitchFamily="18" charset="0"/>
              </a:rPr>
              <a:t>Родина бывает разная, </a:t>
            </a:r>
            <a:endParaRPr lang="ru-RU" sz="3600" dirty="0" smtClean="0">
              <a:latin typeface="Times New Roman" panose="02020603050405020304" pitchFamily="18" charset="0"/>
              <a:cs typeface="Times New Roman" panose="02020603050405020304" pitchFamily="18" charset="0"/>
            </a:endParaRPr>
          </a:p>
          <a:p>
            <a:r>
              <a:rPr lang="ru-RU" sz="3600" dirty="0" smtClean="0">
                <a:latin typeface="Times New Roman" panose="02020603050405020304" pitchFamily="18" charset="0"/>
                <a:cs typeface="Times New Roman" panose="02020603050405020304" pitchFamily="18" charset="0"/>
              </a:rPr>
              <a:t>но </a:t>
            </a:r>
            <a:r>
              <a:rPr lang="ru-RU" sz="3600" dirty="0">
                <a:latin typeface="Times New Roman" panose="02020603050405020304" pitchFamily="18" charset="0"/>
                <a:cs typeface="Times New Roman" panose="02020603050405020304" pitchFamily="18" charset="0"/>
              </a:rPr>
              <a:t>у всех она одна</a:t>
            </a:r>
          </a:p>
          <a:p>
            <a:endParaRPr lang="ru-RU" dirty="0"/>
          </a:p>
          <a:p>
            <a:pPr algn="r"/>
            <a:r>
              <a:rPr lang="ru-RU" dirty="0">
                <a:latin typeface="Times New Roman" panose="02020603050405020304" pitchFamily="18" charset="0"/>
                <a:cs typeface="Times New Roman" panose="02020603050405020304" pitchFamily="18" charset="0"/>
              </a:rPr>
              <a:t>Презентацию подготовили учителя </a:t>
            </a:r>
          </a:p>
          <a:p>
            <a:pPr algn="r"/>
            <a:r>
              <a:rPr lang="ru-RU" dirty="0">
                <a:latin typeface="Times New Roman" panose="02020603050405020304" pitchFamily="18" charset="0"/>
                <a:cs typeface="Times New Roman" panose="02020603050405020304" pitchFamily="18" charset="0"/>
              </a:rPr>
              <a:t>МОУ «СОШ № 43 </a:t>
            </a:r>
          </a:p>
          <a:p>
            <a:pPr algn="r"/>
            <a:r>
              <a:rPr lang="ru-RU" dirty="0">
                <a:latin typeface="Times New Roman" panose="02020603050405020304" pitchFamily="18" charset="0"/>
                <a:cs typeface="Times New Roman" panose="02020603050405020304" pitchFamily="18" charset="0"/>
              </a:rPr>
              <a:t>имени В.Ф. Маргелова» </a:t>
            </a:r>
          </a:p>
          <a:p>
            <a:pPr algn="r"/>
            <a:r>
              <a:rPr lang="ru-RU" dirty="0">
                <a:latin typeface="Times New Roman" panose="02020603050405020304" pitchFamily="18" charset="0"/>
                <a:cs typeface="Times New Roman" panose="02020603050405020304" pitchFamily="18" charset="0"/>
              </a:rPr>
              <a:t>Гуревич Л.Е.,</a:t>
            </a:r>
          </a:p>
          <a:p>
            <a:pPr algn="r"/>
            <a:r>
              <a:rPr lang="ru-RU" dirty="0">
                <a:latin typeface="Times New Roman" panose="02020603050405020304" pitchFamily="18" charset="0"/>
                <a:cs typeface="Times New Roman" panose="02020603050405020304" pitchFamily="18" charset="0"/>
              </a:rPr>
              <a:t>Перова Н.В.</a:t>
            </a:r>
          </a:p>
        </p:txBody>
      </p:sp>
    </p:spTree>
    <p:extLst>
      <p:ext uri="{BB962C8B-B14F-4D97-AF65-F5344CB8AC3E}">
        <p14:creationId xmlns:p14="http://schemas.microsoft.com/office/powerpoint/2010/main" val="153683795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163271" y="1943101"/>
            <a:ext cx="2389090" cy="4336908"/>
          </a:xfrm>
        </p:spPr>
        <p:txBody>
          <a:bodyPr anchor="ctr">
            <a:noAutofit/>
          </a:bodyPr>
          <a:lstStyle/>
          <a:p>
            <a:pPr marL="0" indent="0">
              <a:buNone/>
            </a:pPr>
            <a:r>
              <a:rPr lang="ru-RU" sz="1800" dirty="0" smtClean="0">
                <a:latin typeface="Times New Roman" pitchFamily="18" charset="0"/>
                <a:cs typeface="Times New Roman" pitchFamily="18" charset="0"/>
              </a:rPr>
              <a:t>В единении – сила</a:t>
            </a:r>
          </a:p>
          <a:p>
            <a:pPr marL="0" indent="0">
              <a:buNone/>
            </a:pPr>
            <a:r>
              <a:rPr lang="ru-RU" dirty="0" smtClean="0">
                <a:latin typeface="Times New Roman" pitchFamily="18" charset="0"/>
                <a:cs typeface="Times New Roman" pitchFamily="18" charset="0"/>
              </a:rPr>
              <a:t>Если народ един – он непобедим</a:t>
            </a:r>
          </a:p>
          <a:p>
            <a:pPr marL="0" indent="0">
              <a:buNone/>
            </a:pPr>
            <a:r>
              <a:rPr lang="ru-RU" sz="1800" dirty="0" smtClean="0">
                <a:latin typeface="Times New Roman" pitchFamily="18" charset="0"/>
                <a:cs typeface="Times New Roman" pitchFamily="18" charset="0"/>
              </a:rPr>
              <a:t>Ручьи сольются – реки,</a:t>
            </a:r>
          </a:p>
          <a:p>
            <a:pPr marL="0" indent="0">
              <a:buNone/>
            </a:pPr>
            <a:r>
              <a:rPr lang="ru-RU" dirty="0" smtClean="0">
                <a:latin typeface="Times New Roman" pitchFamily="18" charset="0"/>
                <a:cs typeface="Times New Roman" pitchFamily="18" charset="0"/>
              </a:rPr>
              <a:t>Люди соединятся – сила.</a:t>
            </a:r>
            <a:endParaRPr lang="ru-RU" dirty="0">
              <a:latin typeface="Times New Roman" pitchFamily="18" charset="0"/>
              <a:cs typeface="Times New Roman" pitchFamily="18" charset="0"/>
            </a:endParaRPr>
          </a:p>
          <a:p>
            <a:pPr marL="0" indent="0">
              <a:buNone/>
            </a:pPr>
            <a:r>
              <a:rPr lang="ru-RU" sz="1800" dirty="0" smtClean="0">
                <a:latin typeface="Times New Roman" pitchFamily="18" charset="0"/>
                <a:cs typeface="Times New Roman" pitchFamily="18" charset="0"/>
              </a:rPr>
              <a:t>Объединишься </a:t>
            </a:r>
            <a:r>
              <a:rPr lang="ru-RU" sz="1800" dirty="0">
                <a:latin typeface="Times New Roman" pitchFamily="18" charset="0"/>
                <a:cs typeface="Times New Roman" pitchFamily="18" charset="0"/>
              </a:rPr>
              <a:t>— победишь</a:t>
            </a:r>
            <a:r>
              <a:rPr lang="ru-RU" sz="1800" dirty="0" smtClean="0">
                <a:latin typeface="Times New Roman" pitchFamily="18" charset="0"/>
                <a:cs typeface="Times New Roman" pitchFamily="18" charset="0"/>
              </a:rPr>
              <a:t>,</a:t>
            </a:r>
          </a:p>
          <a:p>
            <a:pPr marL="0" indent="0">
              <a:buNone/>
            </a:pPr>
            <a:r>
              <a:rPr lang="ru-RU" sz="1800" dirty="0">
                <a:latin typeface="Times New Roman" pitchFamily="18" charset="0"/>
                <a:cs typeface="Times New Roman" pitchFamily="18" charset="0"/>
              </a:rPr>
              <a:t>Р</a:t>
            </a:r>
            <a:r>
              <a:rPr lang="ru-RU" sz="1800" dirty="0" smtClean="0">
                <a:latin typeface="Times New Roman" pitchFamily="18" charset="0"/>
                <a:cs typeface="Times New Roman" pitchFamily="18" charset="0"/>
              </a:rPr>
              <a:t>азъединишься </a:t>
            </a:r>
            <a:r>
              <a:rPr lang="ru-RU" sz="1800" dirty="0">
                <a:latin typeface="Times New Roman" pitchFamily="18" charset="0"/>
                <a:cs typeface="Times New Roman" pitchFamily="18" charset="0"/>
              </a:rPr>
              <a:t>— побежишь.</a:t>
            </a:r>
          </a:p>
          <a:p>
            <a:pPr marL="0" indent="0">
              <a:buNone/>
            </a:pPr>
            <a:r>
              <a:rPr lang="ru-RU" sz="1800" dirty="0">
                <a:latin typeface="Times New Roman" pitchFamily="18" charset="0"/>
                <a:cs typeface="Times New Roman" pitchFamily="18" charset="0"/>
              </a:rPr>
              <a:t>Народу единство, что птице крылья.</a:t>
            </a:r>
          </a:p>
          <a:p>
            <a:pPr marL="0" indent="0">
              <a:buNone/>
            </a:pPr>
            <a:r>
              <a:rPr lang="ru-RU" sz="1800" dirty="0" smtClean="0">
                <a:latin typeface="Times New Roman" pitchFamily="18" charset="0"/>
                <a:cs typeface="Times New Roman" pitchFamily="18" charset="0"/>
              </a:rPr>
              <a:t>В единении – сила .</a:t>
            </a:r>
          </a:p>
          <a:p>
            <a:pPr marL="3657600" lvl="8" indent="0">
              <a:buNone/>
            </a:pPr>
            <a:endParaRPr lang="ru-RU" sz="1400" b="1" i="1" dirty="0">
              <a:latin typeface="Cambria"/>
              <a:ea typeface="Cambria"/>
            </a:endParaRPr>
          </a:p>
        </p:txBody>
      </p:sp>
      <p:sp>
        <p:nvSpPr>
          <p:cNvPr id="3" name="Прямоугольник 2"/>
          <p:cNvSpPr/>
          <p:nvPr/>
        </p:nvSpPr>
        <p:spPr>
          <a:xfrm>
            <a:off x="1828374" y="253484"/>
            <a:ext cx="5137945" cy="1200329"/>
          </a:xfrm>
          <a:prstGeom prst="rect">
            <a:avLst/>
          </a:prstGeom>
        </p:spPr>
        <p:txBody>
          <a:bodyPr wrap="none">
            <a:spAutoFit/>
          </a:bodyPr>
          <a:lstStyle/>
          <a:p>
            <a:pPr algn="ctr"/>
            <a:r>
              <a:rPr lang="ru-RU" sz="3600" dirty="0"/>
              <a:t>Пословицы о согласии </a:t>
            </a:r>
            <a:endParaRPr lang="ru-RU" sz="3600" dirty="0" smtClean="0"/>
          </a:p>
          <a:p>
            <a:pPr algn="ctr"/>
            <a:r>
              <a:rPr lang="ru-RU" sz="3600" dirty="0" smtClean="0"/>
              <a:t>и </a:t>
            </a:r>
            <a:r>
              <a:rPr lang="ru-RU" sz="3600" dirty="0"/>
              <a:t>единстве</a:t>
            </a:r>
            <a:r>
              <a:rPr lang="ru-RU" dirty="0"/>
              <a:t>.</a:t>
            </a:r>
          </a:p>
        </p:txBody>
      </p:sp>
      <p:pic>
        <p:nvPicPr>
          <p:cNvPr id="5" name="Рисунок 4"/>
          <p:cNvPicPr>
            <a:picLocks noChangeAspect="1"/>
          </p:cNvPicPr>
          <p:nvPr/>
        </p:nvPicPr>
        <p:blipFill>
          <a:blip r:embed="rId2"/>
          <a:stretch>
            <a:fillRect/>
          </a:stretch>
        </p:blipFill>
        <p:spPr>
          <a:xfrm>
            <a:off x="2552361" y="1701463"/>
            <a:ext cx="6591639" cy="4108788"/>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7504" y="620688"/>
            <a:ext cx="8960995" cy="5040560"/>
          </a:xfrm>
          <a:prstGeom prst="rect">
            <a:avLst/>
          </a:prstGeom>
        </p:spPr>
      </p:pic>
      <p:pic>
        <p:nvPicPr>
          <p:cNvPr id="7" name="Рисунок 6">
            <a:hlinkClick r:id="rId3"/>
          </p:cNvPr>
          <p:cNvPicPr>
            <a:picLocks noChangeAspect="1"/>
          </p:cNvPicPr>
          <p:nvPr/>
        </p:nvPicPr>
        <p:blipFill>
          <a:blip r:embed="rId4"/>
          <a:stretch>
            <a:fillRect/>
          </a:stretch>
        </p:blipFill>
        <p:spPr>
          <a:xfrm>
            <a:off x="7956376" y="5766048"/>
            <a:ext cx="1064653" cy="1091952"/>
          </a:xfrm>
          <a:prstGeom prst="rect">
            <a:avLst/>
          </a:prstGeom>
        </p:spPr>
      </p:pic>
    </p:spTree>
    <p:extLst>
      <p:ext uri="{BB962C8B-B14F-4D97-AF65-F5344CB8AC3E}">
        <p14:creationId xmlns:p14="http://schemas.microsoft.com/office/powerpoint/2010/main" val="493688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332949" y="4192081"/>
            <a:ext cx="9097962" cy="2522565"/>
          </a:xfrm>
        </p:spPr>
        <p:txBody>
          <a:bodyPr anchor="ctr">
            <a:noAutofit/>
          </a:bodyPr>
          <a:lstStyle/>
          <a:p>
            <a:pPr marL="0" indent="0">
              <a:buNone/>
            </a:pPr>
            <a:r>
              <a:rPr lang="ru-RU" sz="1800" dirty="0" smtClean="0">
                <a:latin typeface="Times New Roman" pitchFamily="18" charset="0"/>
                <a:cs typeface="Times New Roman" pitchFamily="18" charset="0"/>
              </a:rPr>
              <a:t>Объединишься </a:t>
            </a:r>
            <a:r>
              <a:rPr lang="ru-RU" sz="1800" dirty="0">
                <a:latin typeface="Times New Roman" pitchFamily="18" charset="0"/>
                <a:cs typeface="Times New Roman" pitchFamily="18" charset="0"/>
              </a:rPr>
              <a:t>— победишь</a:t>
            </a:r>
            <a:r>
              <a:rPr lang="ru-RU" sz="1800" dirty="0" smtClean="0">
                <a:latin typeface="Times New Roman" pitchFamily="18" charset="0"/>
                <a:cs typeface="Times New Roman" pitchFamily="18" charset="0"/>
              </a:rPr>
              <a:t>,</a:t>
            </a:r>
          </a:p>
          <a:p>
            <a:pPr marL="0" indent="0">
              <a:buNone/>
            </a:pPr>
            <a:r>
              <a:rPr lang="ru-RU" sz="1800" dirty="0">
                <a:latin typeface="Times New Roman" pitchFamily="18" charset="0"/>
                <a:cs typeface="Times New Roman" pitchFamily="18" charset="0"/>
              </a:rPr>
              <a:t>Р</a:t>
            </a:r>
            <a:r>
              <a:rPr lang="ru-RU" sz="1800" dirty="0" smtClean="0">
                <a:latin typeface="Times New Roman" pitchFamily="18" charset="0"/>
                <a:cs typeface="Times New Roman" pitchFamily="18" charset="0"/>
              </a:rPr>
              <a:t>азъединишься </a:t>
            </a:r>
            <a:r>
              <a:rPr lang="ru-RU" sz="1800" dirty="0">
                <a:latin typeface="Times New Roman" pitchFamily="18" charset="0"/>
                <a:cs typeface="Times New Roman" pitchFamily="18" charset="0"/>
              </a:rPr>
              <a:t>— побежишь.</a:t>
            </a:r>
          </a:p>
          <a:p>
            <a:pPr marL="0" indent="0">
              <a:buNone/>
            </a:pPr>
            <a:r>
              <a:rPr lang="ru-RU" sz="1800" dirty="0">
                <a:latin typeface="Times New Roman" pitchFamily="18" charset="0"/>
                <a:cs typeface="Times New Roman" pitchFamily="18" charset="0"/>
              </a:rPr>
              <a:t>Народу единство, что птице крылья.</a:t>
            </a:r>
          </a:p>
          <a:p>
            <a:pPr marL="0" indent="0">
              <a:buNone/>
            </a:pPr>
            <a:r>
              <a:rPr lang="ru-RU" sz="1800" dirty="0" smtClean="0">
                <a:latin typeface="Times New Roman" pitchFamily="18" charset="0"/>
                <a:cs typeface="Times New Roman" pitchFamily="18" charset="0"/>
              </a:rPr>
              <a:t>В единении – сила .</a:t>
            </a:r>
          </a:p>
          <a:p>
            <a:pPr marL="3657600" lvl="8" indent="0">
              <a:buNone/>
            </a:pPr>
            <a:endParaRPr lang="ru-RU" sz="1400" b="1" i="1" dirty="0">
              <a:latin typeface="Cambria"/>
              <a:ea typeface="Cambria"/>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94" y="260648"/>
            <a:ext cx="8967301" cy="6604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47005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3399" y="198440"/>
            <a:ext cx="6347714" cy="2208858"/>
          </a:xfrm>
        </p:spPr>
        <p:txBody>
          <a:bodyPr>
            <a:noAutofit/>
          </a:bodyPr>
          <a:lstStyle/>
          <a:p>
            <a:r>
              <a:rPr lang="ru-RU" sz="2800" dirty="0" smtClean="0">
                <a:latin typeface="Times New Roman" panose="02020603050405020304" pitchFamily="18" charset="0"/>
                <a:cs typeface="Times New Roman" panose="02020603050405020304" pitchFamily="18" charset="0"/>
              </a:rPr>
              <a:t>К чему призывает нас этот праздник?</a:t>
            </a:r>
          </a:p>
          <a:p>
            <a:r>
              <a:rPr lang="ru-RU" sz="2800" dirty="0" smtClean="0">
                <a:latin typeface="Times New Roman" panose="02020603050405020304" pitchFamily="18" charset="0"/>
                <a:cs typeface="Times New Roman" panose="02020603050405020304" pitchFamily="18" charset="0"/>
              </a:rPr>
              <a:t>В чем состоит суть дня народного единства?</a:t>
            </a:r>
          </a:p>
          <a:p>
            <a:r>
              <a:rPr lang="ru-RU" sz="2800" dirty="0" smtClean="0">
                <a:latin typeface="Times New Roman" panose="02020603050405020304" pitchFamily="18" charset="0"/>
                <a:cs typeface="Times New Roman" panose="02020603050405020304" pitchFamily="18" charset="0"/>
              </a:rPr>
              <a:t>Для чего нам нужно единство?</a:t>
            </a:r>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0672" y="2651328"/>
            <a:ext cx="6730676" cy="4206672"/>
          </a:xfrm>
          <a:prstGeom prst="rect">
            <a:avLst/>
          </a:prstGeom>
        </p:spPr>
      </p:pic>
    </p:spTree>
    <p:extLst>
      <p:ext uri="{BB962C8B-B14F-4D97-AF65-F5344CB8AC3E}">
        <p14:creationId xmlns:p14="http://schemas.microsoft.com/office/powerpoint/2010/main" val="33605871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1" name="Picture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764" r="4553"/>
          <a:stretch/>
        </p:blipFill>
        <p:spPr>
          <a:xfrm>
            <a:off x="20" y="1282"/>
            <a:ext cx="9143980" cy="6856718"/>
          </a:xfrm>
          <a:prstGeom prst="rect">
            <a:avLst/>
          </a:prstGeo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47774" y="1095375"/>
            <a:ext cx="6347713" cy="1320800"/>
          </a:xfrm>
        </p:spPr>
        <p:txBody>
          <a:bodyPr>
            <a:normAutofit fontScale="90000"/>
          </a:bodyPr>
          <a:lstStyle/>
          <a:p>
            <a:r>
              <a:rPr lang="ru-RU" sz="3200" dirty="0" smtClean="0">
                <a:solidFill>
                  <a:schemeClr val="tx1"/>
                </a:solidFill>
                <a:latin typeface="Times New Roman" panose="02020603050405020304" pitchFamily="18" charset="0"/>
                <a:cs typeface="Times New Roman" panose="02020603050405020304" pitchFamily="18" charset="0"/>
              </a:rPr>
              <a:t>Ссылки на используемые источники:</a:t>
            </a:r>
            <a:br>
              <a:rPr lang="ru-RU" sz="3200" dirty="0" smtClean="0">
                <a:solidFill>
                  <a:schemeClr val="tx1"/>
                </a:solidFill>
                <a:latin typeface="Times New Roman" panose="02020603050405020304" pitchFamily="18" charset="0"/>
                <a:cs typeface="Times New Roman" panose="02020603050405020304" pitchFamily="18" charset="0"/>
              </a:rPr>
            </a:br>
            <a:endParaRPr lang="ru-RU" sz="32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ru-RU" dirty="0" smtClean="0"/>
              <a:t>Разговор о важном - </a:t>
            </a:r>
            <a:r>
              <a:rPr lang="en-GB" dirty="0"/>
              <a:t>https://razgovor.edsoo.ru/video/679/</a:t>
            </a:r>
            <a:endParaRPr lang="ru-RU" dirty="0" smtClean="0"/>
          </a:p>
          <a:p>
            <a:r>
              <a:rPr lang="ru-RU" dirty="0" smtClean="0"/>
              <a:t>Отрывок из фильма - </a:t>
            </a:r>
            <a:r>
              <a:rPr lang="en-GB" dirty="0"/>
              <a:t>https://www.youtube.com/watch?app=desktop&amp;v=x_ZZ6keuX0E</a:t>
            </a:r>
            <a:endParaRPr lang="ru-RU" dirty="0"/>
          </a:p>
        </p:txBody>
      </p:sp>
    </p:spTree>
    <p:extLst>
      <p:ext uri="{BB962C8B-B14F-4D97-AF65-F5344CB8AC3E}">
        <p14:creationId xmlns:p14="http://schemas.microsoft.com/office/powerpoint/2010/main" val="2789592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3888432"/>
          </a:xfrm>
        </p:spPr>
      </p:pic>
      <p:sp>
        <p:nvSpPr>
          <p:cNvPr id="5" name="Прямоугольник 4"/>
          <p:cNvSpPr/>
          <p:nvPr/>
        </p:nvSpPr>
        <p:spPr>
          <a:xfrm>
            <a:off x="311560" y="4375652"/>
            <a:ext cx="7414187" cy="2031325"/>
          </a:xfrm>
          <a:prstGeom prst="rect">
            <a:avLst/>
          </a:prstGeom>
        </p:spPr>
        <p:txBody>
          <a:bodyPr wrap="square">
            <a:spAutoFit/>
          </a:bodyPr>
          <a:lstStyle/>
          <a:p>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конце 2004 года президент РФ Владимир Владимирович Путин подписал Федеральный Закон, утверждающий дату празднования Дня народного единства. Согласно этому документу данный праздник, посвященный одному из победных дней России, должен отмечаться каждый год 4 ноября. И впервые россияне отмечали этот общенародный праздник уже в 2005 году. </a:t>
            </a:r>
          </a:p>
          <a:p>
            <a:r>
              <a:rPr lang="ru-RU" dirty="0">
                <a:latin typeface="Times New Roman" pitchFamily="18" charset="0"/>
                <a:cs typeface="Times New Roman" pitchFamily="18" charset="0"/>
              </a:rPr>
              <a:t> </a:t>
            </a:r>
          </a:p>
        </p:txBody>
      </p:sp>
    </p:spTree>
    <p:extLst>
      <p:ext uri="{BB962C8B-B14F-4D97-AF65-F5344CB8AC3E}">
        <p14:creationId xmlns:p14="http://schemas.microsoft.com/office/powerpoint/2010/main" val="704072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1" name="Rectangle 3"/>
          <p:cNvSpPr>
            <a:spLocks noGrp="1" noChangeArrowheads="1"/>
          </p:cNvSpPr>
          <p:nvPr>
            <p:ph idx="1"/>
          </p:nvPr>
        </p:nvSpPr>
        <p:spPr>
          <a:xfrm>
            <a:off x="250304" y="497701"/>
            <a:ext cx="4104456" cy="4318597"/>
          </a:xfrm>
        </p:spPr>
        <p:txBody>
          <a:bodyPr vert="horz" lIns="91440" tIns="45720" rIns="91440" bIns="45720" rtlCol="0" anchor="t">
            <a:noAutofit/>
          </a:bodyPr>
          <a:lstStyle/>
          <a:p>
            <a:pPr>
              <a:buFont typeface="Wingdings" pitchFamily="2" charset="2"/>
              <a:buChar char="§"/>
            </a:pPr>
            <a:r>
              <a:rPr lang="ru-RU" altLang="ru-RU" sz="2400" dirty="0" smtClean="0">
                <a:latin typeface="Times New Roman" pitchFamily="18" charset="0"/>
                <a:cs typeface="Times New Roman" pitchFamily="18" charset="0"/>
              </a:rPr>
              <a:t> </a:t>
            </a:r>
            <a:r>
              <a:rPr lang="ru-RU" altLang="ru-RU" sz="2800" dirty="0" smtClean="0">
                <a:latin typeface="Times New Roman" pitchFamily="18" charset="0"/>
                <a:cs typeface="Times New Roman" pitchFamily="18" charset="0"/>
              </a:rPr>
              <a:t>К</a:t>
            </a:r>
            <a:r>
              <a:rPr lang="ru-RU" sz="2800" dirty="0" smtClean="0">
                <a:latin typeface="Times New Roman" pitchFamily="18" charset="0"/>
                <a:cs typeface="Times New Roman" pitchFamily="18" charset="0"/>
              </a:rPr>
              <a:t>ак вы понимаете, что такое – единение?</a:t>
            </a:r>
          </a:p>
          <a:p>
            <a:pPr>
              <a:buFont typeface="Wingdings" pitchFamily="2" charset="2"/>
              <a:buChar char="§"/>
            </a:pP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К</a:t>
            </a:r>
            <a:r>
              <a:rPr lang="ru-RU" sz="2800" dirty="0" smtClean="0">
                <a:latin typeface="Times New Roman" pitchFamily="18" charset="0"/>
                <a:cs typeface="Times New Roman" pitchFamily="18" charset="0"/>
              </a:rPr>
              <a:t>то </a:t>
            </a:r>
            <a:r>
              <a:rPr lang="ru-RU" sz="2800" dirty="0">
                <a:latin typeface="Times New Roman" pitchFamily="18" charset="0"/>
                <a:cs typeface="Times New Roman" pitchFamily="18" charset="0"/>
              </a:rPr>
              <a:t>такие </a:t>
            </a:r>
            <a:r>
              <a:rPr lang="ru-RU" sz="2800" dirty="0" smtClean="0">
                <a:latin typeface="Times New Roman" pitchFamily="18" charset="0"/>
                <a:cs typeface="Times New Roman" pitchFamily="18" charset="0"/>
              </a:rPr>
              <a:t>патриоты?</a:t>
            </a:r>
          </a:p>
          <a:p>
            <a:pPr>
              <a:buFont typeface="Wingdings" pitchFamily="2" charset="2"/>
              <a:buChar char="§"/>
            </a:pP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Как вы понимаете тему классного часа «Родина  бывает разная, но у всех она </a:t>
            </a:r>
            <a:r>
              <a:rPr lang="ru-RU" sz="2800" dirty="0" smtClean="0">
                <a:latin typeface="Times New Roman" pitchFamily="18" charset="0"/>
                <a:cs typeface="Times New Roman" pitchFamily="18" charset="0"/>
              </a:rPr>
              <a:t>одна»?</a:t>
            </a:r>
          </a:p>
          <a:p>
            <a:pPr>
              <a:buFont typeface="Wingdings" pitchFamily="2" charset="2"/>
              <a:buChar char="§"/>
            </a:pPr>
            <a:r>
              <a:rPr lang="ru-RU" sz="2800" dirty="0" smtClean="0">
                <a:latin typeface="Times New Roman" pitchFamily="18" charset="0"/>
                <a:cs typeface="Times New Roman" pitchFamily="18" charset="0"/>
              </a:rPr>
              <a:t>Как называется праздник , который отмечается 4 ноября?</a:t>
            </a:r>
            <a:endParaRPr lang="ru-RU" sz="2800" dirty="0">
              <a:latin typeface="Times New Roman" pitchFamily="18" charset="0"/>
              <a:cs typeface="Times New Roman" pitchFamily="18" charset="0"/>
            </a:endParaRPr>
          </a:p>
        </p:txBody>
      </p:sp>
      <p:pic>
        <p:nvPicPr>
          <p:cNvPr id="3" name="Рисунок 2" descr="Изображение выглядит как человек, одежда, Человеческое лицо, улыбка&#10;&#10;Автоматически созданное описание">
            <a:extLst>
              <a:ext uri="{FF2B5EF4-FFF2-40B4-BE49-F238E27FC236}">
                <a16:creationId xmlns:a16="http://schemas.microsoft.com/office/drawing/2014/main" id="{03B9B9E0-2058-1F83-E20D-DB572471BBD0}"/>
              </a:ext>
            </a:extLst>
          </p:cNvPr>
          <p:cNvPicPr>
            <a:picLocks noChangeAspect="1"/>
          </p:cNvPicPr>
          <p:nvPr/>
        </p:nvPicPr>
        <p:blipFill rotWithShape="1">
          <a:blip r:embed="rId2"/>
          <a:srcRect l="24854" r="20024" b="3"/>
          <a:stretch/>
        </p:blipFill>
        <p:spPr>
          <a:xfrm>
            <a:off x="5911852" y="2789853"/>
            <a:ext cx="3232148" cy="4068148"/>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pic>
        <p:nvPicPr>
          <p:cNvPr id="2" name="Рисунок 1" descr="Изображение выглядит как на открытом воздухе, флаг, человек, одежда&#10;&#10;Автоматически созданное описание">
            <a:extLst>
              <a:ext uri="{FF2B5EF4-FFF2-40B4-BE49-F238E27FC236}">
                <a16:creationId xmlns:a16="http://schemas.microsoft.com/office/drawing/2014/main" id="{F4908D86-8E22-A8B3-0176-D9265B7071CE}"/>
              </a:ext>
            </a:extLst>
          </p:cNvPr>
          <p:cNvPicPr>
            <a:picLocks noChangeAspect="1"/>
          </p:cNvPicPr>
          <p:nvPr/>
        </p:nvPicPr>
        <p:blipFill rotWithShape="1">
          <a:blip r:embed="rId3"/>
          <a:srcRect l="17140" r="24288" b="4"/>
          <a:stretch/>
        </p:blipFill>
        <p:spPr>
          <a:xfrm>
            <a:off x="4199451" y="0"/>
            <a:ext cx="3436640" cy="3480318"/>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1398757" y="2767526"/>
            <a:ext cx="6346486" cy="1322947"/>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9" y="0"/>
            <a:ext cx="9138242" cy="6858000"/>
          </a:xfrm>
          <a:prstGeom prst="rect">
            <a:avLst/>
          </a:prstGeom>
        </p:spPr>
      </p:pic>
    </p:spTree>
    <p:extLst>
      <p:ext uri="{BB962C8B-B14F-4D97-AF65-F5344CB8AC3E}">
        <p14:creationId xmlns:p14="http://schemas.microsoft.com/office/powerpoint/2010/main" val="1184343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211104" y="83976"/>
            <a:ext cx="7920707" cy="5940530"/>
          </a:xfrm>
          <a:prstGeom prst="rect">
            <a:avLst/>
          </a:prstGeom>
        </p:spPr>
      </p:pic>
      <p:sp>
        <p:nvSpPr>
          <p:cNvPr id="7" name="Прямоугольник 6"/>
          <p:cNvSpPr/>
          <p:nvPr/>
        </p:nvSpPr>
        <p:spPr>
          <a:xfrm>
            <a:off x="530854" y="6127143"/>
            <a:ext cx="6545703" cy="530594"/>
          </a:xfrm>
          <a:prstGeom prst="rect">
            <a:avLst/>
          </a:prstGeom>
        </p:spPr>
        <p:txBody>
          <a:bodyPr wrap="none">
            <a:spAutoFit/>
          </a:bodyPr>
          <a:lstStyle/>
          <a:p>
            <a:pPr>
              <a:lnSpc>
                <a:spcPct val="107000"/>
              </a:lnSpc>
              <a:spcAft>
                <a:spcPts val="800"/>
              </a:spcAft>
            </a:pPr>
            <a:r>
              <a:rPr lang="ru-RU" sz="2800" dirty="0">
                <a:latin typeface="Times New Roman" panose="02020603050405020304" pitchFamily="18" charset="0"/>
                <a:ea typeface="Calibri" panose="020F0502020204030204" pitchFamily="34" charset="0"/>
                <a:cs typeface="Times New Roman" panose="02020603050405020304" pitchFamily="18" charset="0"/>
              </a:rPr>
              <a:t>И поднялся народ на защиту Отечества…</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60683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Рисунок 2" descr="Изображение выглядит как картина, одежда, Человеческое лицо, человек&#10;&#10;Автоматически созданное описание">
            <a:extLst>
              <a:ext uri="{FF2B5EF4-FFF2-40B4-BE49-F238E27FC236}">
                <a16:creationId xmlns:a16="http://schemas.microsoft.com/office/drawing/2014/main" id="{B66C9BF4-A36D-7AD1-1E39-501ABE994395}"/>
              </a:ext>
            </a:extLst>
          </p:cNvPr>
          <p:cNvPicPr>
            <a:picLocks noChangeAspect="1"/>
          </p:cNvPicPr>
          <p:nvPr/>
        </p:nvPicPr>
        <p:blipFill rotWithShape="1">
          <a:blip r:embed="rId2"/>
          <a:srcRect l="13743" r="13746"/>
          <a:stretch/>
        </p:blipFill>
        <p:spPr>
          <a:xfrm>
            <a:off x="-16549" y="0"/>
            <a:ext cx="4587406"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21506" name="Rectangle 2"/>
          <p:cNvSpPr>
            <a:spLocks noGrp="1" noChangeArrowheads="1"/>
          </p:cNvSpPr>
          <p:nvPr>
            <p:ph idx="1"/>
          </p:nvPr>
        </p:nvSpPr>
        <p:spPr>
          <a:xfrm>
            <a:off x="4570857" y="276894"/>
            <a:ext cx="4465638" cy="6392465"/>
          </a:xfrm>
        </p:spPr>
        <p:txBody>
          <a:bodyPr vert="horz" lIns="91440" tIns="45720" rIns="91440" bIns="45720" rtlCol="0" anchor="t">
            <a:noAutofit/>
          </a:bodyPr>
          <a:lstStyle/>
          <a:p>
            <a:pPr marL="0" indent="0">
              <a:buNone/>
            </a:pPr>
            <a:endParaRPr lang="ru-RU" sz="2700" dirty="0">
              <a:latin typeface="Bookman Old Style"/>
              <a:cs typeface="Angsana New"/>
            </a:endParaRPr>
          </a:p>
          <a:p>
            <a:pPr marL="0" indent="0">
              <a:buNone/>
            </a:pPr>
            <a:r>
              <a:rPr lang="ru-RU" sz="2700" b="1" dirty="0" smtClean="0">
                <a:latin typeface="Bookman Old Style"/>
                <a:cs typeface="Angsana New"/>
              </a:rPr>
              <a:t>Ополчение Кузьмы Минина и Дмитрия Пожарского</a:t>
            </a:r>
            <a:endParaRPr lang="ru-RU" sz="2700" b="1" dirty="0">
              <a:latin typeface="Bookman Old Style"/>
              <a:cs typeface="Angsana New"/>
            </a:endParaRPr>
          </a:p>
          <a:p>
            <a:pPr marL="0" indent="0">
              <a:buNone/>
            </a:pPr>
            <a:endParaRPr lang="ru-RU" sz="2700" dirty="0">
              <a:latin typeface="Bookman Old Style"/>
              <a:cs typeface="Angsana New"/>
            </a:endParaRPr>
          </a:p>
          <a:p>
            <a:pPr marL="0" indent="0">
              <a:buNone/>
            </a:pPr>
            <a:r>
              <a:rPr lang="ru-RU" sz="2000" dirty="0" smtClean="0">
                <a:latin typeface="Times New Roman" pitchFamily="18" charset="0"/>
                <a:cs typeface="Times New Roman" pitchFamily="18" charset="0"/>
              </a:rPr>
              <a:t>Они </a:t>
            </a:r>
            <a:r>
              <a:rPr lang="ru-RU" sz="2000" dirty="0">
                <a:latin typeface="Times New Roman" pitchFamily="18" charset="0"/>
                <a:cs typeface="Times New Roman" pitchFamily="18" charset="0"/>
              </a:rPr>
              <a:t>призывали объединиться в борьбе за освобождение родной земли от чужеземцев</a:t>
            </a:r>
          </a:p>
          <a:p>
            <a:pPr marL="0" indent="0">
              <a:buNone/>
            </a:pPr>
            <a:r>
              <a:rPr lang="ru-RU" sz="2000" dirty="0">
                <a:latin typeface="Times New Roman" pitchFamily="18" charset="0"/>
                <a:cs typeface="Times New Roman" pitchFamily="18" charset="0"/>
              </a:rPr>
              <a:t>Именно  4 ноября 1612 г., народным ополчением под руководством князя Дмитрия Пожарского и посадского старосты Кузьмы Минина Москва была освобождена от польских захватчиков, Россия была спасена от порабощения. </a:t>
            </a:r>
            <a:r>
              <a:rPr lang="ru-RU" altLang="ru-RU" sz="2000" dirty="0">
                <a:latin typeface="Times New Roman" pitchFamily="18" charset="0"/>
                <a:ea typeface="Cambria"/>
                <a:cs typeface="Times New Roman" pitchFamily="18" charset="0"/>
              </a:rPr>
              <a:t> </a:t>
            </a:r>
            <a:r>
              <a:rPr lang="ru-RU" altLang="ru-RU" sz="2000" i="1" dirty="0">
                <a:solidFill>
                  <a:schemeClr val="accent5"/>
                </a:solidFill>
                <a:latin typeface="Times New Roman" pitchFamily="18" charset="0"/>
                <a:ea typeface="Cambria"/>
                <a:cs typeface="Times New Roman" pitchFamily="18" charset="0"/>
              </a:rPr>
              <a:t>     </a:t>
            </a:r>
            <a:endParaRPr lang="ru-RU" altLang="ru-RU" sz="2000" i="1" dirty="0">
              <a:solidFill>
                <a:schemeClr val="accent5"/>
              </a:solidFill>
              <a:effectLst/>
              <a:latin typeface="Times New Roman" pitchFamily="18" charset="0"/>
              <a:ea typeface="Cambria"/>
              <a:cs typeface="Times New Roman" pitchFamily="18" charset="0"/>
            </a:endParaRPr>
          </a:p>
          <a:p>
            <a:endParaRPr lang="ru-RU" altLang="ru-RU" sz="2000"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48816" y="87095"/>
            <a:ext cx="7098459" cy="5669893"/>
          </a:xfrm>
          <a:prstGeom prst="rect">
            <a:avLst/>
          </a:prstGeom>
        </p:spPr>
      </p:pic>
      <p:sp>
        <p:nvSpPr>
          <p:cNvPr id="5" name="Прямоугольник 4"/>
          <p:cNvSpPr/>
          <p:nvPr/>
        </p:nvSpPr>
        <p:spPr>
          <a:xfrm>
            <a:off x="248816" y="5756988"/>
            <a:ext cx="7411617" cy="923330"/>
          </a:xfrm>
          <a:prstGeom prst="rect">
            <a:avLst/>
          </a:prstGeom>
        </p:spPr>
        <p:txBody>
          <a:bodyPr wrap="square">
            <a:spAutoFit/>
          </a:bodyPr>
          <a:lstStyle/>
          <a:p>
            <a:r>
              <a:rPr lang="ru-RU" dirty="0"/>
              <a:t>Ополчение – единственный пример в истории, когда судьбу государства решил сам народ. Это испытание помогло России осознать своё национальное единство.</a:t>
            </a:r>
          </a:p>
        </p:txBody>
      </p:sp>
    </p:spTree>
    <p:extLst>
      <p:ext uri="{BB962C8B-B14F-4D97-AF65-F5344CB8AC3E}">
        <p14:creationId xmlns:p14="http://schemas.microsoft.com/office/powerpoint/2010/main" val="41260866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158558" y="4996821"/>
            <a:ext cx="7473883" cy="2016224"/>
          </a:xfrm>
        </p:spPr>
        <p:txBody>
          <a:bodyPr>
            <a:normAutofit/>
          </a:bodyPr>
          <a:lstStyle/>
          <a:p>
            <a:pPr algn="l"/>
            <a:r>
              <a:rPr lang="ru-RU" sz="1800" dirty="0">
                <a:solidFill>
                  <a:schemeClr val="tx1"/>
                </a:solidFill>
                <a:latin typeface="Times New Roman" pitchFamily="18" charset="0"/>
                <a:cs typeface="Times New Roman" pitchFamily="18" charset="0"/>
              </a:rPr>
              <a:t>Памятник Минину и Пожарскому - самый первый в Москве! </a:t>
            </a:r>
            <a:r>
              <a:rPr lang="ru-RU" sz="1800" dirty="0" smtClean="0">
                <a:solidFill>
                  <a:schemeClr val="tx1"/>
                </a:solidFill>
                <a:latin typeface="Times New Roman" pitchFamily="18" charset="0"/>
                <a:cs typeface="Times New Roman" pitchFamily="18" charset="0"/>
              </a:rPr>
              <a:t>Скульптор </a:t>
            </a:r>
            <a:r>
              <a:rPr lang="ru-RU" sz="1800" dirty="0">
                <a:solidFill>
                  <a:schemeClr val="tx1"/>
                </a:solidFill>
                <a:latin typeface="Times New Roman" pitchFamily="18" charset="0"/>
                <a:cs typeface="Times New Roman" pitchFamily="18" charset="0"/>
              </a:rPr>
              <a:t>изобразил момент, когда Кузьма Минин, указывая рукой на Москву, вручает князю Пожарскому старинный меч и призывает его встать во главе русского войска. Опираясь на щит, раненый воевода приподнимается со своего ложа, что символизирует </a:t>
            </a:r>
            <a:r>
              <a:rPr lang="ru-RU" sz="1800" dirty="0" smtClean="0">
                <a:solidFill>
                  <a:schemeClr val="tx1"/>
                </a:solidFill>
                <a:latin typeface="Times New Roman" pitchFamily="18" charset="0"/>
                <a:cs typeface="Times New Roman" pitchFamily="18" charset="0"/>
              </a:rPr>
              <a:t>пробуждение народного </a:t>
            </a:r>
            <a:r>
              <a:rPr lang="ru-RU" sz="1800" dirty="0">
                <a:solidFill>
                  <a:schemeClr val="tx1"/>
                </a:solidFill>
                <a:latin typeface="Times New Roman" pitchFamily="18" charset="0"/>
                <a:cs typeface="Times New Roman" pitchFamily="18" charset="0"/>
              </a:rPr>
              <a:t>самосознания в трудный для Отечества </a:t>
            </a:r>
            <a:r>
              <a:rPr lang="ru-RU" sz="1800" dirty="0" smtClean="0">
                <a:solidFill>
                  <a:schemeClr val="tx1"/>
                </a:solidFill>
                <a:latin typeface="Times New Roman" pitchFamily="18" charset="0"/>
                <a:cs typeface="Times New Roman" pitchFamily="18" charset="0"/>
              </a:rPr>
              <a:t>час.</a:t>
            </a:r>
            <a:endParaRPr lang="ru-RU" sz="1800" dirty="0">
              <a:solidFill>
                <a:schemeClr val="tx1"/>
              </a:solidFill>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0" y="34774"/>
            <a:ext cx="9108504" cy="4962047"/>
          </a:xfrm>
          <a:prstGeom prst="rect">
            <a:avLst/>
          </a:prstGeom>
        </p:spPr>
      </p:pic>
    </p:spTree>
    <p:extLst>
      <p:ext uri="{BB962C8B-B14F-4D97-AF65-F5344CB8AC3E}">
        <p14:creationId xmlns:p14="http://schemas.microsoft.com/office/powerpoint/2010/main" val="1519276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899592" y="548680"/>
            <a:ext cx="6939310" cy="5151131"/>
          </a:xfrm>
          <a:prstGeom prst="rect">
            <a:avLst/>
          </a:prstGeom>
        </p:spPr>
      </p:pic>
      <p:pic>
        <p:nvPicPr>
          <p:cNvPr id="6" name="Рисунок 5">
            <a:hlinkClick r:id="rId3"/>
          </p:cNvPr>
          <p:cNvPicPr>
            <a:picLocks noChangeAspect="1"/>
          </p:cNvPicPr>
          <p:nvPr/>
        </p:nvPicPr>
        <p:blipFill>
          <a:blip r:embed="rId4"/>
          <a:stretch>
            <a:fillRect/>
          </a:stretch>
        </p:blipFill>
        <p:spPr>
          <a:xfrm>
            <a:off x="7740352" y="5589240"/>
            <a:ext cx="1064653" cy="1091952"/>
          </a:xfrm>
          <a:prstGeom prst="rect">
            <a:avLst/>
          </a:prstGeom>
        </p:spPr>
      </p:pic>
    </p:spTree>
    <p:extLst>
      <p:ext uri="{BB962C8B-B14F-4D97-AF65-F5344CB8AC3E}">
        <p14:creationId xmlns:p14="http://schemas.microsoft.com/office/powerpoint/2010/main" val="4096903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40</TotalTime>
  <Words>374</Words>
  <Application>Microsoft Office PowerPoint</Application>
  <PresentationFormat>Экран (4:3)</PresentationFormat>
  <Paragraphs>42</Paragraphs>
  <Slides>15</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15</vt:i4>
      </vt:variant>
    </vt:vector>
  </HeadingPairs>
  <TitlesOfParts>
    <vt:vector size="25" baseType="lpstr">
      <vt:lpstr>Angsana New</vt:lpstr>
      <vt:lpstr>Arial</vt:lpstr>
      <vt:lpstr>Bookman Old Style</vt:lpstr>
      <vt:lpstr>Calibri</vt:lpstr>
      <vt:lpstr>Cambria</vt:lpstr>
      <vt:lpstr>Times New Roman</vt:lpstr>
      <vt:lpstr>Trebuchet MS</vt:lpstr>
      <vt:lpstr>Wingdings</vt:lpstr>
      <vt:lpstr>Wingdings 3</vt:lpstr>
      <vt:lpstr>Аспект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Ссылки на используемые источники: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НАТАЛЬЯ</dc:creator>
  <cp:lastModifiedBy>НАТАЛЬЯ</cp:lastModifiedBy>
  <cp:revision>6</cp:revision>
  <dcterms:modified xsi:type="dcterms:W3CDTF">2023-11-19T13:38:17Z</dcterms:modified>
</cp:coreProperties>
</file>