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gif" ContentType="image/gif"/>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sldIdLst>
    <p:sldId id="262" r:id="rId3"/>
    <p:sldId id="263" r:id="rId4"/>
    <p:sldId id="296"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82" r:id="rId21"/>
    <p:sldId id="283" r:id="rId22"/>
    <p:sldId id="284" r:id="rId23"/>
    <p:sldId id="285" r:id="rId24"/>
    <p:sldId id="286" r:id="rId25"/>
    <p:sldId id="287" r:id="rId26"/>
    <p:sldId id="288" r:id="rId27"/>
    <p:sldId id="289" r:id="rId28"/>
    <p:sldId id="290" r:id="rId29"/>
    <p:sldId id="306" r:id="rId30"/>
    <p:sldId id="301" r:id="rId31"/>
    <p:sldId id="302" r:id="rId32"/>
    <p:sldId id="294" r:id="rId33"/>
    <p:sldId id="295" r:id="rId34"/>
    <p:sldId id="256" r:id="rId35"/>
    <p:sldId id="299" r:id="rId36"/>
    <p:sldId id="305" r:id="rId37"/>
    <p:sldId id="261" r:id="rId38"/>
    <p:sldId id="279" r:id="rId3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38" autoAdjust="0"/>
    <p:restoredTop sz="94720" autoAdjust="0"/>
  </p:normalViewPr>
  <p:slideViewPr>
    <p:cSldViewPr snapToGrid="0">
      <p:cViewPr varScale="1">
        <p:scale>
          <a:sx n="64" d="100"/>
          <a:sy n="64" d="100"/>
        </p:scale>
        <p:origin x="-768" y="-7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solidFill>
                  <a:schemeClr val="bg1"/>
                </a:solidFill>
              </a:rPr>
              <a:t>Тройка лидеров</a:t>
            </a:r>
            <a:endParaRPr lang="ru-RU" dirty="0">
              <a:solidFill>
                <a:schemeClr val="bg1"/>
              </a:solidFill>
            </a:endParaRPr>
          </a:p>
        </c:rich>
      </c:tx>
      <c:layout>
        <c:manualLayout>
          <c:xMode val="edge"/>
          <c:yMode val="edge"/>
          <c:x val="0.50525393700787402"/>
          <c:y val="9.8437493944544055E-2"/>
        </c:manualLayout>
      </c:layout>
      <c:spPr>
        <a:solidFill>
          <a:schemeClr val="accent1">
            <a:lumMod val="75000"/>
          </a:schemeClr>
        </a:solidFill>
      </c:spPr>
    </c:title>
    <c:view3D>
      <c:perspective val="30"/>
    </c:view3D>
    <c:plotArea>
      <c:layout>
        <c:manualLayout>
          <c:layoutTarget val="inner"/>
          <c:xMode val="edge"/>
          <c:yMode val="edge"/>
          <c:x val="0.15444793738752155"/>
          <c:y val="0.26911249574849322"/>
          <c:w val="0.64823154037971831"/>
          <c:h val="0.73088750425150695"/>
        </c:manualLayout>
      </c:layout>
      <c:pie3DChart>
        <c:varyColors val="1"/>
        <c:ser>
          <c:idx val="0"/>
          <c:order val="0"/>
          <c:tx>
            <c:strRef>
              <c:f>Лист1!$B$1</c:f>
              <c:strCache>
                <c:ptCount val="1"/>
                <c:pt idx="0">
                  <c:v>Ряд 1</c:v>
                </c:pt>
              </c:strCache>
            </c:strRef>
          </c:tx>
          <c:explosion val="25"/>
          <c:dLbls>
            <c:dLbl>
              <c:idx val="0"/>
              <c:layout>
                <c:manualLayout>
                  <c:x val="-7.6024790846456775E-2"/>
                  <c:y val="-0.103032720039818"/>
                </c:manualLayout>
              </c:layout>
              <c:showVal val="1"/>
              <c:extLst>
                <c:ext xmlns:c15="http://schemas.microsoft.com/office/drawing/2012/chart" uri="{CE6537A1-D6FC-4f65-9D91-7224C49458BB}"/>
              </c:extLst>
            </c:dLbl>
            <c:dLbl>
              <c:idx val="1"/>
              <c:layout>
                <c:manualLayout>
                  <c:x val="-4.1325233759842532E-2"/>
                  <c:y val="5.3237078417994681E-2"/>
                </c:manualLayout>
              </c:layout>
              <c:showVal val="1"/>
              <c:extLst>
                <c:ext xmlns:c15="http://schemas.microsoft.com/office/drawing/2012/chart" uri="{CE6537A1-D6FC-4f65-9D91-7224C49458BB}"/>
              </c:extLst>
            </c:dLbl>
            <c:dLbl>
              <c:idx val="2"/>
              <c:layout>
                <c:manualLayout>
                  <c:x val="7.7039862204724419E-2"/>
                  <c:y val="-9.3065323999426686E-2"/>
                </c:manualLayout>
              </c:layout>
              <c:showVal val="1"/>
              <c:extLst>
                <c:ext xmlns:c15="http://schemas.microsoft.com/office/drawing/2012/chart" uri="{CE6537A1-D6FC-4f65-9D91-7224C49458BB}"/>
              </c:extLst>
            </c:dLbl>
            <c:spPr>
              <a:noFill/>
              <a:ln>
                <a:noFill/>
              </a:ln>
              <a:effectLst/>
            </c:spPr>
            <c:txPr>
              <a:bodyPr/>
              <a:lstStyle/>
              <a:p>
                <a:pPr>
                  <a:defRPr sz="2800" b="1">
                    <a:solidFill>
                      <a:srgbClr val="C00000"/>
                    </a:solidFill>
                  </a:defRPr>
                </a:pPr>
                <a:endParaRPr lang="ru-RU"/>
              </a:p>
            </c:txPr>
            <c:showVal val="1"/>
            <c:showLeaderLines val="1"/>
            <c:extLst>
              <c:ext xmlns:c15="http://schemas.microsoft.com/office/drawing/2012/chart" uri="{CE6537A1-D6FC-4f65-9D91-7224C49458BB}"/>
            </c:extLst>
          </c:dLbls>
          <c:cat>
            <c:strRef>
              <c:f>Лист1!$A$2:$A$4</c:f>
              <c:strCache>
                <c:ptCount val="3"/>
                <c:pt idx="0">
                  <c:v>русского языка</c:v>
                </c:pt>
                <c:pt idx="1">
                  <c:v>английского языка</c:v>
                </c:pt>
                <c:pt idx="2">
                  <c:v>истории</c:v>
                </c:pt>
              </c:strCache>
            </c:strRef>
          </c:cat>
          <c:val>
            <c:numRef>
              <c:f>Лист1!$B$2:$B$4</c:f>
              <c:numCache>
                <c:formatCode>General</c:formatCode>
                <c:ptCount val="3"/>
                <c:pt idx="0">
                  <c:v>4.7</c:v>
                </c:pt>
                <c:pt idx="1">
                  <c:v>5</c:v>
                </c:pt>
                <c:pt idx="2">
                  <c:v>4.5999999999999996</c:v>
                </c:pt>
              </c:numCache>
            </c:numRef>
          </c:val>
        </c:ser>
      </c:pie3DChart>
    </c:plotArea>
    <c:legend>
      <c:legendPos val="r"/>
      <c:layout>
        <c:manualLayout>
          <c:xMode val="edge"/>
          <c:yMode val="edge"/>
          <c:x val="2.9531118994400488E-2"/>
          <c:y val="1.2616571566401861E-2"/>
          <c:w val="0.22389191467113456"/>
          <c:h val="0.19515371584930391"/>
        </c:manualLayout>
      </c:layout>
      <c:txPr>
        <a:bodyPr/>
        <a:lstStyle/>
        <a:p>
          <a:pPr>
            <a:defRPr b="1">
              <a:solidFill>
                <a:srgbClr val="002060"/>
              </a:solidFill>
            </a:defRPr>
          </a:pPr>
          <a:endParaRPr lang="ru-RU"/>
        </a:p>
      </c:txPr>
    </c:legend>
    <c:plotVisOnly val="1"/>
    <c:dispBlanksAs val="zero"/>
  </c:chart>
  <c:txPr>
    <a:bodyPr/>
    <a:lstStyle/>
    <a:p>
      <a:pPr>
        <a:defRPr sz="1800"/>
      </a:pPr>
      <a:endParaRPr lang="ru-RU"/>
    </a:p>
  </c:txPr>
  <c:externalData r:id="rId1"/>
</c:chartSpace>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559008" y="3256282"/>
            <a:ext cx="3328193" cy="3328193"/>
          </a:xfrm>
          <a:prstGeom prst="rect">
            <a:avLst/>
          </a:prstGeom>
        </p:spPr>
      </p:pic>
      <p:pic>
        <p:nvPicPr>
          <p:cNvPr id="8" name="Рисунок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559008" y="273847"/>
            <a:ext cx="3328193" cy="3328193"/>
          </a:xfrm>
          <a:prstGeom prst="rect">
            <a:avLst/>
          </a:prstGeom>
        </p:spPr>
      </p:pic>
      <p:pic>
        <p:nvPicPr>
          <p:cNvPr id="7" name="Рисунок 6"/>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308612" y="-188913"/>
            <a:ext cx="3414713" cy="3414713"/>
          </a:xfrm>
          <a:prstGeom prst="rect">
            <a:avLst/>
          </a:prstGeom>
        </p:spPr>
      </p:pic>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42823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2213504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2105978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1"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1"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1740476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8"/>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559008" y="3256282"/>
            <a:ext cx="3328193" cy="3328193"/>
          </a:xfrm>
          <a:prstGeom prst="rect">
            <a:avLst/>
          </a:prstGeom>
        </p:spPr>
      </p:pic>
      <p:pic>
        <p:nvPicPr>
          <p:cNvPr id="8" name="Рисунок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559008" y="273847"/>
            <a:ext cx="3328193" cy="3328193"/>
          </a:xfrm>
          <a:prstGeom prst="rect">
            <a:avLst/>
          </a:prstGeom>
        </p:spPr>
      </p:pic>
      <p:pic>
        <p:nvPicPr>
          <p:cNvPr id="9" name="Рисунок 8"/>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308612" y="-188913"/>
            <a:ext cx="3414713" cy="3414713"/>
          </a:xfrm>
          <a:prstGeom prst="rect">
            <a:avLst/>
          </a:prstGeom>
        </p:spPr>
      </p:pic>
    </p:spTree>
    <p:extLst>
      <p:ext uri="{BB962C8B-B14F-4D97-AF65-F5344CB8AC3E}">
        <p14:creationId xmlns="" xmlns:p14="http://schemas.microsoft.com/office/powerpoint/2010/main" val="21411013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pic>
        <p:nvPicPr>
          <p:cNvPr id="7" name="Рисунок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70843" y="4075044"/>
            <a:ext cx="2782956" cy="2782956"/>
          </a:xfrm>
          <a:prstGeom prst="rect">
            <a:avLst/>
          </a:prstGeom>
        </p:spPr>
      </p:pic>
    </p:spTree>
    <p:extLst>
      <p:ext uri="{BB962C8B-B14F-4D97-AF65-F5344CB8AC3E}">
        <p14:creationId xmlns="" xmlns:p14="http://schemas.microsoft.com/office/powerpoint/2010/main" val="15977946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3"/>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pic>
        <p:nvPicPr>
          <p:cNvPr id="8" name="Рисунок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21309" y="490330"/>
            <a:ext cx="2862471" cy="2862470"/>
          </a:xfrm>
          <a:prstGeom prst="rect">
            <a:avLst/>
          </a:prstGeom>
        </p:spPr>
      </p:pic>
    </p:spTree>
    <p:extLst>
      <p:ext uri="{BB962C8B-B14F-4D97-AF65-F5344CB8AC3E}">
        <p14:creationId xmlns="" xmlns:p14="http://schemas.microsoft.com/office/powerpoint/2010/main" val="324868234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6117985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15590098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3624006-062D-49BE-800E-408DC1E169E6}" type="slidenum">
              <a:rPr lang="ru-RU" smtClean="0"/>
              <a:pPr/>
              <a:t>‹#›</a:t>
            </a:fld>
            <a:endParaRPr lang="ru-RU"/>
          </a:p>
        </p:txBody>
      </p:sp>
      <p:pic>
        <p:nvPicPr>
          <p:cNvPr id="6" name="Рисунок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895522" y="3493880"/>
            <a:ext cx="2862471" cy="2862470"/>
          </a:xfrm>
          <a:prstGeom prst="rect">
            <a:avLst/>
          </a:prstGeom>
        </p:spPr>
      </p:pic>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pic>
        <p:nvPicPr>
          <p:cNvPr id="8" name="Рисунок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31085" y="4230964"/>
            <a:ext cx="2634699" cy="2634698"/>
          </a:xfrm>
          <a:prstGeom prst="rect">
            <a:avLst/>
          </a:prstGeom>
        </p:spPr>
      </p:pic>
    </p:spTree>
    <p:extLst>
      <p:ext uri="{BB962C8B-B14F-4D97-AF65-F5344CB8AC3E}">
        <p14:creationId xmlns="" xmlns:p14="http://schemas.microsoft.com/office/powerpoint/2010/main" val="204148832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3624006-062D-49BE-800E-408DC1E169E6}" type="slidenum">
              <a:rPr lang="ru-RU" smtClean="0"/>
              <a:pPr/>
              <a:t>‹#›</a:t>
            </a:fld>
            <a:endParaRPr lang="ru-RU"/>
          </a:p>
        </p:txBody>
      </p:sp>
      <p:pic>
        <p:nvPicPr>
          <p:cNvPr id="5" name="Рисунок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895522" y="3493880"/>
            <a:ext cx="2862471" cy="2862470"/>
          </a:xfrm>
          <a:prstGeom prst="rect">
            <a:avLst/>
          </a:prstGeom>
        </p:spPr>
      </p:pic>
      <p:pic>
        <p:nvPicPr>
          <p:cNvPr id="6" name="Рисунок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spTree>
    <p:extLst>
      <p:ext uri="{BB962C8B-B14F-4D97-AF65-F5344CB8AC3E}">
        <p14:creationId xmlns="" xmlns:p14="http://schemas.microsoft.com/office/powerpoint/2010/main" val="23456928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70843" y="4075044"/>
            <a:ext cx="2782956" cy="2782956"/>
          </a:xfrm>
          <a:prstGeom prst="rect">
            <a:avLst/>
          </a:prstGeom>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a:xfrm>
            <a:off x="838200" y="2005012"/>
            <a:ext cx="10515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1590146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2" y="273050"/>
            <a:ext cx="4011084"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40350286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254722605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3488591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41"/>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41"/>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83348929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163777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7"/>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1"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1281801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895522" y="3493880"/>
            <a:ext cx="2862471" cy="2862470"/>
          </a:xfrm>
          <a:prstGeom prst="rect">
            <a:avLst/>
          </a:prstGeom>
        </p:spPr>
      </p:pic>
      <p:pic>
        <p:nvPicPr>
          <p:cNvPr id="6" name="Рисунок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pic>
        <p:nvPicPr>
          <p:cNvPr id="8" name="Рисунок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31085" y="4230964"/>
            <a:ext cx="2634699" cy="2634698"/>
          </a:xfrm>
          <a:prstGeom prst="rect">
            <a:avLst/>
          </a:prstGeom>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2890479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895522" y="3493880"/>
            <a:ext cx="2862471" cy="2862470"/>
          </a:xfrm>
          <a:prstGeom prst="rect">
            <a:avLst/>
          </a:prstGeom>
        </p:spPr>
      </p:pic>
      <p:pic>
        <p:nvPicPr>
          <p:cNvPr id="5" name="Рисунок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sp>
        <p:nvSpPr>
          <p:cNvPr id="2" name="Дата 1"/>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2416581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Пустой слайд">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0800000">
            <a:off x="8895522" y="3493880"/>
            <a:ext cx="2862471" cy="2862470"/>
          </a:xfrm>
          <a:prstGeom prst="rect">
            <a:avLst/>
          </a:prstGeom>
        </p:spPr>
      </p:pic>
      <p:pic>
        <p:nvPicPr>
          <p:cNvPr id="5" name="Рисунок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pic>
        <p:nvPicPr>
          <p:cNvPr id="8" name="Рисунок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16200000">
            <a:off x="421308" y="3493881"/>
            <a:ext cx="2862470" cy="2862471"/>
          </a:xfrm>
          <a:prstGeom prst="rect">
            <a:avLst/>
          </a:prstGeom>
        </p:spPr>
      </p:pic>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21309" y="490330"/>
            <a:ext cx="2862471" cy="2862470"/>
          </a:xfrm>
          <a:prstGeom prst="rect">
            <a:avLst/>
          </a:prstGeom>
        </p:spPr>
      </p:pic>
      <p:sp>
        <p:nvSpPr>
          <p:cNvPr id="2" name="Дата 1"/>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524564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rot="5400000">
            <a:off x="8895522" y="490331"/>
            <a:ext cx="2862470" cy="2862471"/>
          </a:xfrm>
          <a:prstGeom prst="rect">
            <a:avLst/>
          </a:prstGeom>
        </p:spPr>
      </p:pic>
      <p:pic>
        <p:nvPicPr>
          <p:cNvPr id="8" name="Рисунок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21309" y="490330"/>
            <a:ext cx="2862471" cy="2862470"/>
          </a:xfrm>
          <a:prstGeom prst="rect">
            <a:avLst/>
          </a:prstGeom>
        </p:spPr>
      </p:pic>
      <p:sp>
        <p:nvSpPr>
          <p:cNvPr id="2" name="Заголовок 1"/>
          <p:cNvSpPr>
            <a:spLocks noGrp="1"/>
          </p:cNvSpPr>
          <p:nvPr>
            <p:ph type="title"/>
          </p:nvPr>
        </p:nvSpPr>
        <p:spPr>
          <a:xfrm>
            <a:off x="831851" y="1709740"/>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709148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B6A0B27-75A0-4C4C-A13E-61C8B5FAACAA}" type="datetimeFigureOut">
              <a:rPr lang="ru-RU" smtClean="0"/>
              <a:pPr/>
              <a:t>09.01.2020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624006-062D-49BE-800E-408DC1E169E6}" type="slidenum">
              <a:rPr lang="ru-RU" smtClean="0"/>
              <a:pPr/>
              <a:t>‹#›</a:t>
            </a:fld>
            <a:endParaRPr lang="ru-RU"/>
          </a:p>
        </p:txBody>
      </p:sp>
    </p:spTree>
    <p:extLst>
      <p:ext uri="{BB962C8B-B14F-4D97-AF65-F5344CB8AC3E}">
        <p14:creationId xmlns="" xmlns:p14="http://schemas.microsoft.com/office/powerpoint/2010/main" val="3763372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62000"/>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624006-062D-49BE-800E-408DC1E169E6}" type="slidenum">
              <a:rPr lang="ru-RU" smtClean="0"/>
              <a:pPr/>
              <a:t>‹#›</a:t>
            </a:fld>
            <a:endParaRPr lang="ru-RU"/>
          </a:p>
        </p:txBody>
      </p:sp>
      <p:sp>
        <p:nvSpPr>
          <p:cNvPr id="7" name="Рамка 6"/>
          <p:cNvSpPr/>
          <p:nvPr userDrawn="1"/>
        </p:nvSpPr>
        <p:spPr>
          <a:xfrm>
            <a:off x="0" y="0"/>
            <a:ext cx="12192000" cy="6858000"/>
          </a:xfrm>
          <a:prstGeom prst="frame">
            <a:avLst>
              <a:gd name="adj1" fmla="val 3167"/>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 xmlns:p14="http://schemas.microsoft.com/office/powerpoint/2010/main" val="513733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60" r:id="rId7"/>
    <p:sldLayoutId id="2147483651"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6A0B27-75A0-4C4C-A13E-61C8B5FAACAA}" type="datetimeFigureOut">
              <a:rPr lang="ru-RU" smtClean="0"/>
              <a:pPr/>
              <a:t>09.01.2020</a:t>
            </a:fld>
            <a:endParaRPr lang="ru-RU"/>
          </a:p>
        </p:txBody>
      </p:sp>
      <p:sp>
        <p:nvSpPr>
          <p:cNvPr id="5" name="Нижний колонтитул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624006-062D-49BE-800E-408DC1E169E6}" type="slidenum">
              <a:rPr lang="ru-RU" smtClean="0"/>
              <a:pPr/>
              <a:t>‹#›</a:t>
            </a:fld>
            <a:endParaRPr lang="ru-RU"/>
          </a:p>
        </p:txBody>
      </p:sp>
      <p:sp>
        <p:nvSpPr>
          <p:cNvPr id="7" name="Рамка 6"/>
          <p:cNvSpPr/>
          <p:nvPr userDrawn="1"/>
        </p:nvSpPr>
        <p:spPr>
          <a:xfrm>
            <a:off x="0" y="0"/>
            <a:ext cx="12192000" cy="6858000"/>
          </a:xfrm>
          <a:prstGeom prst="frame">
            <a:avLst>
              <a:gd name="adj1" fmla="val 3167"/>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 xmlns:p14="http://schemas.microsoft.com/office/powerpoint/2010/main" val="139598851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5.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hyperlink" Target="videoplayback%20(1).mp4" TargetMode="External"/><Relationship Id="rId13" Type="http://schemas.openxmlformats.org/officeDocument/2006/relationships/slide" Target="slide21.xml"/><Relationship Id="rId3" Type="http://schemas.openxmlformats.org/officeDocument/2006/relationships/slide" Target="slide17.xml"/><Relationship Id="rId7" Type="http://schemas.openxmlformats.org/officeDocument/2006/relationships/slide" Target="slide18.xml"/><Relationship Id="rId12" Type="http://schemas.openxmlformats.org/officeDocument/2006/relationships/slide" Target="slide20.xml"/><Relationship Id="rId17" Type="http://schemas.openxmlformats.org/officeDocument/2006/relationships/slide" Target="slide27.xml"/><Relationship Id="rId2" Type="http://schemas.openxmlformats.org/officeDocument/2006/relationships/image" Target="../media/image25.png"/><Relationship Id="rId16"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24.xml"/><Relationship Id="rId11" Type="http://schemas.openxmlformats.org/officeDocument/2006/relationships/slide" Target="slide19.xml"/><Relationship Id="rId5" Type="http://schemas.openxmlformats.org/officeDocument/2006/relationships/slide" Target="slide16.xml"/><Relationship Id="rId15" Type="http://schemas.openxmlformats.org/officeDocument/2006/relationships/slide" Target="slide23.xml"/><Relationship Id="rId10" Type="http://schemas.openxmlformats.org/officeDocument/2006/relationships/slide" Target="slide25.xml"/><Relationship Id="rId4" Type="http://schemas.openxmlformats.org/officeDocument/2006/relationships/hyperlink" Target="&#1059;&#1090;&#1088;&#1077;&#1085;&#1085;&#1077;&#1077;%20&#1087;&#1088;&#1080;&#1074;&#1077;&#1090;&#1089;&#1090;&#1074;&#1080;&#1077;%20&#1091;&#1095;&#1080;&#1090;&#1077;&#1083;&#1103;%20&#1080;%20&#1091;&#1095;&#1077;&#1085;&#1080;&#1082;&#1086;&#1074;%20&#1074;%20&#1096;&#1082;&#1086;&#1083;&#1077;!%20(&#1042;&#1089;&#1077;%20&#1087;&#1088;&#1080;&#1074;&#1077;&#1090;&#1089;&#1090;&#1074;&#1080;&#1103;%20&#1088;&#1072;&#1079;&#1085;&#1099;&#1077;).mp4" TargetMode="External"/><Relationship Id="rId9" Type="http://schemas.openxmlformats.org/officeDocument/2006/relationships/slide" Target="slide14.xml"/><Relationship Id="rId14" Type="http://schemas.openxmlformats.org/officeDocument/2006/relationships/slide" Target="slide2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1055;&#1088;&#1080;&#1074;&#1077;&#1090;&#1089;&#1090;&#1074;&#1080;&#1077;%20&#1085;&#1072;%2020%20&#1103;&#1079;&#1099;&#1082;&#1072;&#1093;%20&#1052;&#1080;&#1088;&#1072;%20_%20Greeting%20in%2020%20languages%20of%20the%20world.mp4"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 Target="slide1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1.xml"/><Relationship Id="rId5" Type="http://schemas.openxmlformats.org/officeDocument/2006/relationships/image" Target="../media/image43.pn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gif"/><Relationship Id="rId7" Type="http://schemas.openxmlformats.org/officeDocument/2006/relationships/hyperlink" Target="https://ok.ru/video/481655458497" TargetMode="External"/><Relationship Id="rId2" Type="http://schemas.openxmlformats.org/officeDocument/2006/relationships/image" Target="../media/image7.gif"/><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gif"/><Relationship Id="rId10" Type="http://schemas.openxmlformats.org/officeDocument/2006/relationships/image" Target="../media/image12.jpeg"/><Relationship Id="rId4" Type="http://schemas.openxmlformats.org/officeDocument/2006/relationships/hyperlink" Target="https://ok.ru/video/1313106496160" TargetMode="External"/><Relationship Id="rId9" Type="http://schemas.openxmlformats.org/officeDocument/2006/relationships/hyperlink" Target="https://ok.ru/video/245366131415"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1072;&#1085;&#1082;&#1077;&#1090;&#1072;.docx" TargetMode="Externa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1.png"/><Relationship Id="rId2" Type="http://schemas.openxmlformats.org/officeDocument/2006/relationships/image" Target="../media/image47.jpeg"/><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hyperlink" Target="&#1087;&#1080;&#1089;&#1100;&#1084;&#1086;%20%20&#1091;&#1095;&#1080;&#1090;&#1077;&#1083;&#1102;2%20.docx" TargetMode="Externa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5.xml"/><Relationship Id="rId1" Type="http://schemas.openxmlformats.org/officeDocument/2006/relationships/video" Target="NULL" TargetMode="Externa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www.instagram.com/english_in" TargetMode="External"/><Relationship Id="rId2" Type="http://schemas.openxmlformats.org/officeDocument/2006/relationships/hyperlink" Target="https://nsportal.ru/revenko-varvara-olegovna" TargetMode="External"/><Relationship Id="rId1" Type="http://schemas.openxmlformats.org/officeDocument/2006/relationships/slideLayout" Target="../slideLayouts/slideLayout6.xml"/><Relationship Id="rId5" Type="http://schemas.openxmlformats.org/officeDocument/2006/relationships/hyperlink" Target="http://zapominaislova.ru/plot/" TargetMode="External"/><Relationship Id="rId4" Type="http://schemas.openxmlformats.org/officeDocument/2006/relationships/hyperlink" Target="https://pandia.ru/text/80/106/49062.ph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1.xml"/><Relationship Id="rId3" Type="http://schemas.openxmlformats.org/officeDocument/2006/relationships/image" Target="../media/image14.jpeg"/><Relationship Id="rId7" Type="http://schemas.openxmlformats.org/officeDocument/2006/relationships/image" Target="../media/image16.jpeg"/><Relationship Id="rId12" Type="http://schemas.openxmlformats.org/officeDocument/2006/relationships/image" Target="../media/image18.jpeg"/><Relationship Id="rId2" Type="http://schemas.openxmlformats.org/officeDocument/2006/relationships/slide" Target="slide7.xml"/><Relationship Id="rId16" Type="http://schemas.openxmlformats.org/officeDocument/2006/relationships/image" Target="../media/image20.jpeg"/><Relationship Id="rId1" Type="http://schemas.openxmlformats.org/officeDocument/2006/relationships/slideLayout" Target="../slideLayouts/slideLayout8.xml"/><Relationship Id="rId6" Type="http://schemas.openxmlformats.org/officeDocument/2006/relationships/slide" Target="slide8.xml"/><Relationship Id="rId11" Type="http://schemas.openxmlformats.org/officeDocument/2006/relationships/slide" Target="slide10.xml"/><Relationship Id="rId5" Type="http://schemas.openxmlformats.org/officeDocument/2006/relationships/image" Target="../media/image15.jpeg"/><Relationship Id="rId15" Type="http://schemas.openxmlformats.org/officeDocument/2006/relationships/slide" Target="slide12.xml"/><Relationship Id="rId10" Type="http://schemas.openxmlformats.org/officeDocument/2006/relationships/slide" Target="slide13.xml"/><Relationship Id="rId4" Type="http://schemas.openxmlformats.org/officeDocument/2006/relationships/slide" Target="slide6.xml"/><Relationship Id="rId9" Type="http://schemas.openxmlformats.org/officeDocument/2006/relationships/image" Target="../media/image17.jpeg"/><Relationship Id="rId1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61547" y="1428877"/>
            <a:ext cx="5205663" cy="2748965"/>
          </a:xfrm>
        </p:spPr>
        <p:txBody>
          <a:bodyPr>
            <a:normAutofit/>
          </a:bodyPr>
          <a:lstStyle/>
          <a:p>
            <a:r>
              <a:rPr lang="ru-RU" b="1" dirty="0" smtClean="0">
                <a:solidFill>
                  <a:srgbClr val="FF0000"/>
                </a:solidFill>
                <a:latin typeface="Monotype Corsiva" panose="03010101010201010101" pitchFamily="66" charset="0"/>
              </a:rPr>
              <a:t>5 октября – Международный День Учителя!</a:t>
            </a:r>
            <a:endParaRPr lang="ru-RU" b="1" dirty="0">
              <a:solidFill>
                <a:srgbClr val="FF0000"/>
              </a:solidFill>
              <a:latin typeface="Monotype Corsiva" panose="03010101010201010101" pitchFamily="66" charset="0"/>
            </a:endParaRPr>
          </a:p>
        </p:txBody>
      </p:sp>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45645" y="2803358"/>
            <a:ext cx="4782553" cy="3826042"/>
          </a:xfrm>
          <a:prstGeom prst="rect">
            <a:avLst/>
          </a:prstGeom>
        </p:spPr>
      </p:pic>
      <p:pic>
        <p:nvPicPr>
          <p:cNvPr id="6" name="y2mate.com - teacher_of_the_year_song_in_your_hands_Qb3BrIkdrw0.mp3">
            <a:hlinkClick r:id="" action="ppaction://media"/>
          </p:cNvPr>
          <p:cNvPicPr>
            <a:picLocks noChangeAspect="1"/>
          </p:cNvPicPr>
          <p:nvPr>
            <a:videoFile r:link="rId1"/>
            <p:extLst>
              <p:ext uri="{DAA4B4D4-6D71-4841-9C94-3DE7FCFB9230}">
                <p14:media xmlns="" xmlns:p14="http://schemas.microsoft.com/office/powerpoint/2010/main" r:embed="rId4"/>
              </p:ext>
            </p:extLst>
          </p:nvPr>
        </p:nvPicPr>
        <p:blipFill>
          <a:blip r:embed="rId5" cstate="print"/>
          <a:stretch>
            <a:fillRect/>
          </a:stretch>
        </p:blipFill>
        <p:spPr>
          <a:xfrm>
            <a:off x="10055761" y="4469740"/>
            <a:ext cx="609600" cy="609600"/>
          </a:xfrm>
          <a:prstGeom prst="rect">
            <a:avLst/>
          </a:prstGeom>
        </p:spPr>
      </p:pic>
    </p:spTree>
    <p:extLst>
      <p:ext uri="{BB962C8B-B14F-4D97-AF65-F5344CB8AC3E}">
        <p14:creationId xmlns="" xmlns:p14="http://schemas.microsoft.com/office/powerpoint/2010/main" val="329305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94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6"/>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542590" y="1646554"/>
            <a:ext cx="5955631" cy="3477875"/>
          </a:xfrm>
          <a:prstGeom prst="rect">
            <a:avLst/>
          </a:prstGeom>
          <a:noFill/>
        </p:spPr>
        <p:txBody>
          <a:bodyPr wrap="square" rtlCol="0">
            <a:spAutoFit/>
          </a:bodyPr>
          <a:lstStyle/>
          <a:p>
            <a:r>
              <a:rPr lang="ru-RU" sz="3600" b="1" i="1" dirty="0" smtClean="0">
                <a:solidFill>
                  <a:srgbClr val="C00000"/>
                </a:solidFill>
              </a:rPr>
              <a:t>Человек </a:t>
            </a:r>
            <a:r>
              <a:rPr lang="ru-RU" sz="3600" b="1" i="1" dirty="0">
                <a:solidFill>
                  <a:srgbClr val="C00000"/>
                </a:solidFill>
              </a:rPr>
              <a:t>всегда учится </a:t>
            </a:r>
            <a:r>
              <a:rPr lang="ru-RU" sz="3600" b="1" i="1" dirty="0" smtClean="0">
                <a:solidFill>
                  <a:srgbClr val="C00000"/>
                </a:solidFill>
              </a:rPr>
              <a:t>лишь  </a:t>
            </a:r>
            <a:r>
              <a:rPr lang="ru-RU" sz="3600" b="1" i="1" dirty="0">
                <a:solidFill>
                  <a:srgbClr val="C00000"/>
                </a:solidFill>
              </a:rPr>
              <a:t>у тех, кого любит. </a:t>
            </a:r>
            <a:endParaRPr lang="ru-RU" sz="3600" b="1" i="1" dirty="0" smtClean="0">
              <a:solidFill>
                <a:srgbClr val="C00000"/>
              </a:solidFill>
            </a:endParaRPr>
          </a:p>
          <a:p>
            <a:endParaRPr lang="ru-RU" sz="3600" b="1" i="1" dirty="0">
              <a:solidFill>
                <a:srgbClr val="C00000"/>
              </a:solidFill>
            </a:endParaRPr>
          </a:p>
          <a:p>
            <a:r>
              <a:rPr lang="ru-RU" sz="2800" i="1" dirty="0"/>
              <a:t>Иоганн Вольфганг Гете (1749–1832) н</a:t>
            </a:r>
            <a:r>
              <a:rPr lang="ru-RU" sz="2800" i="1" dirty="0" smtClean="0"/>
              <a:t>емецкий </a:t>
            </a:r>
            <a:r>
              <a:rPr lang="ru-RU" sz="2800" i="1" dirty="0"/>
              <a:t>писатель, мыслитель, философ и естествоиспытатель, государственный </a:t>
            </a:r>
            <a:r>
              <a:rPr lang="ru-RU" sz="2800" i="1" dirty="0" smtClean="0"/>
              <a:t>деятель.</a:t>
            </a:r>
            <a:endParaRPr lang="ru-RU" sz="2800" dirty="0">
              <a:solidFill>
                <a:srgbClr val="C00000"/>
              </a:solidFill>
            </a:endParaRPr>
          </a:p>
        </p:txBody>
      </p:sp>
      <p:sp>
        <p:nvSpPr>
          <p:cNvPr id="3" name="Заголовок 1"/>
          <p:cNvSpPr txBox="1">
            <a:spLocks/>
          </p:cNvSpPr>
          <p:nvPr/>
        </p:nvSpPr>
        <p:spPr>
          <a:xfrm>
            <a:off x="4418263" y="462299"/>
            <a:ext cx="4312379"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Германия</a:t>
            </a:r>
            <a:endParaRPr lang="ru-RU" sz="4800" b="1" i="1" dirty="0">
              <a:solidFill>
                <a:schemeClr val="accent6">
                  <a:lumMod val="50000"/>
                </a:schemeClr>
              </a:solidFill>
            </a:endParaRPr>
          </a:p>
        </p:txBody>
      </p:sp>
      <p:sp>
        <p:nvSpPr>
          <p:cNvPr id="5" name="TextBox 4"/>
          <p:cNvSpPr txBox="1"/>
          <p:nvPr/>
        </p:nvSpPr>
        <p:spPr>
          <a:xfrm>
            <a:off x="747839" y="3318950"/>
            <a:ext cx="2743200" cy="369332"/>
          </a:xfrm>
          <a:prstGeom prst="rect">
            <a:avLst/>
          </a:prstGeom>
          <a:noFill/>
        </p:spPr>
        <p:txBody>
          <a:bodyPr wrap="square" rtlCol="0">
            <a:spAutoFit/>
          </a:bodyPr>
          <a:lstStyle/>
          <a:p>
            <a:endParaRPr lang="ru-RU" dirty="0"/>
          </a:p>
        </p:txBody>
      </p:sp>
      <p:pic>
        <p:nvPicPr>
          <p:cNvPr id="7" name="Рисунок 6"/>
          <p:cNvPicPr>
            <a:picLocks noChangeAspect="1"/>
          </p:cNvPicPr>
          <p:nvPr/>
        </p:nvPicPr>
        <p:blipFill>
          <a:blip r:embed="rId2"/>
          <a:stretch>
            <a:fillRect/>
          </a:stretch>
        </p:blipFill>
        <p:spPr>
          <a:xfrm>
            <a:off x="401890" y="1451499"/>
            <a:ext cx="3598612" cy="3938906"/>
          </a:xfrm>
          <a:prstGeom prst="rect">
            <a:avLst/>
          </a:prstGeom>
        </p:spPr>
      </p:pic>
      <p:sp>
        <p:nvSpPr>
          <p:cNvPr id="6" name="Стрелка влево 5">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122054625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Заголовок 1"/>
          <p:cNvSpPr txBox="1">
            <a:spLocks/>
          </p:cNvSpPr>
          <p:nvPr/>
        </p:nvSpPr>
        <p:spPr>
          <a:xfrm>
            <a:off x="4775870" y="522457"/>
            <a:ext cx="2924343"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Америка</a:t>
            </a:r>
            <a:endParaRPr lang="ru-RU" sz="4800" b="1" i="1" dirty="0">
              <a:solidFill>
                <a:schemeClr val="accent6">
                  <a:lumMod val="50000"/>
                </a:schemeClr>
              </a:solidFill>
            </a:endParaRPr>
          </a:p>
        </p:txBody>
      </p:sp>
      <p:sp>
        <p:nvSpPr>
          <p:cNvPr id="6" name="TextBox 5"/>
          <p:cNvSpPr txBox="1"/>
          <p:nvPr/>
        </p:nvSpPr>
        <p:spPr>
          <a:xfrm>
            <a:off x="1191129" y="1532339"/>
            <a:ext cx="5329988" cy="4247317"/>
          </a:xfrm>
          <a:prstGeom prst="rect">
            <a:avLst/>
          </a:prstGeom>
          <a:noFill/>
        </p:spPr>
        <p:txBody>
          <a:bodyPr wrap="square" rtlCol="0">
            <a:spAutoFit/>
          </a:bodyPr>
          <a:lstStyle/>
          <a:p>
            <a:r>
              <a:rPr lang="ru-RU" sz="2800" b="1" i="1" dirty="0" smtClean="0">
                <a:solidFill>
                  <a:srgbClr val="C00000"/>
                </a:solidFill>
              </a:rPr>
              <a:t>   Учитель</a:t>
            </a:r>
            <a:r>
              <a:rPr lang="ru-RU" sz="2800" b="1" i="1" dirty="0">
                <a:solidFill>
                  <a:srgbClr val="C00000"/>
                </a:solidFill>
              </a:rPr>
              <a:t>, умеющий  наделить своих воспитанников способностью находить радость в труде, должен быть увенчан </a:t>
            </a:r>
            <a:r>
              <a:rPr lang="ru-RU" sz="2800" b="1" i="1" dirty="0" smtClean="0">
                <a:solidFill>
                  <a:srgbClr val="C00000"/>
                </a:solidFill>
              </a:rPr>
              <a:t>лаврами.</a:t>
            </a:r>
            <a:r>
              <a:rPr lang="ru-RU" sz="2800" i="1" dirty="0" smtClean="0"/>
              <a:t>     </a:t>
            </a:r>
          </a:p>
          <a:p>
            <a:endParaRPr lang="ru-RU" sz="2800" i="1" dirty="0" smtClean="0"/>
          </a:p>
          <a:p>
            <a:r>
              <a:rPr lang="ru-RU" sz="2800" i="1" dirty="0" smtClean="0"/>
              <a:t> </a:t>
            </a:r>
            <a:r>
              <a:rPr lang="ru-RU" sz="2800" i="1" dirty="0" err="1" smtClean="0"/>
              <a:t>Элберт</a:t>
            </a:r>
            <a:r>
              <a:rPr lang="ru-RU" sz="2800" i="1" dirty="0" smtClean="0"/>
              <a:t> </a:t>
            </a:r>
            <a:r>
              <a:rPr lang="ru-RU" sz="2800" i="1" dirty="0" err="1" smtClean="0"/>
              <a:t>Хаббард</a:t>
            </a:r>
            <a:r>
              <a:rPr lang="ru-RU" sz="2800" i="1" dirty="0" smtClean="0"/>
              <a:t> (1856-1915) </a:t>
            </a:r>
            <a:endParaRPr lang="ru-RU" dirty="0" smtClean="0"/>
          </a:p>
          <a:p>
            <a:r>
              <a:rPr lang="ru-RU" sz="2800" i="1" dirty="0"/>
              <a:t>Американский писатель, философ, издатель, художник</a:t>
            </a:r>
          </a:p>
          <a:p>
            <a:endParaRPr lang="ru-RU" dirty="0"/>
          </a:p>
        </p:txBody>
      </p:sp>
      <p:pic>
        <p:nvPicPr>
          <p:cNvPr id="5122" name="Picture 2" descr="http://s.fixquotes.com/files/author/elbert-hubbard_zYTja.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38722" y="1716907"/>
            <a:ext cx="2673172" cy="3878178"/>
          </a:xfrm>
          <a:prstGeom prst="rect">
            <a:avLst/>
          </a:prstGeom>
          <a:noFill/>
          <a:extLst>
            <a:ext uri="{909E8E84-426E-40DD-AFC4-6F175D3DCCD1}">
              <a14:hiddenFill xmlns="" xmlns:a14="http://schemas.microsoft.com/office/drawing/2010/main">
                <a:solidFill>
                  <a:srgbClr val="FFFFFF"/>
                </a:solidFill>
              </a14:hiddenFill>
            </a:ext>
          </a:extLst>
        </p:spPr>
      </p:pic>
      <p:sp>
        <p:nvSpPr>
          <p:cNvPr id="5" name="Стрелка влево 4">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331674332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747839" y="3318950"/>
            <a:ext cx="2743200" cy="369332"/>
          </a:xfrm>
          <a:prstGeom prst="rect">
            <a:avLst/>
          </a:prstGeom>
          <a:noFill/>
        </p:spPr>
        <p:txBody>
          <a:bodyPr wrap="square" rtlCol="0">
            <a:spAutoFit/>
          </a:bodyPr>
          <a:lstStyle/>
          <a:p>
            <a:endParaRPr lang="ru-RU" dirty="0"/>
          </a:p>
        </p:txBody>
      </p:sp>
      <p:sp>
        <p:nvSpPr>
          <p:cNvPr id="6" name="TextBox 5"/>
          <p:cNvSpPr txBox="1"/>
          <p:nvPr/>
        </p:nvSpPr>
        <p:spPr>
          <a:xfrm>
            <a:off x="4981075" y="1706679"/>
            <a:ext cx="5558588" cy="4062651"/>
          </a:xfrm>
          <a:prstGeom prst="rect">
            <a:avLst/>
          </a:prstGeom>
          <a:noFill/>
        </p:spPr>
        <p:txBody>
          <a:bodyPr wrap="square" rtlCol="0">
            <a:spAutoFit/>
          </a:bodyPr>
          <a:lstStyle/>
          <a:p>
            <a:r>
              <a:rPr lang="ru-RU" sz="3200" b="1" i="1" dirty="0">
                <a:solidFill>
                  <a:srgbClr val="C00000"/>
                </a:solidFill>
              </a:rPr>
              <a:t>Для того чтобы обучить другого, требуется больше ума, чем для того, чтобы научиться самому. </a:t>
            </a:r>
            <a:endParaRPr lang="ru-RU" sz="3200" b="1" i="1" dirty="0" smtClean="0">
              <a:solidFill>
                <a:srgbClr val="C00000"/>
              </a:solidFill>
            </a:endParaRPr>
          </a:p>
          <a:p>
            <a:endParaRPr lang="ru-RU" sz="2800" b="1" i="1" dirty="0">
              <a:solidFill>
                <a:srgbClr val="C00000"/>
              </a:solidFill>
            </a:endParaRPr>
          </a:p>
          <a:p>
            <a:r>
              <a:rPr lang="ru-RU" i="1" dirty="0"/>
              <a:t> </a:t>
            </a:r>
            <a:r>
              <a:rPr lang="ru-RU" sz="2800" i="1" dirty="0"/>
              <a:t>Мишель де Монтень (1533-1592</a:t>
            </a:r>
            <a:r>
              <a:rPr lang="ru-RU" sz="2800" i="1" dirty="0" smtClean="0"/>
              <a:t>)</a:t>
            </a:r>
            <a:endParaRPr lang="ru-RU" sz="2800" i="1" dirty="0"/>
          </a:p>
          <a:p>
            <a:r>
              <a:rPr lang="ru-RU" sz="2800" i="1" dirty="0"/>
              <a:t>Французский писатель и философ эпохи Возрождения</a:t>
            </a:r>
          </a:p>
          <a:p>
            <a:endParaRPr lang="ru-RU" dirty="0"/>
          </a:p>
        </p:txBody>
      </p:sp>
      <p:pic>
        <p:nvPicPr>
          <p:cNvPr id="8" name="Рисунок 7"/>
          <p:cNvPicPr>
            <a:picLocks noChangeAspect="1"/>
          </p:cNvPicPr>
          <p:nvPr/>
        </p:nvPicPr>
        <p:blipFill>
          <a:blip r:embed="rId2"/>
          <a:stretch>
            <a:fillRect/>
          </a:stretch>
        </p:blipFill>
        <p:spPr>
          <a:xfrm>
            <a:off x="334126" y="1436440"/>
            <a:ext cx="4404743" cy="4134352"/>
          </a:xfrm>
          <a:prstGeom prst="rect">
            <a:avLst/>
          </a:prstGeom>
        </p:spPr>
      </p:pic>
      <p:sp>
        <p:nvSpPr>
          <p:cNvPr id="9" name="Заголовок 1"/>
          <p:cNvSpPr txBox="1">
            <a:spLocks/>
          </p:cNvSpPr>
          <p:nvPr/>
        </p:nvSpPr>
        <p:spPr>
          <a:xfrm>
            <a:off x="4487111" y="642770"/>
            <a:ext cx="2924343"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Франция</a:t>
            </a:r>
            <a:endParaRPr lang="ru-RU" sz="4800" b="1" i="1" dirty="0">
              <a:solidFill>
                <a:schemeClr val="accent6">
                  <a:lumMod val="50000"/>
                </a:schemeClr>
              </a:solidFill>
            </a:endParaRPr>
          </a:p>
        </p:txBody>
      </p:sp>
      <p:sp>
        <p:nvSpPr>
          <p:cNvPr id="7" name="Стрелка влево 6">
            <a:hlinkClick r:id="rId3" action="ppaction://hlinksldjump"/>
          </p:cNvPr>
          <p:cNvSpPr/>
          <p:nvPr/>
        </p:nvSpPr>
        <p:spPr>
          <a:xfrm>
            <a:off x="11105148" y="6112043"/>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322249760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2"/>
          <a:stretch>
            <a:fillRect/>
          </a:stretch>
        </p:blipFill>
        <p:spPr>
          <a:xfrm>
            <a:off x="3004137" y="198980"/>
            <a:ext cx="8886825" cy="6419850"/>
          </a:xfrm>
          <a:prstGeom prst="rect">
            <a:avLst/>
          </a:prstGeom>
        </p:spPr>
      </p:pic>
      <p:sp>
        <p:nvSpPr>
          <p:cNvPr id="2" name="Заголовок 1"/>
          <p:cNvSpPr>
            <a:spLocks noGrp="1"/>
          </p:cNvSpPr>
          <p:nvPr>
            <p:ph type="title"/>
          </p:nvPr>
        </p:nvSpPr>
        <p:spPr>
          <a:xfrm>
            <a:off x="444501" y="965201"/>
            <a:ext cx="2451100" cy="3378200"/>
          </a:xfrm>
        </p:spPr>
        <p:txBody>
          <a:bodyPr>
            <a:normAutofit fontScale="90000"/>
          </a:bodyPr>
          <a:lstStyle/>
          <a:p>
            <a:r>
              <a:rPr lang="ru-RU" sz="3600" b="1" i="1" dirty="0" smtClean="0">
                <a:solidFill>
                  <a:srgbClr val="C00000"/>
                </a:solidFill>
              </a:rPr>
              <a:t>Знаете ли вы, что…?</a:t>
            </a:r>
            <a:br>
              <a:rPr lang="ru-RU" sz="3600" b="1" i="1" dirty="0" smtClean="0">
                <a:solidFill>
                  <a:srgbClr val="C00000"/>
                </a:solidFill>
              </a:rPr>
            </a:br>
            <a:r>
              <a:rPr lang="ru-RU" sz="3600" b="1" i="1" dirty="0">
                <a:solidFill>
                  <a:srgbClr val="C00000"/>
                </a:solidFill>
              </a:rPr>
              <a:t/>
            </a:r>
            <a:br>
              <a:rPr lang="ru-RU" sz="3600" b="1" i="1" dirty="0">
                <a:solidFill>
                  <a:srgbClr val="C00000"/>
                </a:solidFill>
              </a:rPr>
            </a:br>
            <a:r>
              <a:rPr lang="ru-RU" sz="3600" b="1" i="1" dirty="0" smtClean="0">
                <a:solidFill>
                  <a:srgbClr val="C00000"/>
                </a:solidFill>
              </a:rPr>
              <a:t>В разных странах мира  </a:t>
            </a:r>
            <a:r>
              <a:rPr lang="en-US" sz="3600" b="1" i="1" dirty="0" smtClean="0">
                <a:solidFill>
                  <a:srgbClr val="C00000"/>
                </a:solidFill>
              </a:rPr>
              <a:t>&gt;&gt;&gt;</a:t>
            </a:r>
            <a:endParaRPr lang="ru-RU" sz="3600" b="1" i="1" dirty="0">
              <a:solidFill>
                <a:srgbClr val="C00000"/>
              </a:solidFill>
            </a:endParaRPr>
          </a:p>
        </p:txBody>
      </p:sp>
      <p:sp>
        <p:nvSpPr>
          <p:cNvPr id="5" name="5-конечная звезда 4">
            <a:hlinkClick r:id="rId3" action="ppaction://hlinksldjump"/>
          </p:cNvPr>
          <p:cNvSpPr/>
          <p:nvPr/>
        </p:nvSpPr>
        <p:spPr>
          <a:xfrm>
            <a:off x="3657600" y="2189747"/>
            <a:ext cx="457200" cy="397042"/>
          </a:xfrm>
          <a:prstGeom prst="star5">
            <a:avLst>
              <a:gd name="adj" fmla="val 2458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5-конечная звезда 5">
            <a:hlinkClick r:id="rId4" action="ppaction://hlinkfile"/>
          </p:cNvPr>
          <p:cNvSpPr/>
          <p:nvPr/>
        </p:nvSpPr>
        <p:spPr>
          <a:xfrm>
            <a:off x="7220454" y="3235744"/>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5-конечная звезда 6">
            <a:hlinkClick r:id="rId5" action="ppaction://hlinksldjump"/>
          </p:cNvPr>
          <p:cNvSpPr/>
          <p:nvPr/>
        </p:nvSpPr>
        <p:spPr>
          <a:xfrm>
            <a:off x="6523123" y="1708486"/>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5-конечная звезда 7">
            <a:hlinkClick r:id="rId6" action="ppaction://hlinksldjump"/>
          </p:cNvPr>
          <p:cNvSpPr/>
          <p:nvPr/>
        </p:nvSpPr>
        <p:spPr>
          <a:xfrm>
            <a:off x="6424862" y="2156245"/>
            <a:ext cx="395039" cy="363077"/>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5-конечная звезда 8">
            <a:hlinkClick r:id="rId7" action="ppaction://hlinksldjump"/>
          </p:cNvPr>
          <p:cNvSpPr/>
          <p:nvPr/>
        </p:nvSpPr>
        <p:spPr>
          <a:xfrm>
            <a:off x="6840328" y="2172997"/>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5-конечная звезда 9">
            <a:hlinkClick r:id="rId8" action="ppaction://hlinkfile"/>
          </p:cNvPr>
          <p:cNvSpPr/>
          <p:nvPr/>
        </p:nvSpPr>
        <p:spPr>
          <a:xfrm>
            <a:off x="7494420" y="2413628"/>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5-конечная звезда 10">
            <a:hlinkClick r:id="rId9" action="ppaction://hlinksldjump"/>
          </p:cNvPr>
          <p:cNvSpPr/>
          <p:nvPr/>
        </p:nvSpPr>
        <p:spPr>
          <a:xfrm>
            <a:off x="10417467" y="2519322"/>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5-конечная звезда 11">
            <a:hlinkClick r:id="rId10" action="ppaction://hlinksldjump"/>
          </p:cNvPr>
          <p:cNvSpPr/>
          <p:nvPr/>
        </p:nvSpPr>
        <p:spPr>
          <a:xfrm>
            <a:off x="7099384" y="1745040"/>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5-конечная звезда 12">
            <a:hlinkClick r:id="rId11" action="ppaction://hlinksldjump"/>
          </p:cNvPr>
          <p:cNvSpPr/>
          <p:nvPr/>
        </p:nvSpPr>
        <p:spPr>
          <a:xfrm>
            <a:off x="10483140" y="2144213"/>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5-конечная звезда 14">
            <a:hlinkClick r:id="rId12" action="ppaction://hlinksldjump"/>
          </p:cNvPr>
          <p:cNvSpPr/>
          <p:nvPr/>
        </p:nvSpPr>
        <p:spPr>
          <a:xfrm>
            <a:off x="7999492" y="1406861"/>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5-конечная звезда 15">
            <a:hlinkClick r:id="rId13" action="ppaction://hlinksldjump"/>
          </p:cNvPr>
          <p:cNvSpPr/>
          <p:nvPr/>
        </p:nvSpPr>
        <p:spPr>
          <a:xfrm>
            <a:off x="8905247" y="3096085"/>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5-конечная звезда 16">
            <a:hlinkClick r:id="rId14" action="ppaction://hlinksldjump"/>
          </p:cNvPr>
          <p:cNvSpPr/>
          <p:nvPr/>
        </p:nvSpPr>
        <p:spPr>
          <a:xfrm>
            <a:off x="7141369" y="1362161"/>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5-конечная звезда 17">
            <a:hlinkClick r:id="rId15" action="ppaction://hlinksldjump"/>
          </p:cNvPr>
          <p:cNvSpPr/>
          <p:nvPr/>
        </p:nvSpPr>
        <p:spPr>
          <a:xfrm>
            <a:off x="7939651" y="2490538"/>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5-конечная звезда 18">
            <a:hlinkClick r:id="rId16" action="ppaction://hlinksldjump"/>
          </p:cNvPr>
          <p:cNvSpPr/>
          <p:nvPr/>
        </p:nvSpPr>
        <p:spPr>
          <a:xfrm>
            <a:off x="3300036" y="1708486"/>
            <a:ext cx="395037" cy="34632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5-конечная звезда 19">
            <a:hlinkClick r:id="rId17" action="ppaction://hlinksldjump"/>
          </p:cNvPr>
          <p:cNvSpPr/>
          <p:nvPr/>
        </p:nvSpPr>
        <p:spPr>
          <a:xfrm rot="10971899" flipV="1">
            <a:off x="9450759" y="3319684"/>
            <a:ext cx="395037" cy="261565"/>
          </a:xfrm>
          <a:prstGeom prst="star5">
            <a:avLst>
              <a:gd name="adj" fmla="val 22240"/>
              <a:gd name="hf" fmla="val 105146"/>
              <a:gd name="vf" fmla="val 110557"/>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1840677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p:cNvSpPr txBox="1"/>
          <p:nvPr/>
        </p:nvSpPr>
        <p:spPr>
          <a:xfrm>
            <a:off x="241134" y="288758"/>
            <a:ext cx="10984329" cy="3416320"/>
          </a:xfrm>
          <a:prstGeom prst="rect">
            <a:avLst/>
          </a:prstGeom>
          <a:noFill/>
        </p:spPr>
        <p:txBody>
          <a:bodyPr wrap="square" rtlCol="0">
            <a:spAutoFit/>
          </a:bodyPr>
          <a:lstStyle/>
          <a:p>
            <a:r>
              <a:rPr lang="ru-RU" sz="2400" dirty="0"/>
              <a:t> </a:t>
            </a:r>
            <a:r>
              <a:rPr lang="ru-RU" sz="2400" dirty="0" smtClean="0"/>
              <a:t>                                          </a:t>
            </a:r>
            <a:r>
              <a:rPr lang="ru-RU" sz="2400" b="1" i="1" dirty="0" smtClean="0"/>
              <a:t>В </a:t>
            </a:r>
            <a:r>
              <a:rPr lang="ru-RU" sz="2400" b="1" i="1" dirty="0"/>
              <a:t>Японии </a:t>
            </a:r>
            <a:r>
              <a:rPr lang="ru-RU" sz="2400" i="1" dirty="0"/>
              <a:t>нет Дня учителя. Почему же?</a:t>
            </a:r>
          </a:p>
          <a:p>
            <a:r>
              <a:rPr lang="ru-RU" sz="2400" i="1" dirty="0"/>
              <a:t> </a:t>
            </a:r>
            <a:r>
              <a:rPr lang="ru-RU" sz="2400" i="1" dirty="0" smtClean="0"/>
              <a:t>  В </a:t>
            </a:r>
            <a:r>
              <a:rPr lang="ru-RU" sz="2400" i="1" dirty="0"/>
              <a:t>Японии учитель — самая уважаемая профессия, самый уважаемый </a:t>
            </a:r>
            <a:endParaRPr lang="ru-RU" sz="2400" i="1" dirty="0" smtClean="0"/>
          </a:p>
          <a:p>
            <a:r>
              <a:rPr lang="ru-RU" sz="2400" i="1" dirty="0" smtClean="0"/>
              <a:t>человек</a:t>
            </a:r>
            <a:r>
              <a:rPr lang="ru-RU" sz="2400" i="1" dirty="0"/>
              <a:t>. Японские предприниматели сильно радуются, когда в </a:t>
            </a:r>
            <a:endParaRPr lang="ru-RU" sz="2400" i="1" dirty="0" smtClean="0"/>
          </a:p>
          <a:p>
            <a:r>
              <a:rPr lang="ru-RU" sz="2400" i="1" dirty="0" smtClean="0"/>
              <a:t>их </a:t>
            </a:r>
            <a:r>
              <a:rPr lang="ru-RU" sz="2400" i="1" dirty="0"/>
              <a:t>магазины приходят учителя, считают это большой честью для себя.</a:t>
            </a:r>
            <a:br>
              <a:rPr lang="ru-RU" sz="2400" i="1" dirty="0"/>
            </a:br>
            <a:r>
              <a:rPr lang="ru-RU" sz="2400" i="1" dirty="0"/>
              <a:t> </a:t>
            </a:r>
            <a:r>
              <a:rPr lang="ru-RU" sz="2400" i="1" dirty="0" smtClean="0"/>
              <a:t>     Японцы </a:t>
            </a:r>
            <a:r>
              <a:rPr lang="ru-RU" sz="2400" i="1" dirty="0"/>
              <a:t>безмерно уважают учителей. В метро для них существуют отдельные места, для них открыты отдельные магазины, учителя не стоят в очередях за билетом на любой вид транспорта. Зачем японским учителям отдельный праздник, когда каждый день их жизни словно праздник</a:t>
            </a:r>
            <a:r>
              <a:rPr lang="ru-RU" sz="2400" i="1" dirty="0" smtClean="0"/>
              <a:t>?</a:t>
            </a:r>
            <a:endParaRPr lang="ru-RU" sz="2400" i="1" dirty="0"/>
          </a:p>
          <a:p>
            <a:endParaRPr lang="ru-RU" sz="2400" dirty="0"/>
          </a:p>
        </p:txBody>
      </p:sp>
      <p:pic>
        <p:nvPicPr>
          <p:cNvPr id="2" name="Рисунок 1"/>
          <p:cNvPicPr>
            <a:picLocks noChangeAspect="1"/>
          </p:cNvPicPr>
          <p:nvPr/>
        </p:nvPicPr>
        <p:blipFill>
          <a:blip r:embed="rId2"/>
          <a:stretch>
            <a:fillRect/>
          </a:stretch>
        </p:blipFill>
        <p:spPr>
          <a:xfrm>
            <a:off x="2779798" y="3390218"/>
            <a:ext cx="6508583" cy="3280541"/>
          </a:xfrm>
          <a:prstGeom prst="rect">
            <a:avLst/>
          </a:prstGeom>
        </p:spPr>
      </p:pic>
    </p:spTree>
    <p:extLst>
      <p:ext uri="{BB962C8B-B14F-4D97-AF65-F5344CB8AC3E}">
        <p14:creationId xmlns="" xmlns:p14="http://schemas.microsoft.com/office/powerpoint/2010/main" val="11755975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414086" y="1159042"/>
            <a:ext cx="6804861" cy="4089306"/>
          </a:xfrm>
          <a:prstGeom prst="rect">
            <a:avLst/>
          </a:prstGeom>
        </p:spPr>
      </p:pic>
      <p:sp>
        <p:nvSpPr>
          <p:cNvPr id="6" name="TextBox 5"/>
          <p:cNvSpPr txBox="1"/>
          <p:nvPr/>
        </p:nvSpPr>
        <p:spPr>
          <a:xfrm>
            <a:off x="7411454" y="541422"/>
            <a:ext cx="4379495" cy="5632311"/>
          </a:xfrm>
          <a:prstGeom prst="rect">
            <a:avLst/>
          </a:prstGeom>
          <a:noFill/>
        </p:spPr>
        <p:txBody>
          <a:bodyPr wrap="square" rtlCol="0">
            <a:spAutoFit/>
          </a:bodyPr>
          <a:lstStyle/>
          <a:p>
            <a:r>
              <a:rPr lang="ru-RU" sz="2400" dirty="0" smtClean="0"/>
              <a:t>Мы знаем</a:t>
            </a:r>
            <a:r>
              <a:rPr lang="ru-RU" sz="2400" dirty="0"/>
              <a:t>, учителя становятся очень многим для своих учеников: наставником, авторитетом, тем кто выслушает и поможет. Особенно в Японии, где учителя так много времени проводят с учениками в клубах, на дополнительных занятиях. Именно поэтому там их так сильно уважают. Если японец хочет показать свое уважение, почтение к какому-то человеку, он называет его учителем. Это и называют культом </a:t>
            </a:r>
            <a:r>
              <a:rPr lang="ru-RU" sz="2400" dirty="0" smtClean="0"/>
              <a:t>учителя.</a:t>
            </a:r>
            <a:endParaRPr lang="ru-RU" sz="2400" dirty="0"/>
          </a:p>
        </p:txBody>
      </p:sp>
      <p:sp>
        <p:nvSpPr>
          <p:cNvPr id="4" name="Стрелка влево 3">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127619366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30"/>
          <p:cNvSpPr>
            <a:spLocks noChangeArrowheads="1"/>
          </p:cNvSpPr>
          <p:nvPr/>
        </p:nvSpPr>
        <p:spPr bwMode="auto">
          <a:xfrm>
            <a:off x="1" y="134036"/>
            <a:ext cx="184731"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panose="020B0604020202020204" pitchFamily="34" charset="0"/>
              </a:rPr>
              <a:t/>
            </a:r>
            <a:br>
              <a:rPr kumimoji="0" lang="ru-RU" altLang="ru-RU" sz="1800" b="0" i="0" u="none" strike="noStrike" cap="none" normalizeH="0" baseline="0" smtClean="0">
                <a:ln>
                  <a:noFill/>
                </a:ln>
                <a:solidFill>
                  <a:schemeClr val="tx1"/>
                </a:solidFill>
                <a:effectLst/>
                <a:latin typeface="Arial" panose="020B0604020202020204" pitchFamily="34" charset="0"/>
              </a:rPr>
            </a:b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pic>
        <p:nvPicPr>
          <p:cNvPr id="13" name="Рисунок 12"/>
          <p:cNvPicPr>
            <a:picLocks noChangeAspect="1"/>
          </p:cNvPicPr>
          <p:nvPr/>
        </p:nvPicPr>
        <p:blipFill>
          <a:blip r:embed="rId2"/>
          <a:stretch>
            <a:fillRect/>
          </a:stretch>
        </p:blipFill>
        <p:spPr>
          <a:xfrm>
            <a:off x="5660777" y="2641050"/>
            <a:ext cx="6298615" cy="3979217"/>
          </a:xfrm>
          <a:prstGeom prst="rect">
            <a:avLst/>
          </a:prstGeom>
        </p:spPr>
      </p:pic>
      <p:sp>
        <p:nvSpPr>
          <p:cNvPr id="14" name="TextBox 13"/>
          <p:cNvSpPr txBox="1"/>
          <p:nvPr/>
        </p:nvSpPr>
        <p:spPr>
          <a:xfrm>
            <a:off x="463133" y="457199"/>
            <a:ext cx="5197643" cy="6555641"/>
          </a:xfrm>
          <a:prstGeom prst="rect">
            <a:avLst/>
          </a:prstGeom>
          <a:noFill/>
        </p:spPr>
        <p:txBody>
          <a:bodyPr wrap="square" rtlCol="0">
            <a:spAutoFit/>
          </a:bodyPr>
          <a:lstStyle/>
          <a:p>
            <a:r>
              <a:rPr lang="ru-RU" sz="2800" dirty="0" smtClean="0"/>
              <a:t>       Довольно  интересно</a:t>
            </a:r>
            <a:r>
              <a:rPr lang="ru-RU" sz="2800" dirty="0"/>
              <a:t> отмечается День учителя в </a:t>
            </a:r>
            <a:r>
              <a:rPr lang="ru-RU" sz="2800" b="1" dirty="0"/>
              <a:t>Англии</a:t>
            </a:r>
            <a:r>
              <a:rPr lang="ru-RU" sz="2800" dirty="0"/>
              <a:t>. Родители ребенка должны пригласить одного из учителей его школы к себе в гости, на чай. Чаепитие </a:t>
            </a:r>
            <a:r>
              <a:rPr lang="ru-RU" sz="2800" dirty="0" smtClean="0"/>
              <a:t>считается </a:t>
            </a:r>
            <a:r>
              <a:rPr lang="ru-RU" sz="2800" dirty="0"/>
              <a:t>обязательным в этот день. Но, поскольку учителей оказывается меньше, чем самих семей, чаепитие может проходить и без преподавателя. В честь праздника признано дарить хороший английский чай.</a:t>
            </a:r>
          </a:p>
          <a:p>
            <a:endParaRPr lang="ru-RU" sz="2800" dirty="0"/>
          </a:p>
        </p:txBody>
      </p:sp>
      <p:sp>
        <p:nvSpPr>
          <p:cNvPr id="5" name="Стрелка влево 4">
            <a:hlinkClick r:id="rId3" action="ppaction://hlinksldjump"/>
          </p:cNvPr>
          <p:cNvSpPr/>
          <p:nvPr/>
        </p:nvSpPr>
        <p:spPr>
          <a:xfrm>
            <a:off x="11297657"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3559" name="Picture 7"/>
          <p:cNvPicPr>
            <a:picLocks noChangeAspect="1" noChangeArrowheads="1"/>
          </p:cNvPicPr>
          <p:nvPr/>
        </p:nvPicPr>
        <p:blipFill>
          <a:blip r:embed="rId4"/>
          <a:srcRect l="1278" t="10606" r="27699" b="26705"/>
          <a:stretch>
            <a:fillRect/>
          </a:stretch>
        </p:blipFill>
        <p:spPr bwMode="auto">
          <a:xfrm>
            <a:off x="5361708" y="565248"/>
            <a:ext cx="3496543" cy="1735166"/>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177226334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397043" y="216570"/>
            <a:ext cx="11442032" cy="6740307"/>
          </a:xfrm>
          <a:prstGeom prst="rect">
            <a:avLst/>
          </a:prstGeom>
          <a:noFill/>
        </p:spPr>
        <p:txBody>
          <a:bodyPr wrap="square" rtlCol="0">
            <a:spAutoFit/>
          </a:bodyPr>
          <a:lstStyle/>
          <a:p>
            <a:r>
              <a:rPr lang="ru-RU" sz="2400" b="1" dirty="0"/>
              <a:t>Соединенные Штаты </a:t>
            </a:r>
            <a:r>
              <a:rPr lang="ru-RU" sz="2400" b="1" dirty="0" smtClean="0"/>
              <a:t>Америки</a:t>
            </a:r>
            <a:endParaRPr lang="ru-RU" sz="2400" b="1" dirty="0"/>
          </a:p>
          <a:p>
            <a:pPr algn="just"/>
            <a:r>
              <a:rPr lang="ru-RU" sz="2400" dirty="0"/>
              <a:t> </a:t>
            </a:r>
            <a:r>
              <a:rPr lang="ru-RU" sz="2400" dirty="0" smtClean="0"/>
              <a:t>    История </a:t>
            </a:r>
            <a:r>
              <a:rPr lang="ru-RU" sz="2400" dirty="0"/>
              <a:t>этого праздника датируется 1944 годом, когда одна учительница из американского штата </a:t>
            </a:r>
            <a:r>
              <a:rPr lang="ru-RU" sz="2400" dirty="0" smtClean="0"/>
              <a:t>Арканзас </a:t>
            </a:r>
            <a:r>
              <a:rPr lang="ru-RU" sz="2400" dirty="0"/>
              <a:t>написала письмо местным чиновникам, в котором объясняла, насколько профессия учителя важна и трудна. Ведь к каждому ученику учитель пытается найти свой подход, дать ему нужные знания, а еще – заложить основы </a:t>
            </a:r>
            <a:r>
              <a:rPr lang="ru-RU" sz="2400" dirty="0" smtClean="0"/>
              <a:t>нравственности, </a:t>
            </a:r>
            <a:r>
              <a:rPr lang="ru-RU" sz="2400" dirty="0"/>
              <a:t>культуры. Ведь от учителя может зависеть будущее </a:t>
            </a:r>
            <a:r>
              <a:rPr lang="ru-RU" sz="2400" dirty="0" smtClean="0"/>
              <a:t>поколение, </a:t>
            </a:r>
            <a:r>
              <a:rPr lang="ru-RU" sz="2400" dirty="0"/>
              <a:t>которое в скором времени будет строить будущее.</a:t>
            </a:r>
          </a:p>
          <a:p>
            <a:pPr algn="just"/>
            <a:r>
              <a:rPr lang="ru-RU" sz="2400" dirty="0" smtClean="0"/>
              <a:t>Наши </a:t>
            </a:r>
            <a:r>
              <a:rPr lang="ru-RU" sz="2400" dirty="0"/>
              <a:t>учителя всегда работают не покладая рук, с любовью и заботой. Именно поэтому стоит отвести хотя бы один день в году, в который ученики и их родители могли бы выразить свое уважение к столь трудной и серьезной профессии во все времена. Это письмо было прочитано также женой президента, Элеонорой Рузвельт, которая с энтузиазмом поддержала его. В 1953 году был официально провозглашен День учителя, отмечался он 7 марта с 1953 года по 1984 год. А в 1985 году дата празднования была перенесена на первый вторник первой полной недели мая, и отмечается по сей день. </a:t>
            </a:r>
            <a:r>
              <a:rPr lang="ru-RU" sz="2400" dirty="0" smtClean="0"/>
              <a:t>В </a:t>
            </a:r>
            <a:r>
              <a:rPr lang="ru-RU" sz="2400" b="1" dirty="0"/>
              <a:t>Соединенных Штатах Америки</a:t>
            </a:r>
            <a:r>
              <a:rPr lang="ru-RU" sz="2400" dirty="0"/>
              <a:t>, праздник длится целую неделю, в течение которой ученики и их родители говорят слова  благодарности преподавателям. </a:t>
            </a:r>
            <a:r>
              <a:rPr lang="ru-RU" sz="2400" dirty="0" smtClean="0"/>
              <a:t>Дети </a:t>
            </a:r>
            <a:r>
              <a:rPr lang="ru-RU" sz="2400" dirty="0"/>
              <a:t>устраивают концерты и представления своим учителям, дарят </a:t>
            </a:r>
            <a:r>
              <a:rPr lang="ru-RU" sz="2400" dirty="0" smtClean="0"/>
              <a:t>подарки и цветы.</a:t>
            </a:r>
            <a:endParaRPr lang="ru-RU" sz="2400" dirty="0"/>
          </a:p>
        </p:txBody>
      </p:sp>
      <p:sp>
        <p:nvSpPr>
          <p:cNvPr id="3" name="Стрелка влево 2">
            <a:hlinkClick r:id="rId2" action="ppaction://hlinksldjump"/>
          </p:cNvPr>
          <p:cNvSpPr/>
          <p:nvPr/>
        </p:nvSpPr>
        <p:spPr>
          <a:xfrm>
            <a:off x="11297657" y="6400806"/>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213283434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094873" y="1275349"/>
            <a:ext cx="5666875" cy="5262979"/>
          </a:xfrm>
          <a:prstGeom prst="rect">
            <a:avLst/>
          </a:prstGeom>
          <a:noFill/>
        </p:spPr>
        <p:txBody>
          <a:bodyPr wrap="square" rtlCol="0">
            <a:spAutoFit/>
          </a:bodyPr>
          <a:lstStyle/>
          <a:p>
            <a:r>
              <a:rPr lang="ru-RU" sz="2800" dirty="0" smtClean="0"/>
              <a:t>     В </a:t>
            </a:r>
            <a:r>
              <a:rPr lang="ru-RU" sz="2800" dirty="0"/>
              <a:t>1896 году в школах одного </a:t>
            </a:r>
            <a:r>
              <a:rPr lang="ru-RU" sz="2800" b="1" dirty="0"/>
              <a:t>швейцарского</a:t>
            </a:r>
            <a:r>
              <a:rPr lang="ru-RU" sz="2800" dirty="0"/>
              <a:t> городка была реформирована система оценивания успеваемости. Это событие породило популярное заблуждение о том, что Альберт Эйнштейн плохо учился в школе.</a:t>
            </a:r>
          </a:p>
          <a:p>
            <a:r>
              <a:rPr lang="ru-RU" sz="2800" dirty="0"/>
              <a:t>На самом деле, Эйнштейн, закончивший в </a:t>
            </a:r>
            <a:r>
              <a:rPr lang="ru-RU" sz="2800" dirty="0" err="1"/>
              <a:t>Аарау</a:t>
            </a:r>
            <a:r>
              <a:rPr lang="ru-RU" sz="2800" dirty="0"/>
              <a:t> школу, получал высшие оценки — единицы и двойки.</a:t>
            </a:r>
          </a:p>
          <a:p>
            <a:endParaRPr lang="ru-RU" sz="2800" dirty="0"/>
          </a:p>
        </p:txBody>
      </p:sp>
      <p:pic>
        <p:nvPicPr>
          <p:cNvPr id="3" name="Picture 2" descr="ÐÐ°ÑÑÐ¸Ð½ÐºÐ¸ Ð¿Ð¾ Ð·Ð°Ð¿ÑÐ¾ÑÑ Ð­Ð¹Ð½ÑÑÐµÐ¹Ð½"/>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61747" y="1275348"/>
            <a:ext cx="3477127" cy="3477127"/>
          </a:xfrm>
          <a:prstGeom prst="flowChartConnector">
            <a:avLst/>
          </a:prstGeom>
          <a:noFill/>
          <a:extLst>
            <a:ext uri="{909E8E84-426E-40DD-AFC4-6F175D3DCCD1}">
              <a14:hiddenFill xmlns="" xmlns:a14="http://schemas.microsoft.com/office/drawing/2010/main">
                <a:solidFill>
                  <a:srgbClr val="FFFFFF"/>
                </a:solidFill>
              </a14:hiddenFill>
            </a:ext>
          </a:extLst>
        </p:spPr>
      </p:pic>
      <p:sp>
        <p:nvSpPr>
          <p:cNvPr id="4" name="Стрелка влево 3">
            <a:hlinkClick r:id="rId3"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50533756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022685" y="733246"/>
            <a:ext cx="6304548" cy="6124754"/>
          </a:xfrm>
          <a:prstGeom prst="rect">
            <a:avLst/>
          </a:prstGeom>
          <a:noFill/>
        </p:spPr>
        <p:txBody>
          <a:bodyPr wrap="square" rtlCol="0">
            <a:spAutoFit/>
          </a:bodyPr>
          <a:lstStyle/>
          <a:p>
            <a:r>
              <a:rPr lang="ru-RU" sz="2800" dirty="0" smtClean="0"/>
              <a:t>     </a:t>
            </a:r>
            <a:r>
              <a:rPr lang="ru-RU" sz="2800" dirty="0"/>
              <a:t>Всё больше родителей в Японии обеспокоены тем фактом, что дети удаляются от традиций и теряют уважение к культуре. Возможно поэтому одна из японских школ планирует включить во вступительные экзамены проверку навыков пользования палочками для еды. Чтобы помочь экзаменующимся, руководство школы разрешает пользоваться на экзамене шестигранными палочками, которыми,  как считается, легче оперировать. </a:t>
            </a:r>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4" descr="ÐÐ°ÑÑÐ¸Ð½ÐºÐ¸ Ð¿Ð¾ Ð·Ð°Ð¿ÑÐ¾ÑÑ ÐÐ°Ð»Ð¾ÑÐºÐ¸ Ð´Ð»Ñ ÐµÐ´Ñ"/>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481469" y="1109224"/>
            <a:ext cx="3334920" cy="3334920"/>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2712460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Новикова\Desktop\флаги.jpg">
            <a:hlinkClick r:id="rId2" action="ppaction://hlinkfile"/>
          </p:cNvPr>
          <p:cNvPicPr>
            <a:picLocks noChangeAspect="1" noChangeArrowheads="1"/>
          </p:cNvPicPr>
          <p:nvPr/>
        </p:nvPicPr>
        <p:blipFill>
          <a:blip r:embed="rId3"/>
          <a:srcRect/>
          <a:stretch>
            <a:fillRect/>
          </a:stretch>
        </p:blipFill>
        <p:spPr bwMode="auto">
          <a:xfrm>
            <a:off x="1910630" y="2818964"/>
            <a:ext cx="6632740" cy="2809940"/>
          </a:xfrm>
          <a:prstGeom prst="rect">
            <a:avLst/>
          </a:prstGeom>
          <a:noFill/>
        </p:spPr>
      </p:pic>
      <p:sp>
        <p:nvSpPr>
          <p:cNvPr id="3" name="TextBox 2"/>
          <p:cNvSpPr txBox="1"/>
          <p:nvPr/>
        </p:nvSpPr>
        <p:spPr>
          <a:xfrm>
            <a:off x="3954482" y="973777"/>
            <a:ext cx="5023263" cy="1200329"/>
          </a:xfrm>
          <a:prstGeom prst="rect">
            <a:avLst/>
          </a:prstGeom>
          <a:noFill/>
        </p:spPr>
        <p:txBody>
          <a:bodyPr wrap="square" rtlCol="0">
            <a:spAutoFit/>
          </a:bodyPr>
          <a:lstStyle/>
          <a:p>
            <a:pPr algn="ctr"/>
            <a:r>
              <a:rPr lang="ru-RU" sz="3600" b="1" i="1" dirty="0" smtClean="0">
                <a:solidFill>
                  <a:srgbClr val="C00000"/>
                </a:solidFill>
              </a:rPr>
              <a:t>Приветствия на разных языках мира</a:t>
            </a:r>
            <a:endParaRPr lang="ru-RU" sz="3600" b="1" i="1" dirty="0">
              <a:solidFill>
                <a:srgbClr val="C00000"/>
              </a:solidFill>
            </a:endParaRPr>
          </a:p>
        </p:txBody>
      </p:sp>
    </p:spTree>
    <p:extLst>
      <p:ext uri="{BB962C8B-B14F-4D97-AF65-F5344CB8AC3E}">
        <p14:creationId xmlns="" xmlns:p14="http://schemas.microsoft.com/office/powerpoint/2010/main" val="4053606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106905" y="887408"/>
            <a:ext cx="5666875" cy="5693866"/>
          </a:xfrm>
          <a:prstGeom prst="rect">
            <a:avLst/>
          </a:prstGeom>
          <a:noFill/>
        </p:spPr>
        <p:txBody>
          <a:bodyPr wrap="square" rtlCol="0">
            <a:spAutoFit/>
          </a:bodyPr>
          <a:lstStyle/>
          <a:p>
            <a:r>
              <a:rPr lang="ru-RU" sz="2800" dirty="0" smtClean="0"/>
              <a:t>     </a:t>
            </a:r>
            <a:r>
              <a:rPr lang="ru-RU" sz="2800" dirty="0"/>
              <a:t>В 1641 году Япония ввела самоизоляцию от мира. В 1702 году первооткрыватель Камчатки, Владимир Атласов, привёз Петру I японца, который жил на Камчатке после кораблекрушения. </a:t>
            </a:r>
          </a:p>
          <a:p>
            <a:r>
              <a:rPr lang="ru-RU" sz="2800" dirty="0"/>
              <a:t>Пётр I приказал открыть школу японского языка. На протяжении последующих ста лет крушения японских кораблей случались достаточно часто, чтобы школа не оставалась без учителей.</a:t>
            </a:r>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descr="ÐÐ°ÑÑÐ¸Ð½ÐºÐ¸ Ð¿Ð¾ Ð·Ð°Ð¿ÑÐ¾ÑÑ Ð¯Ð¿Ð¾Ð½ÑÐºÐ¸Ð¹ ÑÐ·ÑÐº"/>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65691" y="1466438"/>
            <a:ext cx="2540079" cy="2540079"/>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3161671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106905" y="1332577"/>
            <a:ext cx="5666875" cy="3970318"/>
          </a:xfrm>
          <a:prstGeom prst="rect">
            <a:avLst/>
          </a:prstGeom>
          <a:noFill/>
        </p:spPr>
        <p:txBody>
          <a:bodyPr wrap="square" rtlCol="0">
            <a:spAutoFit/>
          </a:bodyPr>
          <a:lstStyle/>
          <a:p>
            <a:r>
              <a:rPr lang="ru-RU" sz="2800" dirty="0" smtClean="0"/>
              <a:t>     </a:t>
            </a:r>
            <a:r>
              <a:rPr lang="ru-RU" sz="2800" dirty="0"/>
              <a:t>В одной из бангладешских деревень Индии, расположенной в междуречье Ганга и Брахмапутры, находится школа, которую в шутку называют «высшей школой». Она называется так потому, что в целях защиты здания от наводнений школа построена на высоких сваях.</a:t>
            </a:r>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ÐÐ°ÑÑÐ¸Ð½ÐºÐ¸ Ð¿Ð¾ Ð·Ð°Ð¿ÑÐ¾ÑÑ Ð¨ÐºÐ¾Ð»Ð° Ð½Ð° ÑÐ²Ð°ÑÑ"/>
          <p:cNvPicPr preferRelativeResize="0">
            <a:picLocks noChangeArrowheads="1"/>
          </p:cNvPicPr>
          <p:nvPr/>
        </p:nvPicPr>
        <p:blipFill rotWithShape="1">
          <a:blip r:embed="rId3">
            <a:extLst>
              <a:ext uri="{28A0092B-C50C-407E-A947-70E740481C1C}">
                <a14:useLocalDpi xmlns="" xmlns:a14="http://schemas.microsoft.com/office/drawing/2010/main" val="0"/>
              </a:ext>
            </a:extLst>
          </a:blip>
          <a:srcRect l="12406" r="13276" b="383"/>
          <a:stretch/>
        </p:blipFill>
        <p:spPr bwMode="auto">
          <a:xfrm>
            <a:off x="6952081" y="1332577"/>
            <a:ext cx="4213224" cy="4250076"/>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9796418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576137" y="1783028"/>
            <a:ext cx="5426243" cy="4401205"/>
          </a:xfrm>
          <a:prstGeom prst="rect">
            <a:avLst/>
          </a:prstGeom>
          <a:noFill/>
        </p:spPr>
        <p:txBody>
          <a:bodyPr wrap="square" rtlCol="0">
            <a:spAutoFit/>
          </a:bodyPr>
          <a:lstStyle/>
          <a:p>
            <a:r>
              <a:rPr lang="ru-RU" sz="2800" dirty="0" smtClean="0"/>
              <a:t>     Одна </a:t>
            </a:r>
            <a:r>
              <a:rPr lang="ru-RU" sz="2800" dirty="0"/>
              <a:t>юная шведка, окончив школу, сразу же попала в Книгу рекордов Гиннесса. В этом ей помогли крепкое здоровье и любовь к знаниям. Суть её достижения заключается в том, что за время учёбы она не пропустила ни одного урока.</a:t>
            </a:r>
          </a:p>
          <a:p>
            <a:endParaRPr lang="ru-RU" sz="2800" dirty="0"/>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45405" y="1956449"/>
            <a:ext cx="2879859" cy="3219406"/>
          </a:xfrm>
          <a:prstGeom prst="rect">
            <a:avLst/>
          </a:prstGeom>
        </p:spPr>
      </p:pic>
    </p:spTree>
    <p:extLst>
      <p:ext uri="{BB962C8B-B14F-4D97-AF65-F5344CB8AC3E}">
        <p14:creationId xmlns="" xmlns:p14="http://schemas.microsoft.com/office/powerpoint/2010/main" val="52684296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900989" y="1404768"/>
            <a:ext cx="5185611" cy="4401205"/>
          </a:xfrm>
          <a:prstGeom prst="rect">
            <a:avLst/>
          </a:prstGeom>
          <a:noFill/>
        </p:spPr>
        <p:txBody>
          <a:bodyPr wrap="square" rtlCol="0">
            <a:spAutoFit/>
          </a:bodyPr>
          <a:lstStyle/>
          <a:p>
            <a:r>
              <a:rPr lang="ru-RU" sz="2800" dirty="0" smtClean="0"/>
              <a:t>     Число </a:t>
            </a:r>
            <a:r>
              <a:rPr lang="ru-RU" sz="2800" dirty="0"/>
              <a:t>учеников и авторитет того или иного педагога в мусульманских школах по традиции определялись численностью чернильниц. А в случае смерти педагога, популярного среди учеников, чернильницы в знак скорби уничтожали.</a:t>
            </a:r>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descr="ÐÐ°ÑÑÐ¸Ð½ÐºÐ¸ Ð¿Ð¾ Ð·Ð°Ð¿ÑÐ¾ÑÑ Ð§ÐÐ ÐÐÐÐ¬ÐÐÐ¦Ð"/>
          <p:cNvPicPr preferRelativeResize="0">
            <a:picLocks noChangeArrowheads="1"/>
          </p:cNvPicPr>
          <p:nvPr/>
        </p:nvPicPr>
        <p:blipFill rotWithShape="1">
          <a:blip r:embed="rId3">
            <a:extLst>
              <a:ext uri="{28A0092B-C50C-407E-A947-70E740481C1C}">
                <a14:useLocalDpi xmlns="" xmlns:a14="http://schemas.microsoft.com/office/drawing/2010/main" val="0"/>
              </a:ext>
            </a:extLst>
          </a:blip>
          <a:srcRect l="10928" r="33487"/>
          <a:stretch/>
        </p:blipFill>
        <p:spPr bwMode="auto">
          <a:xfrm>
            <a:off x="7086602" y="1733180"/>
            <a:ext cx="3090503" cy="3079452"/>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028823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033337" y="1079914"/>
            <a:ext cx="5570623" cy="5693866"/>
          </a:xfrm>
          <a:prstGeom prst="rect">
            <a:avLst/>
          </a:prstGeom>
          <a:noFill/>
        </p:spPr>
        <p:txBody>
          <a:bodyPr wrap="square" rtlCol="0">
            <a:spAutoFit/>
          </a:bodyPr>
          <a:lstStyle/>
          <a:p>
            <a:r>
              <a:rPr lang="ru-RU" sz="2800" dirty="0"/>
              <a:t>Впервые линейки с метрическими делениями  появилась во Франции в годы Великой французской революции. Первоначально ими пользовались лишь академики; в обычных школах они появились лишь в начале XIX века. В Россию линейки попали в 1812 году как военные трофеи, но к их массовому производству приступили лишь в 1899 году.</a:t>
            </a:r>
          </a:p>
          <a:p>
            <a:endParaRPr lang="ru-RU" sz="2800" dirty="0"/>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ÐÐ°ÑÑÐ¸Ð½ÐºÐ¸ Ð¿Ð¾ Ð·Ð°Ð¿ÑÐ¾ÑÑ ÐÐ¸Ð½ÐµÐ¹ÐºÐ°"/>
          <p:cNvPicPr preferRelativeResize="0">
            <a:picLocks noChangeArrowheads="1"/>
          </p:cNvPicPr>
          <p:nvPr/>
        </p:nvPicPr>
        <p:blipFill rotWithShape="1">
          <a:blip r:embed="rId3" cstate="print">
            <a:extLst>
              <a:ext uri="{28A0092B-C50C-407E-A947-70E740481C1C}">
                <a14:useLocalDpi xmlns="" xmlns:a14="http://schemas.microsoft.com/office/drawing/2010/main" val="0"/>
              </a:ext>
            </a:extLst>
          </a:blip>
          <a:srcRect r="25672"/>
          <a:stretch/>
        </p:blipFill>
        <p:spPr bwMode="auto">
          <a:xfrm>
            <a:off x="7603959" y="1431117"/>
            <a:ext cx="3200400" cy="3116820"/>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5871396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275347" y="538494"/>
            <a:ext cx="6773779" cy="6124754"/>
          </a:xfrm>
          <a:prstGeom prst="rect">
            <a:avLst/>
          </a:prstGeom>
          <a:noFill/>
        </p:spPr>
        <p:txBody>
          <a:bodyPr wrap="square" rtlCol="0">
            <a:spAutoFit/>
          </a:bodyPr>
          <a:lstStyle/>
          <a:p>
            <a:r>
              <a:rPr lang="ru-RU" sz="2800" dirty="0"/>
              <a:t>В школах Голландии обучение плаванию является очень серьёзным предметом. Дети проходят специальные плавательные курсы, по окончании которых сдают экзамены и получают дипломы. Причём каждый школьник может получить не один, а целых три диплома. Первый диплом просто подтверждает умение относительно долго держаться на воде. Второй подтверждает выполнение нормы по скорости плавания. А третий диплом подтверждает умение спасать утопающих.</a:t>
            </a:r>
          </a:p>
          <a:p>
            <a:endParaRPr lang="ru-RU" sz="2800" dirty="0"/>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ÐÐ°ÑÑÐ¸Ð½ÐºÐ¸ Ð¿Ð¾ Ð·Ð°Ð¿ÑÐ¾ÑÑ ÑÐ¿Ð°ÑÐ°ÑÑ ÑÑÐ¾Ð¿Ð°ÑÑÐ¸Ñ"/>
          <p:cNvPicPr preferRelativeResize="0">
            <a:picLocks noChangeArrowheads="1"/>
          </p:cNvPicPr>
          <p:nvPr/>
        </p:nvPicPr>
        <p:blipFill rotWithShape="1">
          <a:blip r:embed="rId3">
            <a:extLst>
              <a:ext uri="{28A0092B-C50C-407E-A947-70E740481C1C}">
                <a14:useLocalDpi xmlns="" xmlns:a14="http://schemas.microsoft.com/office/drawing/2010/main" val="0"/>
              </a:ext>
            </a:extLst>
          </a:blip>
          <a:srcRect l="11927"/>
          <a:stretch/>
        </p:blipFill>
        <p:spPr bwMode="auto">
          <a:xfrm>
            <a:off x="7457406" y="1404767"/>
            <a:ext cx="3599623" cy="3816938"/>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2985002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179097" y="791158"/>
            <a:ext cx="6412831" cy="6555641"/>
          </a:xfrm>
          <a:prstGeom prst="rect">
            <a:avLst/>
          </a:prstGeom>
          <a:noFill/>
        </p:spPr>
        <p:txBody>
          <a:bodyPr wrap="square" rtlCol="0">
            <a:spAutoFit/>
          </a:bodyPr>
          <a:lstStyle/>
          <a:p>
            <a:r>
              <a:rPr lang="ru-RU" sz="2800" dirty="0"/>
              <a:t>В Америке у выпускников школы принято на прощание, перед выпуском, устраивать что-нибудь такое, чтобы выпускников надолго запомнили. Однажды группа выпускников запустила в свою школу трёх свиней, после чего там несколько дней царил беспорядок. На первых двух свиньях были написаны числа 1 и 2. А что было написано на третьей свинье? – число четыре. Именно поэтому администрация школы несколько дней везде искала свинью под номером «три».</a:t>
            </a:r>
          </a:p>
          <a:p>
            <a:endParaRPr lang="ru-RU" sz="2800" dirty="0"/>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ÐÐ°ÑÑÐ¸Ð½ÐºÐ¸ Ð¿Ð¾ Ð·Ð°Ð¿ÑÐ¾ÑÑ Ð¡Ð²Ð¸Ð½ÑÑ"/>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91925" y="1499339"/>
            <a:ext cx="2916251" cy="2916251"/>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9203800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1395664" y="847425"/>
            <a:ext cx="5534527" cy="6986528"/>
          </a:xfrm>
          <a:prstGeom prst="rect">
            <a:avLst/>
          </a:prstGeom>
          <a:noFill/>
        </p:spPr>
        <p:txBody>
          <a:bodyPr wrap="square" rtlCol="0">
            <a:spAutoFit/>
          </a:bodyPr>
          <a:lstStyle/>
          <a:p>
            <a:r>
              <a:rPr lang="ru-RU" sz="2800" dirty="0" smtClean="0"/>
              <a:t>   Выпускники </a:t>
            </a:r>
            <a:r>
              <a:rPr lang="ru-RU" sz="2800" dirty="0"/>
              <a:t>школы сборщиков кокосовых орехов,  в Таиланде, поступив на работу, не требуют высоких окладов, невероятно трудоспособны и добросовестны и никогда не объявляют забастовок из-за некачественной пищи. Кто они? - Обезьяны. Одна обезьяна способна собирать около 1600 кокосов в день в то время, как человек сможет собрать лишь 80 кокосов в день, при этом изрядно утруждаясь. </a:t>
            </a:r>
          </a:p>
          <a:p>
            <a:endParaRPr lang="ru-RU" sz="2800" dirty="0"/>
          </a:p>
          <a:p>
            <a:endParaRPr lang="ru-RU" sz="2800" dirty="0"/>
          </a:p>
          <a:p>
            <a:endParaRPr lang="ru-RU" sz="2800" dirty="0"/>
          </a:p>
        </p:txBody>
      </p:sp>
      <p:sp>
        <p:nvSpPr>
          <p:cNvPr id="4" name="Стрелка влево 3">
            <a:hlinkClick r:id="rId2" action="ppaction://hlinksldjump"/>
          </p:cNvPr>
          <p:cNvSpPr/>
          <p:nvPr/>
        </p:nvSpPr>
        <p:spPr>
          <a:xfrm>
            <a:off x="11057028" y="6184232"/>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descr="ÐÐ°ÑÑÐ¸Ð½ÐºÐ¸ Ð¿Ð¾ Ð·Ð°Ð¿ÑÐ¾ÑÑ ÐÐ±ÐµÐ·ÑÑÐ½Ñ ÑÐ¾Ð±Ð¸ÑÐ°ÑÑ ÐºÐ¾ÐºÐ¾ÑÐ¾Ð²ÑÐµ Ð¾ÑÐµÑÐ¸"/>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15699" r="27696"/>
          <a:stretch/>
        </p:blipFill>
        <p:spPr bwMode="auto">
          <a:xfrm>
            <a:off x="6930191" y="847427"/>
            <a:ext cx="4126837" cy="4126837"/>
          </a:xfrm>
          <a:prstGeom prst="flowChartConnector">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8245894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dundeeclub.ru/wp-content/uploads/2019/05/Sposoby-zapominaniya-anglijskih-slov-1024x683.jpg"/>
          <p:cNvPicPr>
            <a:picLocks noChangeAspect="1" noChangeArrowheads="1"/>
          </p:cNvPicPr>
          <p:nvPr/>
        </p:nvPicPr>
        <p:blipFill>
          <a:blip r:embed="rId2"/>
          <a:srcRect/>
          <a:stretch>
            <a:fillRect/>
          </a:stretch>
        </p:blipFill>
        <p:spPr bwMode="auto">
          <a:xfrm>
            <a:off x="331210" y="262646"/>
            <a:ext cx="9509123" cy="6342512"/>
          </a:xfrm>
          <a:prstGeom prst="rect">
            <a:avLst/>
          </a:prstGeom>
          <a:noFill/>
        </p:spPr>
      </p:pic>
      <p:sp>
        <p:nvSpPr>
          <p:cNvPr id="9" name="Прямоугольник 8"/>
          <p:cNvSpPr/>
          <p:nvPr/>
        </p:nvSpPr>
        <p:spPr>
          <a:xfrm>
            <a:off x="8340436" y="651164"/>
            <a:ext cx="2923309" cy="2479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5538" name="Picture 2" descr="https://upload.wikimedia.org/wikipedia/commons/thumb/1/16/Finnish_markka_coins_in_wallet.jpg/1600px-Finnish_markka_coins_in_wallet.jpg"/>
          <p:cNvPicPr>
            <a:picLocks noChangeAspect="1" noChangeArrowheads="1"/>
          </p:cNvPicPr>
          <p:nvPr/>
        </p:nvPicPr>
        <p:blipFill>
          <a:blip r:embed="rId3" cstate="print"/>
          <a:srcRect l="16090" r="13005"/>
          <a:stretch>
            <a:fillRect/>
          </a:stretch>
        </p:blipFill>
        <p:spPr bwMode="auto">
          <a:xfrm>
            <a:off x="8645237" y="718702"/>
            <a:ext cx="2189019" cy="2315440"/>
          </a:xfrm>
          <a:prstGeom prst="rect">
            <a:avLst/>
          </a:prstGeom>
          <a:noFill/>
        </p:spPr>
      </p:pic>
      <p:pic>
        <p:nvPicPr>
          <p:cNvPr id="65540" name="Picture 4" descr="https://img1.liveinternet.ru/images/attach/c/9/112/143/112143335_pravilo72koshelekmillera.jpg"/>
          <p:cNvPicPr>
            <a:picLocks noChangeAspect="1" noChangeArrowheads="1"/>
          </p:cNvPicPr>
          <p:nvPr/>
        </p:nvPicPr>
        <p:blipFill>
          <a:blip r:embed="rId4"/>
          <a:srcRect/>
          <a:stretch>
            <a:fillRect/>
          </a:stretch>
        </p:blipFill>
        <p:spPr bwMode="auto">
          <a:xfrm>
            <a:off x="8440593" y="3683866"/>
            <a:ext cx="2228850" cy="1476375"/>
          </a:xfrm>
          <a:prstGeom prst="rect">
            <a:avLst/>
          </a:prstGeom>
          <a:noFill/>
        </p:spPr>
      </p:pic>
      <p:pic>
        <p:nvPicPr>
          <p:cNvPr id="65541" name="Picture 5"/>
          <p:cNvPicPr>
            <a:picLocks noChangeAspect="1" noChangeArrowheads="1"/>
          </p:cNvPicPr>
          <p:nvPr/>
        </p:nvPicPr>
        <p:blipFill>
          <a:blip r:embed="rId5"/>
          <a:srcRect l="67423" t="42187" r="23792" b="50586"/>
          <a:stretch>
            <a:fillRect/>
          </a:stretch>
        </p:blipFill>
        <p:spPr bwMode="auto">
          <a:xfrm>
            <a:off x="10018346" y="2632364"/>
            <a:ext cx="1625102" cy="751609"/>
          </a:xfrm>
          <a:prstGeom prst="rect">
            <a:avLst/>
          </a:prstGeom>
          <a:noFill/>
          <a:ln w="9525">
            <a:noFill/>
            <a:miter lim="800000"/>
            <a:headEnd/>
            <a:tailEnd/>
          </a:ln>
          <a:effectLst/>
        </p:spPr>
      </p:pic>
    </p:spTree>
    <p:extLst>
      <p:ext uri="{BB962C8B-B14F-4D97-AF65-F5344CB8AC3E}">
        <p14:creationId xmlns="" xmlns:p14="http://schemas.microsoft.com/office/powerpoint/2010/main" val="103044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wipe(down)">
                                      <p:cBhvr>
                                        <p:cTn id="7"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6887689" y="197921"/>
            <a:ext cx="4591915" cy="1122219"/>
          </a:xfrm>
          <a:prstGeom prst="rect">
            <a:avLst/>
          </a:prstGeom>
          <a:solidFill>
            <a:schemeClr val="bg2">
              <a:lumMod val="90000"/>
            </a:schemeClr>
          </a:solidFill>
        </p:spPr>
        <p:txBody>
          <a:bodyPr vert="horz" lIns="91440" tIns="45720" rIns="91440" bIns="0" rtlCol="0" anchor="b">
            <a:normAutofit fontScale="82500" lnSpcReduction="10000"/>
          </a:bodyPr>
          <a:lstStyle>
            <a:lvl1pPr algn="l" defTabSz="914400" rtl="0" eaLnBrk="1" latinLnBrk="0" hangingPunct="1">
              <a:spcBef>
                <a:spcPct val="0"/>
              </a:spcBef>
              <a:buNone/>
              <a:defRPr sz="2000" b="1" kern="1200">
                <a:ln w="12700">
                  <a:noFill/>
                </a:ln>
                <a:solidFill>
                  <a:schemeClr val="tx1"/>
                </a:solidFill>
                <a:effectLst/>
                <a:latin typeface="+mj-lt"/>
                <a:ea typeface="+mj-ea"/>
                <a:cs typeface="+mj-cs"/>
              </a:defRPr>
            </a:lvl1pPr>
          </a:lstStyle>
          <a:p>
            <a:pPr algn="ctr"/>
            <a:r>
              <a:rPr lang="en-US" sz="8800" dirty="0" smtClean="0">
                <a:solidFill>
                  <a:srgbClr val="C00000"/>
                </a:solidFill>
              </a:rPr>
              <a:t>COPYBOOK</a:t>
            </a:r>
            <a:endParaRPr lang="ru-RU" sz="8800" dirty="0">
              <a:solidFill>
                <a:srgbClr val="C00000"/>
              </a:solidFill>
            </a:endParaRPr>
          </a:p>
        </p:txBody>
      </p:sp>
      <p:sp>
        <p:nvSpPr>
          <p:cNvPr id="5" name="Заголовок 1"/>
          <p:cNvSpPr>
            <a:spLocks noGrp="1"/>
          </p:cNvSpPr>
          <p:nvPr>
            <p:ph type="title"/>
          </p:nvPr>
        </p:nvSpPr>
        <p:spPr>
          <a:xfrm>
            <a:off x="827912" y="207819"/>
            <a:ext cx="3932237" cy="1122219"/>
          </a:xfrm>
          <a:solidFill>
            <a:schemeClr val="bg2">
              <a:lumMod val="90000"/>
            </a:schemeClr>
          </a:solidFill>
        </p:spPr>
        <p:txBody>
          <a:bodyPr>
            <a:normAutofit fontScale="90000"/>
          </a:bodyPr>
          <a:lstStyle/>
          <a:p>
            <a:pPr algn="ctr"/>
            <a:r>
              <a:rPr lang="en-US" sz="8800" b="1" dirty="0" smtClean="0">
                <a:solidFill>
                  <a:srgbClr val="C00000"/>
                </a:solidFill>
              </a:rPr>
              <a:t>BOOK</a:t>
            </a:r>
            <a:endParaRPr lang="ru-RU" sz="8800" b="1" dirty="0">
              <a:solidFill>
                <a:srgbClr val="C00000"/>
              </a:solidFill>
            </a:endParaRPr>
          </a:p>
        </p:txBody>
      </p:sp>
      <p:sp>
        <p:nvSpPr>
          <p:cNvPr id="8" name="Прямоугольник 7"/>
          <p:cNvSpPr/>
          <p:nvPr/>
        </p:nvSpPr>
        <p:spPr>
          <a:xfrm>
            <a:off x="8570059" y="4745690"/>
            <a:ext cx="585911" cy="724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rPr>
              <a:t>Я</a:t>
            </a:r>
            <a:endParaRPr lang="ru-RU" sz="2800" b="1" dirty="0">
              <a:solidFill>
                <a:schemeClr val="tx1"/>
              </a:solidFill>
            </a:endParaRPr>
          </a:p>
        </p:txBody>
      </p:sp>
      <p:pic>
        <p:nvPicPr>
          <p:cNvPr id="2057" name="Picture 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0367" t="33905" r="44404" b="23424"/>
          <a:stretch/>
        </p:blipFill>
        <p:spPr bwMode="auto">
          <a:xfrm>
            <a:off x="665019" y="1603169"/>
            <a:ext cx="5024509" cy="48688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56127" t="33866" r="7032" b="29167"/>
          <a:stretch/>
        </p:blipFill>
        <p:spPr bwMode="auto">
          <a:xfrm>
            <a:off x="6270172" y="1615044"/>
            <a:ext cx="5343897" cy="42896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5137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qrcoder.ru/code/?https%3A%2F%2Fok.ru%2Fvideo%2F245366131415&amp;4&amp;0"/>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390390" y="1014126"/>
            <a:ext cx="1766591" cy="1766591"/>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qrcoder.ru/code/?https%3A%2F%2Fok.ru%2Fvideo%2F481655458497&amp;4&amp;0"/>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709385" y="984066"/>
            <a:ext cx="1809176" cy="180917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8387645" y="583488"/>
            <a:ext cx="3804356" cy="369332"/>
          </a:xfrm>
          <a:prstGeom prst="rect">
            <a:avLst/>
          </a:prstGeom>
          <a:noFill/>
        </p:spPr>
        <p:txBody>
          <a:bodyPr wrap="square" rtlCol="0">
            <a:spAutoFit/>
          </a:bodyPr>
          <a:lstStyle/>
          <a:p>
            <a:r>
              <a:rPr lang="en-US" b="1" dirty="0">
                <a:hlinkClick r:id="rId4"/>
              </a:rPr>
              <a:t>https://ok.ru/video/1313106496160</a:t>
            </a:r>
            <a:r>
              <a:rPr lang="en-US" b="1" dirty="0"/>
              <a:t> </a:t>
            </a:r>
            <a:endParaRPr lang="ru-RU" b="1" dirty="0"/>
          </a:p>
        </p:txBody>
      </p:sp>
      <p:pic>
        <p:nvPicPr>
          <p:cNvPr id="1026" name="Picture 2" descr="http://qrcoder.ru/code/?https%3A%2F%2Fok.ru%2Fvideo%2F1313106496160%A0&amp;4&amp;0"/>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9382779" y="977142"/>
            <a:ext cx="1816100" cy="18161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Рисунок 5"/>
          <p:cNvPicPr>
            <a:picLocks noChangeAspect="1"/>
          </p:cNvPicPr>
          <p:nvPr/>
        </p:nvPicPr>
        <p:blipFill>
          <a:blip r:embed="rId6"/>
          <a:stretch>
            <a:fillRect/>
          </a:stretch>
        </p:blipFill>
        <p:spPr>
          <a:xfrm>
            <a:off x="8773415" y="2683556"/>
            <a:ext cx="2871781" cy="3911040"/>
          </a:xfrm>
          <a:prstGeom prst="rect">
            <a:avLst/>
          </a:prstGeom>
        </p:spPr>
      </p:pic>
      <p:sp>
        <p:nvSpPr>
          <p:cNvPr id="7" name="TextBox 6"/>
          <p:cNvSpPr txBox="1"/>
          <p:nvPr/>
        </p:nvSpPr>
        <p:spPr>
          <a:xfrm>
            <a:off x="4765095" y="702164"/>
            <a:ext cx="3717168" cy="369332"/>
          </a:xfrm>
          <a:prstGeom prst="rect">
            <a:avLst/>
          </a:prstGeom>
          <a:noFill/>
        </p:spPr>
        <p:txBody>
          <a:bodyPr wrap="square" rtlCol="0">
            <a:spAutoFit/>
          </a:bodyPr>
          <a:lstStyle/>
          <a:p>
            <a:r>
              <a:rPr lang="en-US" b="1" dirty="0" smtClean="0">
                <a:hlinkClick r:id="rId7"/>
              </a:rPr>
              <a:t>https://ok.ru/video/481655458497</a:t>
            </a:r>
            <a:r>
              <a:rPr lang="en-US" b="1" dirty="0" smtClean="0"/>
              <a:t> </a:t>
            </a:r>
            <a:endParaRPr lang="ru-RU" b="1" dirty="0"/>
          </a:p>
        </p:txBody>
      </p:sp>
      <p:pic>
        <p:nvPicPr>
          <p:cNvPr id="9" name="Рисунок 8"/>
          <p:cNvPicPr>
            <a:picLocks noChangeAspect="1"/>
          </p:cNvPicPr>
          <p:nvPr/>
        </p:nvPicPr>
        <p:blipFill>
          <a:blip r:embed="rId8"/>
          <a:stretch>
            <a:fillRect/>
          </a:stretch>
        </p:blipFill>
        <p:spPr>
          <a:xfrm>
            <a:off x="328470" y="2662005"/>
            <a:ext cx="4367575" cy="3932590"/>
          </a:xfrm>
          <a:prstGeom prst="rect">
            <a:avLst/>
          </a:prstGeom>
        </p:spPr>
      </p:pic>
      <p:sp>
        <p:nvSpPr>
          <p:cNvPr id="10" name="TextBox 9"/>
          <p:cNvSpPr txBox="1"/>
          <p:nvPr/>
        </p:nvSpPr>
        <p:spPr>
          <a:xfrm>
            <a:off x="339279" y="687904"/>
            <a:ext cx="3714044" cy="369332"/>
          </a:xfrm>
          <a:prstGeom prst="rect">
            <a:avLst/>
          </a:prstGeom>
          <a:noFill/>
        </p:spPr>
        <p:txBody>
          <a:bodyPr wrap="square" rtlCol="0">
            <a:spAutoFit/>
          </a:bodyPr>
          <a:lstStyle/>
          <a:p>
            <a:r>
              <a:rPr lang="en-US" b="1" dirty="0" smtClean="0">
                <a:hlinkClick r:id="rId9"/>
              </a:rPr>
              <a:t>https://ok.ru/video/245366131415</a:t>
            </a:r>
            <a:r>
              <a:rPr lang="en-US" b="1" dirty="0" smtClean="0"/>
              <a:t> </a:t>
            </a:r>
            <a:endParaRPr lang="ru-RU" b="1" dirty="0"/>
          </a:p>
        </p:txBody>
      </p:sp>
      <p:pic>
        <p:nvPicPr>
          <p:cNvPr id="8" name="Рисунок 7"/>
          <p:cNvPicPr>
            <a:picLocks noChangeAspect="1"/>
          </p:cNvPicPr>
          <p:nvPr/>
        </p:nvPicPr>
        <p:blipFill>
          <a:blip r:embed="rId10"/>
          <a:stretch>
            <a:fillRect/>
          </a:stretch>
        </p:blipFill>
        <p:spPr>
          <a:xfrm>
            <a:off x="5501612" y="2672781"/>
            <a:ext cx="2405416" cy="3932590"/>
          </a:xfrm>
          <a:prstGeom prst="rect">
            <a:avLst/>
          </a:prstGeom>
        </p:spPr>
      </p:pic>
      <p:sp>
        <p:nvSpPr>
          <p:cNvPr id="13" name="TextBox 12"/>
          <p:cNvSpPr txBox="1"/>
          <p:nvPr/>
        </p:nvSpPr>
        <p:spPr>
          <a:xfrm>
            <a:off x="4164642" y="156367"/>
            <a:ext cx="4634420" cy="523220"/>
          </a:xfrm>
          <a:prstGeom prst="rect">
            <a:avLst/>
          </a:prstGeom>
          <a:noFill/>
        </p:spPr>
        <p:txBody>
          <a:bodyPr wrap="square" rtlCol="0">
            <a:spAutoFit/>
          </a:bodyPr>
          <a:lstStyle/>
          <a:p>
            <a:r>
              <a:rPr lang="ru-RU" sz="2800" b="1" dirty="0" smtClean="0">
                <a:solidFill>
                  <a:srgbClr val="C00000"/>
                </a:solidFill>
              </a:rPr>
              <a:t>Доброе утро учителя </a:t>
            </a:r>
            <a:r>
              <a:rPr lang="ru-RU" sz="2800" dirty="0" smtClean="0">
                <a:solidFill>
                  <a:srgbClr val="C00000"/>
                </a:solidFill>
              </a:rPr>
              <a:t>;)</a:t>
            </a:r>
            <a:endParaRPr lang="ru-RU" sz="2800" dirty="0">
              <a:solidFill>
                <a:srgbClr val="C00000"/>
              </a:solidFill>
            </a:endParaRPr>
          </a:p>
        </p:txBody>
      </p:sp>
    </p:spTree>
    <p:extLst>
      <p:ext uri="{BB962C8B-B14F-4D97-AF65-F5344CB8AC3E}">
        <p14:creationId xmlns="" xmlns:p14="http://schemas.microsoft.com/office/powerpoint/2010/main" val="11933781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112" y="207819"/>
            <a:ext cx="3932237" cy="1122219"/>
          </a:xfrm>
          <a:solidFill>
            <a:schemeClr val="bg2">
              <a:lumMod val="90000"/>
            </a:schemeClr>
          </a:solidFill>
        </p:spPr>
        <p:txBody>
          <a:bodyPr>
            <a:normAutofit fontScale="90000"/>
          </a:bodyPr>
          <a:lstStyle/>
          <a:p>
            <a:pPr algn="ctr"/>
            <a:r>
              <a:rPr lang="en-US" sz="8800" b="1" dirty="0" smtClean="0">
                <a:solidFill>
                  <a:srgbClr val="C00000"/>
                </a:solidFill>
              </a:rPr>
              <a:t>SCHOOL</a:t>
            </a:r>
            <a:endParaRPr lang="ru-RU" sz="8800" b="1" dirty="0">
              <a:solidFill>
                <a:srgbClr val="C00000"/>
              </a:solidFill>
            </a:endParaRPr>
          </a:p>
        </p:txBody>
      </p:sp>
      <p:sp>
        <p:nvSpPr>
          <p:cNvPr id="7" name="Заголовок 1"/>
          <p:cNvSpPr txBox="1">
            <a:spLocks/>
          </p:cNvSpPr>
          <p:nvPr/>
        </p:nvSpPr>
        <p:spPr>
          <a:xfrm>
            <a:off x="7262360" y="217715"/>
            <a:ext cx="3932237" cy="1122219"/>
          </a:xfrm>
          <a:prstGeom prst="rect">
            <a:avLst/>
          </a:prstGeom>
          <a:solidFill>
            <a:schemeClr val="bg2">
              <a:lumMod val="90000"/>
            </a:schemeClr>
          </a:solidFill>
        </p:spPr>
        <p:txBody>
          <a:bodyPr vert="horz" lIns="91440" tIns="45720" rIns="91440" bIns="0" rtlCol="0" anchor="b">
            <a:normAutofit fontScale="82500" lnSpcReduction="10000"/>
          </a:bodyPr>
          <a:lstStyle>
            <a:lvl1pPr algn="l" defTabSz="914400" rtl="0" eaLnBrk="1" latinLnBrk="0" hangingPunct="1">
              <a:spcBef>
                <a:spcPct val="0"/>
              </a:spcBef>
              <a:buNone/>
              <a:defRPr sz="2000" b="1" kern="1200">
                <a:ln w="12700">
                  <a:noFill/>
                </a:ln>
                <a:solidFill>
                  <a:schemeClr val="tx1"/>
                </a:solidFill>
                <a:effectLst/>
                <a:latin typeface="+mj-lt"/>
                <a:ea typeface="+mj-ea"/>
                <a:cs typeface="+mj-cs"/>
              </a:defRPr>
            </a:lvl1pPr>
          </a:lstStyle>
          <a:p>
            <a:pPr algn="ctr"/>
            <a:r>
              <a:rPr lang="en-US" sz="8800" dirty="0" smtClean="0">
                <a:solidFill>
                  <a:srgbClr val="C00000"/>
                </a:solidFill>
              </a:rPr>
              <a:t>TEACHER</a:t>
            </a:r>
            <a:endParaRPr lang="ru-RU" sz="8800" dirty="0">
              <a:solidFill>
                <a:srgbClr val="C00000"/>
              </a:solidFill>
            </a:endParaRPr>
          </a:p>
        </p:txBody>
      </p:sp>
      <p:pic>
        <p:nvPicPr>
          <p:cNvPr id="1029" name="Picture 5"/>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0483" t="33284" r="45122" b="25669"/>
          <a:stretch/>
        </p:blipFill>
        <p:spPr bwMode="auto">
          <a:xfrm>
            <a:off x="701078" y="1422400"/>
            <a:ext cx="5320121" cy="50792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62020" t="35200" r="7529" b="24577"/>
          <a:stretch/>
        </p:blipFill>
        <p:spPr bwMode="auto">
          <a:xfrm>
            <a:off x="6829425" y="1471614"/>
            <a:ext cx="4786312" cy="5057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04485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6427" y="1114817"/>
            <a:ext cx="4572000" cy="707886"/>
          </a:xfrm>
          <a:prstGeom prst="rect">
            <a:avLst/>
          </a:prstGeom>
          <a:noFill/>
        </p:spPr>
        <p:txBody>
          <a:bodyPr wrap="square" rtlCol="0">
            <a:spAutoFit/>
          </a:bodyPr>
          <a:lstStyle/>
          <a:p>
            <a:r>
              <a:rPr lang="ru-RU" sz="4000" b="1" i="1" dirty="0" smtClean="0">
                <a:solidFill>
                  <a:srgbClr val="C00000"/>
                </a:solidFill>
              </a:rPr>
              <a:t>Как вы думаете?</a:t>
            </a:r>
            <a:endParaRPr lang="ru-RU" sz="4000" b="1" i="1" dirty="0">
              <a:solidFill>
                <a:srgbClr val="C00000"/>
              </a:solidFill>
            </a:endParaRPr>
          </a:p>
        </p:txBody>
      </p:sp>
      <p:sp>
        <p:nvSpPr>
          <p:cNvPr id="5" name="TextBox 4"/>
          <p:cNvSpPr txBox="1"/>
          <p:nvPr/>
        </p:nvSpPr>
        <p:spPr>
          <a:xfrm>
            <a:off x="2329839" y="2266214"/>
            <a:ext cx="5373668" cy="584775"/>
          </a:xfrm>
          <a:prstGeom prst="rect">
            <a:avLst/>
          </a:prstGeom>
          <a:noFill/>
        </p:spPr>
        <p:txBody>
          <a:bodyPr wrap="square" rtlCol="0">
            <a:spAutoFit/>
          </a:bodyPr>
          <a:lstStyle/>
          <a:p>
            <a:r>
              <a:rPr lang="ru-RU" sz="3200" b="1" i="1" dirty="0" smtClean="0">
                <a:solidFill>
                  <a:srgbClr val="C00000"/>
                </a:solidFill>
              </a:rPr>
              <a:t>Сколько школ в Геленджике?</a:t>
            </a:r>
            <a:endParaRPr lang="ru-RU" sz="3200" b="1" i="1" dirty="0">
              <a:solidFill>
                <a:srgbClr val="C00000"/>
              </a:solidFill>
            </a:endParaRPr>
          </a:p>
        </p:txBody>
      </p:sp>
      <p:sp>
        <p:nvSpPr>
          <p:cNvPr id="6" name="TextBox 5"/>
          <p:cNvSpPr txBox="1"/>
          <p:nvPr/>
        </p:nvSpPr>
        <p:spPr>
          <a:xfrm>
            <a:off x="721935" y="3262331"/>
            <a:ext cx="6776583" cy="584775"/>
          </a:xfrm>
          <a:prstGeom prst="rect">
            <a:avLst/>
          </a:prstGeom>
          <a:noFill/>
        </p:spPr>
        <p:txBody>
          <a:bodyPr wrap="square" rtlCol="0">
            <a:spAutoFit/>
          </a:bodyPr>
          <a:lstStyle/>
          <a:p>
            <a:r>
              <a:rPr lang="ru-RU" sz="3200" b="1" i="1" dirty="0" smtClean="0">
                <a:solidFill>
                  <a:srgbClr val="C00000"/>
                </a:solidFill>
              </a:rPr>
              <a:t>Сколько учителей в Геленджике?</a:t>
            </a:r>
            <a:endParaRPr lang="ru-RU" sz="3200" b="1" i="1" dirty="0">
              <a:solidFill>
                <a:srgbClr val="C00000"/>
              </a:solidFill>
            </a:endParaRPr>
          </a:p>
        </p:txBody>
      </p:sp>
      <p:sp>
        <p:nvSpPr>
          <p:cNvPr id="7" name="TextBox 6"/>
          <p:cNvSpPr txBox="1"/>
          <p:nvPr/>
        </p:nvSpPr>
        <p:spPr>
          <a:xfrm>
            <a:off x="251313" y="4434214"/>
            <a:ext cx="6851739" cy="584775"/>
          </a:xfrm>
          <a:prstGeom prst="rect">
            <a:avLst/>
          </a:prstGeom>
          <a:noFill/>
        </p:spPr>
        <p:txBody>
          <a:bodyPr wrap="square" rtlCol="0">
            <a:spAutoFit/>
          </a:bodyPr>
          <a:lstStyle/>
          <a:p>
            <a:r>
              <a:rPr lang="ru-RU" sz="3200" b="1" i="1" dirty="0" smtClean="0">
                <a:solidFill>
                  <a:srgbClr val="C00000"/>
                </a:solidFill>
              </a:rPr>
              <a:t>Сколько учителей в нашей школе?</a:t>
            </a:r>
            <a:endParaRPr lang="ru-RU" sz="3200" b="1" i="1" dirty="0">
              <a:solidFill>
                <a:srgbClr val="C00000"/>
              </a:solidFill>
            </a:endParaRPr>
          </a:p>
        </p:txBody>
      </p:sp>
      <p:sp>
        <p:nvSpPr>
          <p:cNvPr id="9" name="TextBox 8"/>
          <p:cNvSpPr txBox="1"/>
          <p:nvPr/>
        </p:nvSpPr>
        <p:spPr>
          <a:xfrm>
            <a:off x="8141917" y="2143103"/>
            <a:ext cx="801667" cy="830997"/>
          </a:xfrm>
          <a:prstGeom prst="rect">
            <a:avLst/>
          </a:prstGeom>
          <a:noFill/>
        </p:spPr>
        <p:txBody>
          <a:bodyPr wrap="square" rtlCol="0">
            <a:spAutoFit/>
          </a:bodyPr>
          <a:lstStyle/>
          <a:p>
            <a:r>
              <a:rPr lang="ru-RU" sz="4800" b="1" dirty="0" smtClean="0">
                <a:solidFill>
                  <a:srgbClr val="FF0000"/>
                </a:solidFill>
              </a:rPr>
              <a:t>7</a:t>
            </a:r>
            <a:endParaRPr lang="ru-RU" sz="4800" b="1" dirty="0">
              <a:solidFill>
                <a:srgbClr val="FF0000"/>
              </a:solidFill>
            </a:endParaRPr>
          </a:p>
        </p:txBody>
      </p:sp>
      <p:sp>
        <p:nvSpPr>
          <p:cNvPr id="10" name="TextBox 9"/>
          <p:cNvSpPr txBox="1"/>
          <p:nvPr/>
        </p:nvSpPr>
        <p:spPr>
          <a:xfrm>
            <a:off x="7402882" y="3131908"/>
            <a:ext cx="1841327" cy="830997"/>
          </a:xfrm>
          <a:prstGeom prst="rect">
            <a:avLst/>
          </a:prstGeom>
          <a:noFill/>
        </p:spPr>
        <p:txBody>
          <a:bodyPr wrap="square" rtlCol="0">
            <a:spAutoFit/>
          </a:bodyPr>
          <a:lstStyle/>
          <a:p>
            <a:r>
              <a:rPr lang="ru-RU" sz="4800" b="1" dirty="0" smtClean="0">
                <a:solidFill>
                  <a:srgbClr val="FF0000"/>
                </a:solidFill>
              </a:rPr>
              <a:t>1243</a:t>
            </a:r>
            <a:endParaRPr lang="ru-RU" sz="4800" b="1" dirty="0">
              <a:solidFill>
                <a:srgbClr val="FF0000"/>
              </a:solidFill>
            </a:endParaRPr>
          </a:p>
        </p:txBody>
      </p:sp>
      <p:sp>
        <p:nvSpPr>
          <p:cNvPr id="11" name="TextBox 10"/>
          <p:cNvSpPr txBox="1"/>
          <p:nvPr/>
        </p:nvSpPr>
        <p:spPr>
          <a:xfrm>
            <a:off x="6988328" y="4321481"/>
            <a:ext cx="1240077" cy="830997"/>
          </a:xfrm>
          <a:prstGeom prst="rect">
            <a:avLst/>
          </a:prstGeom>
          <a:noFill/>
        </p:spPr>
        <p:txBody>
          <a:bodyPr wrap="square" rtlCol="0">
            <a:spAutoFit/>
          </a:bodyPr>
          <a:lstStyle/>
          <a:p>
            <a:r>
              <a:rPr lang="ru-RU" sz="4800" b="1" dirty="0" smtClean="0">
                <a:solidFill>
                  <a:srgbClr val="FF0000"/>
                </a:solidFill>
              </a:rPr>
              <a:t>75</a:t>
            </a:r>
            <a:endParaRPr lang="ru-RU" sz="4800" b="1" dirty="0">
              <a:solidFill>
                <a:srgbClr val="FF0000"/>
              </a:solidFill>
            </a:endParaRPr>
          </a:p>
        </p:txBody>
      </p:sp>
      <p:sp>
        <p:nvSpPr>
          <p:cNvPr id="3" name="TextBox 2"/>
          <p:cNvSpPr txBox="1"/>
          <p:nvPr/>
        </p:nvSpPr>
        <p:spPr>
          <a:xfrm>
            <a:off x="8868427" y="2266213"/>
            <a:ext cx="1857631" cy="861774"/>
          </a:xfrm>
          <a:prstGeom prst="rect">
            <a:avLst/>
          </a:prstGeom>
          <a:noFill/>
        </p:spPr>
        <p:txBody>
          <a:bodyPr wrap="square" rtlCol="0">
            <a:spAutoFit/>
          </a:bodyPr>
          <a:lstStyle/>
          <a:p>
            <a:r>
              <a:rPr lang="en-US" sz="3200" b="1" i="1" dirty="0">
                <a:solidFill>
                  <a:srgbClr val="002060"/>
                </a:solidFill>
              </a:rPr>
              <a:t>seven</a:t>
            </a:r>
            <a:endParaRPr lang="ru-RU" sz="3200" b="1" i="1" dirty="0">
              <a:solidFill>
                <a:srgbClr val="002060"/>
              </a:solidFill>
            </a:endParaRPr>
          </a:p>
          <a:p>
            <a:endParaRPr lang="ru-RU" dirty="0"/>
          </a:p>
        </p:txBody>
      </p:sp>
      <p:sp>
        <p:nvSpPr>
          <p:cNvPr id="8" name="TextBox 7"/>
          <p:cNvSpPr txBox="1"/>
          <p:nvPr/>
        </p:nvSpPr>
        <p:spPr>
          <a:xfrm>
            <a:off x="8744857" y="2905709"/>
            <a:ext cx="2619831" cy="1846659"/>
          </a:xfrm>
          <a:prstGeom prst="rect">
            <a:avLst/>
          </a:prstGeom>
          <a:noFill/>
        </p:spPr>
        <p:txBody>
          <a:bodyPr wrap="square" rtlCol="0">
            <a:spAutoFit/>
          </a:bodyPr>
          <a:lstStyle/>
          <a:p>
            <a:r>
              <a:rPr lang="en-US" sz="3200" b="1" i="1" dirty="0">
                <a:solidFill>
                  <a:srgbClr val="002060"/>
                </a:solidFill>
              </a:rPr>
              <a:t>one thousand two hundred </a:t>
            </a:r>
            <a:r>
              <a:rPr lang="en-US" sz="3200" b="1" i="1" dirty="0" smtClean="0">
                <a:solidFill>
                  <a:srgbClr val="002060"/>
                </a:solidFill>
              </a:rPr>
              <a:t>forty three</a:t>
            </a:r>
            <a:endParaRPr lang="ru-RU" sz="3200" b="1" i="1" dirty="0">
              <a:solidFill>
                <a:srgbClr val="002060"/>
              </a:solidFill>
            </a:endParaRPr>
          </a:p>
          <a:p>
            <a:endParaRPr lang="ru-RU" dirty="0"/>
          </a:p>
        </p:txBody>
      </p:sp>
      <p:sp>
        <p:nvSpPr>
          <p:cNvPr id="12" name="TextBox 11"/>
          <p:cNvSpPr txBox="1"/>
          <p:nvPr/>
        </p:nvSpPr>
        <p:spPr>
          <a:xfrm>
            <a:off x="8323544" y="4434215"/>
            <a:ext cx="1731227" cy="1354217"/>
          </a:xfrm>
          <a:prstGeom prst="rect">
            <a:avLst/>
          </a:prstGeom>
          <a:noFill/>
        </p:spPr>
        <p:txBody>
          <a:bodyPr wrap="square" rtlCol="0">
            <a:spAutoFit/>
          </a:bodyPr>
          <a:lstStyle/>
          <a:p>
            <a:r>
              <a:rPr lang="en-US" sz="3200" b="1" i="1" dirty="0">
                <a:solidFill>
                  <a:srgbClr val="002060"/>
                </a:solidFill>
              </a:rPr>
              <a:t>seventy five</a:t>
            </a:r>
            <a:endParaRPr lang="ru-RU" sz="3200" b="1" i="1" dirty="0">
              <a:solidFill>
                <a:srgbClr val="002060"/>
              </a:solidFill>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diamond(in)">
                                      <p:cBhvr>
                                        <p:cTn id="29" dur="2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diamond(in)">
                                      <p:cBhvr>
                                        <p:cTn id="46" dur="2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Effect transition="in" filter="fade">
                                      <p:cBhvr>
                                        <p:cTn id="51" dur="1000"/>
                                        <p:tgtEl>
                                          <p:spTgt spid="12">
                                            <p:txEl>
                                              <p:pRg st="0" end="0"/>
                                            </p:txEl>
                                          </p:spTgt>
                                        </p:tgtEl>
                                      </p:cBhvr>
                                    </p:animEffect>
                                    <p:anim calcmode="lin" valueType="num">
                                      <p:cBhvr>
                                        <p:cTn id="52"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3"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55102" y="5651110"/>
            <a:ext cx="6176375" cy="624430"/>
          </a:xfrm>
          <a:solidFill>
            <a:schemeClr val="accent2">
              <a:lumMod val="40000"/>
              <a:lumOff val="60000"/>
            </a:schemeClr>
          </a:solidFill>
          <a:ln w="38100" cmpd="thickThin">
            <a:solidFill>
              <a:srgbClr val="C00000"/>
            </a:solidFill>
            <a:prstDash val="sysDash"/>
          </a:ln>
        </p:spPr>
        <p:txBody>
          <a:bodyPr>
            <a:normAutofit fontScale="90000"/>
          </a:bodyPr>
          <a:lstStyle/>
          <a:p>
            <a:pPr algn="ctr"/>
            <a:r>
              <a:rPr lang="ru-RU" sz="3200" i="1" dirty="0" smtClean="0">
                <a:solidFill>
                  <a:srgbClr val="C00000"/>
                </a:solidFill>
                <a:hlinkClick r:id="rId2" action="ppaction://hlinkfile"/>
              </a:rPr>
              <a:t>Анкета: «Мой любимый учитель»</a:t>
            </a:r>
            <a:endParaRPr lang="ru-RU" sz="3200" i="1" dirty="0">
              <a:solidFill>
                <a:srgbClr val="C00000"/>
              </a:solidFill>
              <a:hlinkClick r:id="rId2" action="ppaction://hlinkfile"/>
            </a:endParaRPr>
          </a:p>
        </p:txBody>
      </p:sp>
      <p:sp>
        <p:nvSpPr>
          <p:cNvPr id="4" name="TextBox 3"/>
          <p:cNvSpPr txBox="1"/>
          <p:nvPr/>
        </p:nvSpPr>
        <p:spPr>
          <a:xfrm>
            <a:off x="939451" y="2016690"/>
            <a:ext cx="4384111" cy="584775"/>
          </a:xfrm>
          <a:prstGeom prst="rect">
            <a:avLst/>
          </a:prstGeom>
          <a:noFill/>
        </p:spPr>
        <p:txBody>
          <a:bodyPr wrap="square" rtlCol="0">
            <a:spAutoFit/>
          </a:bodyPr>
          <a:lstStyle/>
          <a:p>
            <a:r>
              <a:rPr lang="ru-RU" sz="3200" b="1" i="1" dirty="0">
                <a:solidFill>
                  <a:srgbClr val="C00000"/>
                </a:solidFill>
              </a:rPr>
              <a:t>Д</a:t>
            </a:r>
            <a:r>
              <a:rPr lang="ru-RU" sz="3200" b="1" i="1" dirty="0" smtClean="0">
                <a:solidFill>
                  <a:srgbClr val="C00000"/>
                </a:solidFill>
              </a:rPr>
              <a:t>оброжелательность </a:t>
            </a:r>
            <a:endParaRPr lang="ru-RU" sz="3200" b="1" i="1" dirty="0">
              <a:solidFill>
                <a:srgbClr val="C00000"/>
              </a:solidFill>
            </a:endParaRPr>
          </a:p>
        </p:txBody>
      </p:sp>
      <p:sp>
        <p:nvSpPr>
          <p:cNvPr id="5" name="TextBox 4"/>
          <p:cNvSpPr txBox="1"/>
          <p:nvPr/>
        </p:nvSpPr>
        <p:spPr>
          <a:xfrm>
            <a:off x="6062597" y="1703539"/>
            <a:ext cx="3945700" cy="584775"/>
          </a:xfrm>
          <a:prstGeom prst="rect">
            <a:avLst/>
          </a:prstGeom>
          <a:noFill/>
        </p:spPr>
        <p:txBody>
          <a:bodyPr wrap="square" rtlCol="0">
            <a:spAutoFit/>
          </a:bodyPr>
          <a:lstStyle/>
          <a:p>
            <a:r>
              <a:rPr lang="ru-RU" sz="3200" b="1" i="1" dirty="0">
                <a:solidFill>
                  <a:srgbClr val="C00000"/>
                </a:solidFill>
              </a:rPr>
              <a:t>Т</a:t>
            </a:r>
            <a:r>
              <a:rPr lang="ru-RU" sz="3200" b="1" i="1" dirty="0" smtClean="0">
                <a:solidFill>
                  <a:srgbClr val="C00000"/>
                </a:solidFill>
              </a:rPr>
              <a:t>ребовательность </a:t>
            </a:r>
            <a:endParaRPr lang="ru-RU" sz="3200" b="1" i="1" dirty="0">
              <a:solidFill>
                <a:srgbClr val="C00000"/>
              </a:solidFill>
            </a:endParaRPr>
          </a:p>
        </p:txBody>
      </p:sp>
      <p:sp>
        <p:nvSpPr>
          <p:cNvPr id="6" name="TextBox 5"/>
          <p:cNvSpPr txBox="1"/>
          <p:nvPr/>
        </p:nvSpPr>
        <p:spPr>
          <a:xfrm>
            <a:off x="5987441" y="2642992"/>
            <a:ext cx="3933175" cy="584775"/>
          </a:xfrm>
          <a:prstGeom prst="rect">
            <a:avLst/>
          </a:prstGeom>
          <a:noFill/>
        </p:spPr>
        <p:txBody>
          <a:bodyPr wrap="square" rtlCol="0">
            <a:spAutoFit/>
          </a:bodyPr>
          <a:lstStyle/>
          <a:p>
            <a:r>
              <a:rPr lang="ru-RU" sz="3200" b="1" i="1" dirty="0" smtClean="0">
                <a:solidFill>
                  <a:srgbClr val="C00000"/>
                </a:solidFill>
              </a:rPr>
              <a:t>Общая эрудиция </a:t>
            </a:r>
            <a:endParaRPr lang="ru-RU" sz="3200" b="1" i="1" dirty="0">
              <a:solidFill>
                <a:srgbClr val="C00000"/>
              </a:solidFill>
            </a:endParaRPr>
          </a:p>
        </p:txBody>
      </p:sp>
      <p:sp>
        <p:nvSpPr>
          <p:cNvPr id="10" name="Заголовок 1"/>
          <p:cNvSpPr txBox="1">
            <a:spLocks/>
          </p:cNvSpPr>
          <p:nvPr/>
        </p:nvSpPr>
        <p:spPr>
          <a:xfrm>
            <a:off x="1001037" y="502913"/>
            <a:ext cx="7579291" cy="126325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ru-RU" sz="3600" b="1" i="1" u="none" strike="noStrike" kern="1200" cap="none" spc="0" normalizeH="0" baseline="0" noProof="0" dirty="0" smtClean="0">
                <a:ln>
                  <a:noFill/>
                </a:ln>
                <a:solidFill>
                  <a:srgbClr val="C00000"/>
                </a:solidFill>
                <a:effectLst/>
                <a:uLnTx/>
                <a:uFillTx/>
                <a:latin typeface="+mj-lt"/>
                <a:ea typeface="+mj-ea"/>
                <a:cs typeface="+mj-cs"/>
              </a:rPr>
              <a:t>   </a:t>
            </a:r>
            <a:r>
              <a:rPr kumimoji="0" lang="ru-RU" sz="3600" b="1" i="1" u="sng" strike="noStrike" kern="1200" cap="none" spc="0" normalizeH="0" baseline="0" noProof="0" dirty="0" smtClean="0">
                <a:ln>
                  <a:noFill/>
                </a:ln>
                <a:solidFill>
                  <a:srgbClr val="C00000"/>
                </a:solidFill>
                <a:effectLst/>
                <a:uLnTx/>
                <a:uFillTx/>
                <a:latin typeface="+mj-lt"/>
                <a:ea typeface="+mj-ea"/>
                <a:cs typeface="+mj-cs"/>
              </a:rPr>
              <a:t>Какие качества для учителя самые важные?</a:t>
            </a:r>
            <a:endParaRPr kumimoji="0" lang="ru-RU" sz="3600" b="1" i="1" u="sng" strike="noStrike" kern="1200" cap="none" spc="0" normalizeH="0" baseline="0" noProof="0" dirty="0">
              <a:ln>
                <a:noFill/>
              </a:ln>
              <a:solidFill>
                <a:srgbClr val="C00000"/>
              </a:solidFill>
              <a:effectLst/>
              <a:uLnTx/>
              <a:uFillTx/>
              <a:latin typeface="+mj-lt"/>
              <a:ea typeface="+mj-ea"/>
              <a:cs typeface="+mj-cs"/>
            </a:endParaRPr>
          </a:p>
        </p:txBody>
      </p:sp>
      <p:sp>
        <p:nvSpPr>
          <p:cNvPr id="11" name="TextBox 10"/>
          <p:cNvSpPr txBox="1"/>
          <p:nvPr/>
        </p:nvSpPr>
        <p:spPr>
          <a:xfrm>
            <a:off x="1427965" y="2981196"/>
            <a:ext cx="4559479" cy="584775"/>
          </a:xfrm>
          <a:prstGeom prst="rect">
            <a:avLst/>
          </a:prstGeom>
          <a:noFill/>
        </p:spPr>
        <p:txBody>
          <a:bodyPr wrap="square" rtlCol="0">
            <a:spAutoFit/>
          </a:bodyPr>
          <a:lstStyle/>
          <a:p>
            <a:r>
              <a:rPr lang="ru-RU" sz="3200" b="1" i="1" dirty="0" smtClean="0">
                <a:solidFill>
                  <a:srgbClr val="C00000"/>
                </a:solidFill>
              </a:rPr>
              <a:t>Знание предмета</a:t>
            </a:r>
            <a:endParaRPr lang="ru-RU" sz="3200" b="1" i="1" dirty="0">
              <a:solidFill>
                <a:srgbClr val="C00000"/>
              </a:solidFill>
            </a:endParaRPr>
          </a:p>
        </p:txBody>
      </p:sp>
      <p:sp>
        <p:nvSpPr>
          <p:cNvPr id="12" name="TextBox 11"/>
          <p:cNvSpPr txBox="1"/>
          <p:nvPr/>
        </p:nvSpPr>
        <p:spPr>
          <a:xfrm>
            <a:off x="1277653" y="3908120"/>
            <a:ext cx="2893515" cy="584775"/>
          </a:xfrm>
          <a:prstGeom prst="rect">
            <a:avLst/>
          </a:prstGeom>
          <a:noFill/>
        </p:spPr>
        <p:txBody>
          <a:bodyPr wrap="square" rtlCol="0">
            <a:spAutoFit/>
          </a:bodyPr>
          <a:lstStyle/>
          <a:p>
            <a:r>
              <a:rPr lang="ru-RU" sz="3200" b="1" i="1" dirty="0">
                <a:solidFill>
                  <a:srgbClr val="C00000"/>
                </a:solidFill>
              </a:rPr>
              <a:t>Т</a:t>
            </a:r>
            <a:r>
              <a:rPr lang="ru-RU" sz="3200" b="1" i="1" dirty="0" smtClean="0">
                <a:solidFill>
                  <a:srgbClr val="C00000"/>
                </a:solidFill>
              </a:rPr>
              <a:t>актичность </a:t>
            </a:r>
            <a:endParaRPr lang="ru-RU" sz="3200" b="1" i="1" dirty="0">
              <a:solidFill>
                <a:srgbClr val="C00000"/>
              </a:solidFill>
            </a:endParaRPr>
          </a:p>
        </p:txBody>
      </p:sp>
      <p:sp>
        <p:nvSpPr>
          <p:cNvPr id="13" name="TextBox 12"/>
          <p:cNvSpPr txBox="1"/>
          <p:nvPr/>
        </p:nvSpPr>
        <p:spPr>
          <a:xfrm>
            <a:off x="5248404" y="3557390"/>
            <a:ext cx="4684737" cy="1077218"/>
          </a:xfrm>
          <a:prstGeom prst="rect">
            <a:avLst/>
          </a:prstGeom>
          <a:noFill/>
        </p:spPr>
        <p:txBody>
          <a:bodyPr wrap="square" rtlCol="0">
            <a:spAutoFit/>
          </a:bodyPr>
          <a:lstStyle/>
          <a:p>
            <a:r>
              <a:rPr lang="ru-RU" sz="3200" b="1" i="1" dirty="0" smtClean="0">
                <a:solidFill>
                  <a:srgbClr val="C00000"/>
                </a:solidFill>
              </a:rPr>
              <a:t>Отзывчивость (готовность помочь) </a:t>
            </a:r>
            <a:endParaRPr lang="ru-RU" sz="3200" b="1" i="1" dirty="0">
              <a:solidFill>
                <a:srgbClr val="C00000"/>
              </a:solidFill>
            </a:endParaRPr>
          </a:p>
        </p:txBody>
      </p:sp>
      <p:sp>
        <p:nvSpPr>
          <p:cNvPr id="14" name="TextBox 13"/>
          <p:cNvSpPr txBox="1"/>
          <p:nvPr/>
        </p:nvSpPr>
        <p:spPr>
          <a:xfrm>
            <a:off x="3281818" y="4634630"/>
            <a:ext cx="4146117" cy="584775"/>
          </a:xfrm>
          <a:prstGeom prst="rect">
            <a:avLst/>
          </a:prstGeom>
          <a:noFill/>
        </p:spPr>
        <p:txBody>
          <a:bodyPr wrap="square" rtlCol="0">
            <a:spAutoFit/>
          </a:bodyPr>
          <a:lstStyle/>
          <a:p>
            <a:r>
              <a:rPr lang="ru-RU" sz="3200" b="1" i="1" dirty="0" smtClean="0">
                <a:solidFill>
                  <a:srgbClr val="C00000"/>
                </a:solidFill>
              </a:rPr>
              <a:t>Чувство юмора </a:t>
            </a:r>
            <a:endParaRPr lang="ru-RU" sz="32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8626" y="625847"/>
            <a:ext cx="4704348" cy="2123658"/>
          </a:xfrm>
          <a:prstGeom prst="rect">
            <a:avLst/>
          </a:prstGeom>
          <a:noFill/>
        </p:spPr>
        <p:txBody>
          <a:bodyPr wrap="square" rtlCol="0">
            <a:spAutoFit/>
          </a:bodyPr>
          <a:lstStyle/>
          <a:p>
            <a:r>
              <a:rPr lang="ru-RU" sz="4400" i="1" dirty="0" smtClean="0"/>
              <a:t>   </a:t>
            </a:r>
            <a:r>
              <a:rPr lang="ru-RU" sz="4400" i="1" dirty="0" smtClean="0">
                <a:solidFill>
                  <a:srgbClr val="C00000"/>
                </a:solidFill>
              </a:rPr>
              <a:t>Письмо моему самому лучшему учителю … </a:t>
            </a:r>
            <a:endParaRPr lang="ru-RU" sz="4400" i="1" dirty="0">
              <a:solidFill>
                <a:srgbClr val="C00000"/>
              </a:solidFill>
            </a:endParaRPr>
          </a:p>
        </p:txBody>
      </p:sp>
      <p:pic>
        <p:nvPicPr>
          <p:cNvPr id="1034" name="Picture 10" descr="https://img.advokat-moscow.info/img/kakosushestvlyaetsyavipiskaizkvartirines_700C2DAC.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0578" y="199667"/>
            <a:ext cx="3364833" cy="3751790"/>
          </a:xfrm>
          <a:prstGeom prst="rect">
            <a:avLst/>
          </a:prstGeom>
          <a:noFill/>
          <a:extLst>
            <a:ext uri="{909E8E84-426E-40DD-AFC4-6F175D3DCCD1}">
              <a14:hiddenFill xmlns="" xmlns:a14="http://schemas.microsoft.com/office/drawing/2010/main">
                <a:solidFill>
                  <a:srgbClr val="FFFFFF"/>
                </a:solidFill>
              </a14:hiddenFill>
            </a:ext>
          </a:extLst>
        </p:spPr>
      </p:pic>
      <p:pic>
        <p:nvPicPr>
          <p:cNvPr id="1036" name="Picture 12" descr="https://i1.wp.com/heaclub.ru/tim/da4f5b353780c12f04c9368501bc2347/kak-nauchit-rebenka-akkuratno-pisat.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938334" y="3991495"/>
            <a:ext cx="3960900" cy="2630872"/>
          </a:xfrm>
          <a:prstGeom prst="rect">
            <a:avLst/>
          </a:prstGeom>
          <a:noFill/>
          <a:extLst>
            <a:ext uri="{909E8E84-426E-40DD-AFC4-6F175D3DCCD1}">
              <a14:hiddenFill xmlns="" xmlns:a14="http://schemas.microsoft.com/office/drawing/2010/main">
                <a:solidFill>
                  <a:srgbClr val="FFFFFF"/>
                </a:solidFill>
              </a14:hiddenFill>
            </a:ext>
          </a:extLst>
        </p:spPr>
      </p:pic>
      <p:pic>
        <p:nvPicPr>
          <p:cNvPr id="1038" name="Picture 14" descr="https://avatars.mds.yandex.net/get-zen_doc/1712971/pub_5dceec9534bb04739963089e_5dcef1d4d2bc1447e8b066b8/scale_1200"/>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0578" y="4040130"/>
            <a:ext cx="3964636" cy="2646395"/>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 name="Группа 2"/>
          <p:cNvGrpSpPr/>
          <p:nvPr/>
        </p:nvGrpSpPr>
        <p:grpSpPr>
          <a:xfrm>
            <a:off x="3211595" y="3098893"/>
            <a:ext cx="4977692" cy="3847346"/>
            <a:chOff x="3584575" y="2295520"/>
            <a:chExt cx="4977692" cy="3847346"/>
          </a:xfrm>
        </p:grpSpPr>
        <p:pic>
          <p:nvPicPr>
            <p:cNvPr id="1026" name="Picture 2" descr="https://i.ytimg.com/vi/eH4glK8EjFU/hqdefault.jpg">
              <a:hlinkClick r:id="rId5" action="ppaction://hlinkfile"/>
            </p:cNvPr>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584575" y="2408403"/>
              <a:ext cx="4681120" cy="3510841"/>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Рисунок 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21118024">
              <a:off x="5413407" y="2295520"/>
              <a:ext cx="3148860" cy="3847346"/>
            </a:xfrm>
            <a:prstGeom prst="rect">
              <a:avLst/>
            </a:prstGeom>
          </p:spPr>
        </p:pic>
      </p:grpSp>
    </p:spTree>
    <p:extLst>
      <p:ext uri="{BB962C8B-B14F-4D97-AF65-F5344CB8AC3E}">
        <p14:creationId xmlns="" xmlns:p14="http://schemas.microsoft.com/office/powerpoint/2010/main" val="37135419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8685811" cy="739280"/>
          </a:xfrm>
        </p:spPr>
        <p:txBody>
          <a:bodyPr/>
          <a:lstStyle/>
          <a:p>
            <a:pPr algn="ctr"/>
            <a:r>
              <a:rPr lang="ru-RU" b="1" dirty="0" smtClean="0">
                <a:solidFill>
                  <a:srgbClr val="C00000"/>
                </a:solidFill>
              </a:rPr>
              <a:t>Результаты анкетирования </a:t>
            </a:r>
            <a:endParaRPr lang="ru-RU" b="1" dirty="0">
              <a:solidFill>
                <a:srgbClr val="C00000"/>
              </a:solidFill>
            </a:endParaRPr>
          </a:p>
        </p:txBody>
      </p:sp>
      <p:graphicFrame>
        <p:nvGraphicFramePr>
          <p:cNvPr id="3" name="Диаграмма 2"/>
          <p:cNvGraphicFramePr/>
          <p:nvPr>
            <p:extLst>
              <p:ext uri="{D42A27DB-BD31-4B8C-83A1-F6EECF244321}">
                <p14:modId xmlns="" xmlns:p14="http://schemas.microsoft.com/office/powerpoint/2010/main" val="4211434431"/>
              </p:ext>
            </p:extLst>
          </p:nvPr>
        </p:nvGraphicFramePr>
        <p:xfrm>
          <a:off x="845127" y="1099678"/>
          <a:ext cx="9781309" cy="5418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0806145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38200" y="365128"/>
            <a:ext cx="10515600" cy="2610302"/>
          </a:xfrm>
        </p:spPr>
        <p:txBody>
          <a:bodyPr>
            <a:normAutofit/>
          </a:bodyPr>
          <a:lstStyle/>
          <a:p>
            <a:r>
              <a:rPr lang="ru-RU" sz="2800" b="1" i="1" dirty="0" smtClean="0">
                <a:solidFill>
                  <a:srgbClr val="C00000"/>
                </a:solidFill>
                <a:latin typeface="+mn-lt"/>
              </a:rPr>
              <a:t>Теперь мы </a:t>
            </a:r>
            <a:r>
              <a:rPr lang="en-US" sz="2800" b="1" i="1" dirty="0" smtClean="0">
                <a:solidFill>
                  <a:srgbClr val="C00000"/>
                </a:solidFill>
                <a:latin typeface="+mn-lt"/>
              </a:rPr>
              <a:t>“Speaking English” </a:t>
            </a:r>
            <a:r>
              <a:rPr lang="ru-RU" sz="2800" b="1" i="1" dirty="0" smtClean="0">
                <a:solidFill>
                  <a:srgbClr val="C00000"/>
                </a:solidFill>
                <a:latin typeface="+mn-lt"/>
              </a:rPr>
              <a:t>на отлично!</a:t>
            </a:r>
            <a:br>
              <a:rPr lang="ru-RU" sz="2800" b="1" i="1" dirty="0" smtClean="0">
                <a:solidFill>
                  <a:srgbClr val="C00000"/>
                </a:solidFill>
                <a:latin typeface="+mn-lt"/>
              </a:rPr>
            </a:br>
            <a:r>
              <a:rPr lang="ru-RU" sz="2800" b="1" i="1" dirty="0" smtClean="0">
                <a:solidFill>
                  <a:srgbClr val="C00000"/>
                </a:solidFill>
                <a:latin typeface="+mn-lt"/>
              </a:rPr>
              <a:t>А фраза </a:t>
            </a:r>
            <a:r>
              <a:rPr lang="en-US" sz="2800" b="1" i="1" dirty="0" smtClean="0">
                <a:solidFill>
                  <a:srgbClr val="C00000"/>
                </a:solidFill>
                <a:latin typeface="+mn-lt"/>
              </a:rPr>
              <a:t>“Nice to meet you” </a:t>
            </a:r>
            <a:r>
              <a:rPr lang="ru-RU" sz="2800" b="1" i="1" dirty="0" smtClean="0">
                <a:solidFill>
                  <a:srgbClr val="C00000"/>
                </a:solidFill>
                <a:latin typeface="+mn-lt"/>
              </a:rPr>
              <a:t>не вводит нас в озноб.</a:t>
            </a:r>
            <a:br>
              <a:rPr lang="ru-RU" sz="2800" b="1" i="1" dirty="0" smtClean="0">
                <a:solidFill>
                  <a:srgbClr val="C00000"/>
                </a:solidFill>
                <a:latin typeface="+mn-lt"/>
              </a:rPr>
            </a:br>
            <a:r>
              <a:rPr lang="ru-RU" sz="2800" b="1" i="1" dirty="0" smtClean="0">
                <a:solidFill>
                  <a:srgbClr val="C00000"/>
                </a:solidFill>
                <a:latin typeface="+mn-lt"/>
              </a:rPr>
              <a:t>Поздравить все сегодня рады</a:t>
            </a:r>
            <a:br>
              <a:rPr lang="ru-RU" sz="2800" b="1" i="1" dirty="0" smtClean="0">
                <a:solidFill>
                  <a:srgbClr val="C00000"/>
                </a:solidFill>
                <a:latin typeface="+mn-lt"/>
              </a:rPr>
            </a:br>
            <a:r>
              <a:rPr lang="ru-RU" sz="2800" b="1" i="1" dirty="0" smtClean="0">
                <a:solidFill>
                  <a:srgbClr val="C00000"/>
                </a:solidFill>
                <a:latin typeface="+mn-lt"/>
              </a:rPr>
              <a:t>Вас по-английски, не вопрос!</a:t>
            </a:r>
            <a:br>
              <a:rPr lang="ru-RU" sz="2800" b="1" i="1" dirty="0" smtClean="0">
                <a:solidFill>
                  <a:srgbClr val="C00000"/>
                </a:solidFill>
                <a:latin typeface="+mn-lt"/>
              </a:rPr>
            </a:br>
            <a:r>
              <a:rPr lang="ru-RU" sz="2800" b="1" i="1" dirty="0" smtClean="0">
                <a:solidFill>
                  <a:srgbClr val="C00000"/>
                </a:solidFill>
                <a:latin typeface="+mn-lt"/>
              </a:rPr>
              <a:t>Для вас ведь лучшая награда: </a:t>
            </a:r>
            <a:r>
              <a:rPr lang="en-US" sz="2800" b="1" i="1" dirty="0">
                <a:solidFill>
                  <a:srgbClr val="C00000"/>
                </a:solidFill>
                <a:latin typeface="+mn-lt"/>
              </a:rPr>
              <a:t/>
            </a:r>
            <a:br>
              <a:rPr lang="en-US" sz="2800" b="1" i="1" dirty="0">
                <a:solidFill>
                  <a:srgbClr val="C00000"/>
                </a:solidFill>
                <a:latin typeface="+mn-lt"/>
              </a:rPr>
            </a:br>
            <a:r>
              <a:rPr lang="en-US" sz="2800" b="1" i="1" dirty="0" smtClean="0">
                <a:solidFill>
                  <a:srgbClr val="C00000"/>
                </a:solidFill>
                <a:latin typeface="+mn-lt"/>
              </a:rPr>
              <a:t>“My dear teacher!”, yes of course!</a:t>
            </a:r>
            <a:endParaRPr lang="ru-RU" sz="2800" b="1" i="1" dirty="0">
              <a:solidFill>
                <a:srgbClr val="C00000"/>
              </a:solidFill>
              <a:latin typeface="+mn-lt"/>
            </a:endParaRPr>
          </a:p>
        </p:txBody>
      </p:sp>
      <p:sp>
        <p:nvSpPr>
          <p:cNvPr id="4" name="TextBox 3"/>
          <p:cNvSpPr txBox="1"/>
          <p:nvPr/>
        </p:nvSpPr>
        <p:spPr>
          <a:xfrm>
            <a:off x="914399" y="3047998"/>
            <a:ext cx="5762172" cy="1815882"/>
          </a:xfrm>
          <a:prstGeom prst="rect">
            <a:avLst/>
          </a:prstGeom>
          <a:noFill/>
        </p:spPr>
        <p:txBody>
          <a:bodyPr wrap="square" rtlCol="0">
            <a:spAutoFit/>
          </a:bodyPr>
          <a:lstStyle/>
          <a:p>
            <a:r>
              <a:rPr lang="ru-RU" sz="2800" b="1" i="1" dirty="0">
                <a:solidFill>
                  <a:srgbClr val="C00000"/>
                </a:solidFill>
              </a:rPr>
              <a:t>Желаем англичанке </a:t>
            </a:r>
            <a:endParaRPr lang="ru-RU" sz="2800" b="1" i="1" dirty="0" smtClean="0">
              <a:solidFill>
                <a:srgbClr val="C00000"/>
              </a:solidFill>
            </a:endParaRPr>
          </a:p>
          <a:p>
            <a:r>
              <a:rPr lang="ru-RU" sz="2800" b="1" i="1" dirty="0" smtClean="0">
                <a:solidFill>
                  <a:srgbClr val="C00000"/>
                </a:solidFill>
              </a:rPr>
              <a:t>Всегда </a:t>
            </a:r>
            <a:r>
              <a:rPr lang="ru-RU" sz="2800" b="1" i="1" dirty="0">
                <a:solidFill>
                  <a:srgbClr val="C00000"/>
                </a:solidFill>
              </a:rPr>
              <a:t>счастливой быть </a:t>
            </a:r>
            <a:endParaRPr lang="ru-RU" sz="2800" b="1" i="1" dirty="0" smtClean="0">
              <a:solidFill>
                <a:srgbClr val="C00000"/>
              </a:solidFill>
            </a:endParaRPr>
          </a:p>
          <a:p>
            <a:r>
              <a:rPr lang="ru-RU" sz="2800" b="1" i="1" dirty="0" smtClean="0">
                <a:solidFill>
                  <a:srgbClr val="C00000"/>
                </a:solidFill>
              </a:rPr>
              <a:t>И </a:t>
            </a:r>
            <a:r>
              <a:rPr lang="ru-RU" sz="2800" b="1" i="1" dirty="0">
                <a:solidFill>
                  <a:srgbClr val="C00000"/>
                </a:solidFill>
              </a:rPr>
              <a:t>на урок свой каждый </a:t>
            </a:r>
            <a:endParaRPr lang="ru-RU" sz="2800" b="1" i="1" dirty="0" smtClean="0">
              <a:solidFill>
                <a:srgbClr val="C00000"/>
              </a:solidFill>
            </a:endParaRPr>
          </a:p>
          <a:p>
            <a:r>
              <a:rPr lang="ru-RU" sz="2800" b="1" i="1" dirty="0" smtClean="0">
                <a:solidFill>
                  <a:srgbClr val="C00000"/>
                </a:solidFill>
              </a:rPr>
              <a:t>С </a:t>
            </a:r>
            <a:r>
              <a:rPr lang="ru-RU" sz="2800" b="1" i="1" dirty="0">
                <a:solidFill>
                  <a:srgbClr val="C00000"/>
                </a:solidFill>
              </a:rPr>
              <a:t>улыбкой приходить!</a:t>
            </a:r>
          </a:p>
        </p:txBody>
      </p:sp>
      <p:sp>
        <p:nvSpPr>
          <p:cNvPr id="5" name="TextBox 4"/>
          <p:cNvSpPr txBox="1"/>
          <p:nvPr/>
        </p:nvSpPr>
        <p:spPr>
          <a:xfrm>
            <a:off x="5268685" y="3047999"/>
            <a:ext cx="4949371" cy="1815882"/>
          </a:xfrm>
          <a:prstGeom prst="rect">
            <a:avLst/>
          </a:prstGeom>
          <a:noFill/>
        </p:spPr>
        <p:txBody>
          <a:bodyPr wrap="square" rtlCol="0">
            <a:spAutoFit/>
          </a:bodyPr>
          <a:lstStyle/>
          <a:p>
            <a:r>
              <a:rPr lang="en-US" sz="2800" b="1" i="1" dirty="0">
                <a:solidFill>
                  <a:srgbClr val="C00000"/>
                </a:solidFill>
              </a:rPr>
              <a:t>We wish to our teacher </a:t>
            </a:r>
            <a:endParaRPr lang="ru-RU" sz="2800" b="1" i="1" dirty="0" smtClean="0">
              <a:solidFill>
                <a:srgbClr val="C00000"/>
              </a:solidFill>
            </a:endParaRPr>
          </a:p>
          <a:p>
            <a:r>
              <a:rPr lang="en-US" sz="2800" b="1" i="1" dirty="0" smtClean="0">
                <a:solidFill>
                  <a:srgbClr val="C00000"/>
                </a:solidFill>
              </a:rPr>
              <a:t>To </a:t>
            </a:r>
            <a:r>
              <a:rPr lang="en-US" sz="2800" b="1" i="1" dirty="0">
                <a:solidFill>
                  <a:srgbClr val="C00000"/>
                </a:solidFill>
              </a:rPr>
              <a:t>shine bright like the sun, </a:t>
            </a:r>
            <a:endParaRPr lang="ru-RU" sz="2800" b="1" i="1" dirty="0" smtClean="0">
              <a:solidFill>
                <a:srgbClr val="C00000"/>
              </a:solidFill>
            </a:endParaRPr>
          </a:p>
          <a:p>
            <a:r>
              <a:rPr lang="en-US" sz="2800" b="1" i="1" dirty="0" smtClean="0">
                <a:solidFill>
                  <a:srgbClr val="C00000"/>
                </a:solidFill>
              </a:rPr>
              <a:t>To </a:t>
            </a:r>
            <a:r>
              <a:rPr lang="en-US" sz="2800" b="1" i="1" dirty="0">
                <a:solidFill>
                  <a:srgbClr val="C00000"/>
                </a:solidFill>
              </a:rPr>
              <a:t>be from all the </a:t>
            </a:r>
            <a:r>
              <a:rPr lang="en-US" sz="2800" b="1" i="1" dirty="0" smtClean="0">
                <a:solidFill>
                  <a:srgbClr val="C00000"/>
                </a:solidFill>
              </a:rPr>
              <a:t>riches </a:t>
            </a:r>
            <a:endParaRPr lang="ru-RU" sz="2800" b="1" i="1" dirty="0" smtClean="0">
              <a:solidFill>
                <a:srgbClr val="C00000"/>
              </a:solidFill>
            </a:endParaRPr>
          </a:p>
          <a:p>
            <a:r>
              <a:rPr lang="en-US" sz="2800" b="1" i="1" dirty="0" smtClean="0">
                <a:solidFill>
                  <a:srgbClr val="C00000"/>
                </a:solidFill>
              </a:rPr>
              <a:t>On </a:t>
            </a:r>
            <a:r>
              <a:rPr lang="en-US" sz="2800" b="1" i="1" dirty="0">
                <a:solidFill>
                  <a:srgbClr val="C00000"/>
                </a:solidFill>
              </a:rPr>
              <a:t>soul - the richest one!</a:t>
            </a:r>
            <a:endParaRPr lang="ru-RU" sz="2800" b="1" i="1" dirty="0">
              <a:solidFill>
                <a:srgbClr val="C00000"/>
              </a:solidFill>
            </a:endParaRPr>
          </a:p>
        </p:txBody>
      </p:sp>
      <p:pic>
        <p:nvPicPr>
          <p:cNvPr id="6" name="y2mate.com - teacher_of_the_year_song_in_your_hands_Qb3BrIkdrw0.mp3">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711200" y="5838371"/>
            <a:ext cx="609600" cy="609600"/>
          </a:xfrm>
          <a:prstGeom prst="rect">
            <a:avLst/>
          </a:prstGeom>
        </p:spPr>
      </p:pic>
    </p:spTree>
    <p:extLst>
      <p:ext uri="{BB962C8B-B14F-4D97-AF65-F5344CB8AC3E}">
        <p14:creationId xmlns="" xmlns:p14="http://schemas.microsoft.com/office/powerpoint/2010/main" val="1178054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92948" fill="hold"/>
                                        <p:tgtEl>
                                          <p:spTgt spid="6"/>
                                        </p:tgtEl>
                                      </p:cBhvr>
                                    </p:cmd>
                                  </p:childTnLst>
                                </p:cTn>
                              </p:par>
                            </p:childTnLst>
                          </p:cTn>
                        </p:par>
                      </p:childTnLst>
                    </p:cTn>
                  </p:par>
                </p:childTnLst>
              </p:cTn>
              <p:nextCondLst>
                <p:cond evt="onClick" delay="0">
                  <p:tgtEl>
                    <p:spTgt spid="6"/>
                  </p:tgtEl>
                </p:cond>
              </p:nextCondLst>
            </p:seq>
            <p:video>
              <p:cMediaNode vol="80000">
                <p:cTn id="15" fill="hold" display="0">
                  <p:stCondLst>
                    <p:cond delay="indefinite"/>
                  </p:stCondLst>
                  <p:endCondLst>
                    <p:cond evt="onStopAudio" delay="0">
                      <p:tgtEl>
                        <p:sldTgt/>
                      </p:tgtEl>
                    </p:cond>
                  </p:endCondLst>
                </p:cTn>
                <p:tgtEl>
                  <p:spTgt spid="6"/>
                </p:tgtEl>
              </p:cMediaNode>
            </p:video>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2905" y="1311444"/>
            <a:ext cx="6870032" cy="4401205"/>
          </a:xfrm>
          <a:prstGeom prst="rect">
            <a:avLst/>
          </a:prstGeom>
          <a:noFill/>
        </p:spPr>
        <p:txBody>
          <a:bodyPr wrap="square" rtlCol="0">
            <a:spAutoFit/>
          </a:bodyPr>
          <a:lstStyle/>
          <a:p>
            <a:r>
              <a:rPr lang="ru-RU" sz="2800" i="1" dirty="0">
                <a:solidFill>
                  <a:schemeClr val="accent2">
                    <a:lumMod val="50000"/>
                  </a:schemeClr>
                </a:solidFill>
              </a:rPr>
              <a:t>И снова в школе тишина,</a:t>
            </a:r>
            <a:br>
              <a:rPr lang="ru-RU" sz="2800" i="1" dirty="0">
                <a:solidFill>
                  <a:schemeClr val="accent2">
                    <a:lumMod val="50000"/>
                  </a:schemeClr>
                </a:solidFill>
              </a:rPr>
            </a:br>
            <a:r>
              <a:rPr lang="ru-RU" sz="2800" i="1" dirty="0">
                <a:solidFill>
                  <a:schemeClr val="accent2">
                    <a:lumMod val="50000"/>
                  </a:schemeClr>
                </a:solidFill>
              </a:rPr>
              <a:t>И старый глобус у окна,</a:t>
            </a:r>
            <a:br>
              <a:rPr lang="ru-RU" sz="2800" i="1" dirty="0">
                <a:solidFill>
                  <a:schemeClr val="accent2">
                    <a:lumMod val="50000"/>
                  </a:schemeClr>
                </a:solidFill>
              </a:rPr>
            </a:br>
            <a:r>
              <a:rPr lang="ru-RU" sz="2800" i="1" dirty="0">
                <a:solidFill>
                  <a:schemeClr val="accent2">
                    <a:lumMod val="50000"/>
                  </a:schemeClr>
                </a:solidFill>
              </a:rPr>
              <a:t>В журнале суффикс и падеж,</a:t>
            </a:r>
            <a:br>
              <a:rPr lang="ru-RU" sz="2800" i="1" dirty="0">
                <a:solidFill>
                  <a:schemeClr val="accent2">
                    <a:lumMod val="50000"/>
                  </a:schemeClr>
                </a:solidFill>
              </a:rPr>
            </a:br>
            <a:r>
              <a:rPr lang="ru-RU" sz="2800" i="1" dirty="0">
                <a:solidFill>
                  <a:schemeClr val="accent2">
                    <a:lumMod val="50000"/>
                  </a:schemeClr>
                </a:solidFill>
              </a:rPr>
              <a:t>И столько судеб и надежд...</a:t>
            </a:r>
          </a:p>
          <a:p>
            <a:r>
              <a:rPr lang="ru-RU" sz="2800" i="1" dirty="0">
                <a:solidFill>
                  <a:schemeClr val="accent2">
                    <a:lumMod val="50000"/>
                  </a:schemeClr>
                </a:solidFill>
              </a:rPr>
              <a:t> </a:t>
            </a:r>
          </a:p>
          <a:p>
            <a:r>
              <a:rPr lang="ru-RU" sz="2800" i="1" dirty="0">
                <a:solidFill>
                  <a:schemeClr val="accent2">
                    <a:lumMod val="50000"/>
                  </a:schemeClr>
                </a:solidFill>
              </a:rPr>
              <a:t>Чистые классы пусты и тихи,</a:t>
            </a:r>
          </a:p>
          <a:p>
            <a:r>
              <a:rPr lang="ru-RU" sz="2800" i="1" dirty="0">
                <a:solidFill>
                  <a:schemeClr val="accent2">
                    <a:lumMod val="50000"/>
                  </a:schemeClr>
                </a:solidFill>
              </a:rPr>
              <a:t>Странствует солнечный зайчик по карте.</a:t>
            </a:r>
          </a:p>
          <a:p>
            <a:r>
              <a:rPr lang="ru-RU" sz="2800" i="1" dirty="0">
                <a:solidFill>
                  <a:schemeClr val="accent2">
                    <a:lumMod val="50000"/>
                  </a:schemeClr>
                </a:solidFill>
              </a:rPr>
              <a:t>Белые с досок не стёрты стихи</a:t>
            </a:r>
          </a:p>
          <a:p>
            <a:r>
              <a:rPr lang="ru-RU" sz="2800" i="1" dirty="0">
                <a:solidFill>
                  <a:schemeClr val="accent2">
                    <a:lumMod val="50000"/>
                  </a:schemeClr>
                </a:solidFill>
              </a:rPr>
              <a:t>И разрисованы старые парты...</a:t>
            </a:r>
          </a:p>
          <a:p>
            <a:endParaRPr lang="ru-RU" sz="2800" i="1" dirty="0">
              <a:solidFill>
                <a:schemeClr val="accent2">
                  <a:lumMod val="50000"/>
                </a:schemeClr>
              </a:solidFill>
            </a:endParaRPr>
          </a:p>
        </p:txBody>
      </p:sp>
    </p:spTree>
    <p:extLst>
      <p:ext uri="{BB962C8B-B14F-4D97-AF65-F5344CB8AC3E}">
        <p14:creationId xmlns="" xmlns:p14="http://schemas.microsoft.com/office/powerpoint/2010/main" val="40855960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48988" y="1848175"/>
            <a:ext cx="6160169" cy="1754326"/>
          </a:xfrm>
          <a:prstGeom prst="rect">
            <a:avLst/>
          </a:prstGeom>
          <a:noFill/>
        </p:spPr>
        <p:txBody>
          <a:bodyPr wrap="square" rtlCol="0">
            <a:spAutoFit/>
          </a:bodyPr>
          <a:lstStyle/>
          <a:p>
            <a:pPr algn="ctr"/>
            <a:r>
              <a:rPr lang="ru-RU" sz="5400" i="1" dirty="0" smtClean="0">
                <a:solidFill>
                  <a:schemeClr val="accent2">
                    <a:lumMod val="50000"/>
                  </a:schemeClr>
                </a:solidFill>
              </a:rPr>
              <a:t>Спасибо за внимание!</a:t>
            </a:r>
            <a:endParaRPr lang="ru-RU" sz="5400" i="1" dirty="0">
              <a:solidFill>
                <a:schemeClr val="accent2">
                  <a:lumMod val="50000"/>
                </a:schemeClr>
              </a:solidFill>
            </a:endParaRPr>
          </a:p>
        </p:txBody>
      </p:sp>
      <p:sp>
        <p:nvSpPr>
          <p:cNvPr id="2" name="Прямоугольник 1"/>
          <p:cNvSpPr/>
          <p:nvPr/>
        </p:nvSpPr>
        <p:spPr>
          <a:xfrm>
            <a:off x="2354847" y="3734180"/>
            <a:ext cx="7306167" cy="523220"/>
          </a:xfrm>
          <a:prstGeom prst="rect">
            <a:avLst/>
          </a:prstGeom>
        </p:spPr>
        <p:txBody>
          <a:bodyPr wrap="none">
            <a:spAutoFit/>
          </a:bodyPr>
          <a:lstStyle/>
          <a:p>
            <a:r>
              <a:rPr lang="en-US" sz="2800" b="1" dirty="0">
                <a:solidFill>
                  <a:srgbClr val="0070C0"/>
                </a:solidFill>
                <a:hlinkClick r:id="rId2"/>
              </a:rPr>
              <a:t>https://</a:t>
            </a:r>
            <a:r>
              <a:rPr lang="en-US" sz="2800" b="1" dirty="0" smtClean="0">
                <a:solidFill>
                  <a:srgbClr val="0070C0"/>
                </a:solidFill>
                <a:hlinkClick r:id="rId2"/>
              </a:rPr>
              <a:t>nsportal.ru/revenko-varvara-olegovna</a:t>
            </a:r>
            <a:r>
              <a:rPr lang="ru-RU" sz="2800" b="1" dirty="0" smtClean="0">
                <a:solidFill>
                  <a:srgbClr val="0070C0"/>
                </a:solidFill>
              </a:rPr>
              <a:t>   </a:t>
            </a:r>
            <a:endParaRPr lang="ru-RU" sz="2800" b="1" dirty="0">
              <a:solidFill>
                <a:srgbClr val="0070C0"/>
              </a:solidFill>
            </a:endParaRPr>
          </a:p>
        </p:txBody>
      </p:sp>
      <p:sp>
        <p:nvSpPr>
          <p:cNvPr id="4" name="TextBox 3"/>
          <p:cNvSpPr txBox="1"/>
          <p:nvPr/>
        </p:nvSpPr>
        <p:spPr>
          <a:xfrm>
            <a:off x="2354850" y="4978400"/>
            <a:ext cx="7306167" cy="523220"/>
          </a:xfrm>
          <a:prstGeom prst="rect">
            <a:avLst/>
          </a:prstGeom>
          <a:noFill/>
        </p:spPr>
        <p:txBody>
          <a:bodyPr wrap="square" rtlCol="0">
            <a:spAutoFit/>
          </a:bodyPr>
          <a:lstStyle/>
          <a:p>
            <a:r>
              <a:rPr lang="en-US" sz="2800" b="1" dirty="0" smtClean="0">
                <a:solidFill>
                  <a:srgbClr val="0070C0"/>
                </a:solidFill>
                <a:hlinkClick r:id="rId3"/>
              </a:rPr>
              <a:t>http://www.instagram.com/english_in</a:t>
            </a:r>
            <a:endParaRPr lang="ru-RU" sz="2800" b="1" dirty="0">
              <a:solidFill>
                <a:srgbClr val="0070C0"/>
              </a:solidFill>
            </a:endParaRPr>
          </a:p>
        </p:txBody>
      </p:sp>
      <p:sp>
        <p:nvSpPr>
          <p:cNvPr id="6" name="TextBox 5"/>
          <p:cNvSpPr txBox="1"/>
          <p:nvPr/>
        </p:nvSpPr>
        <p:spPr>
          <a:xfrm>
            <a:off x="2354850" y="5646763"/>
            <a:ext cx="6749142" cy="800219"/>
          </a:xfrm>
          <a:prstGeom prst="rect">
            <a:avLst/>
          </a:prstGeom>
          <a:noFill/>
        </p:spPr>
        <p:txBody>
          <a:bodyPr wrap="square" rtlCol="0">
            <a:spAutoFit/>
          </a:bodyPr>
          <a:lstStyle/>
          <a:p>
            <a:r>
              <a:rPr lang="en-US" sz="2800" b="1" dirty="0" smtClean="0">
                <a:solidFill>
                  <a:srgbClr val="0070C0"/>
                </a:solidFill>
                <a:hlinkClick r:id="rId4"/>
              </a:rPr>
              <a:t>https://pandia.ru/text/80/106/49062.php</a:t>
            </a:r>
            <a:endParaRPr lang="en-US" sz="2800" b="1" dirty="0" smtClean="0">
              <a:solidFill>
                <a:srgbClr val="0070C0"/>
              </a:solidFill>
            </a:endParaRPr>
          </a:p>
          <a:p>
            <a:endParaRPr lang="ru-RU" dirty="0"/>
          </a:p>
        </p:txBody>
      </p:sp>
      <p:sp>
        <p:nvSpPr>
          <p:cNvPr id="7" name="TextBox 6"/>
          <p:cNvSpPr txBox="1"/>
          <p:nvPr/>
        </p:nvSpPr>
        <p:spPr>
          <a:xfrm>
            <a:off x="2354850" y="4368800"/>
            <a:ext cx="6792686" cy="523220"/>
          </a:xfrm>
          <a:prstGeom prst="rect">
            <a:avLst/>
          </a:prstGeom>
          <a:noFill/>
        </p:spPr>
        <p:txBody>
          <a:bodyPr wrap="square" rtlCol="0">
            <a:spAutoFit/>
          </a:bodyPr>
          <a:lstStyle/>
          <a:p>
            <a:r>
              <a:rPr lang="en-US" sz="2800" b="1" dirty="0" smtClean="0">
                <a:hlinkClick r:id="rId5"/>
              </a:rPr>
              <a:t>http://zapominaislova.ru/plot/#more-11851</a:t>
            </a:r>
            <a:endParaRPr lang="ru-RU" sz="2800" b="1" dirty="0"/>
          </a:p>
        </p:txBody>
      </p:sp>
    </p:spTree>
    <p:extLst>
      <p:ext uri="{BB962C8B-B14F-4D97-AF65-F5344CB8AC3E}">
        <p14:creationId xmlns="" xmlns:p14="http://schemas.microsoft.com/office/powerpoint/2010/main" val="3396256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91828" y="1303670"/>
            <a:ext cx="3222885" cy="2246769"/>
          </a:xfrm>
          <a:prstGeom prst="rect">
            <a:avLst/>
          </a:prstGeom>
          <a:noFill/>
        </p:spPr>
        <p:txBody>
          <a:bodyPr wrap="square" rtlCol="0">
            <a:spAutoFit/>
          </a:bodyPr>
          <a:lstStyle/>
          <a:p>
            <a:r>
              <a:rPr lang="en-US" sz="2000" b="1" i="1" dirty="0" smtClean="0">
                <a:solidFill>
                  <a:srgbClr val="C00000"/>
                </a:solidFill>
              </a:rPr>
              <a:t>The way  you teach…</a:t>
            </a:r>
          </a:p>
          <a:p>
            <a:r>
              <a:rPr lang="en-US" sz="2000" b="1" i="1" dirty="0" smtClean="0">
                <a:solidFill>
                  <a:srgbClr val="C00000"/>
                </a:solidFill>
              </a:rPr>
              <a:t>The knowledge you share…</a:t>
            </a:r>
          </a:p>
          <a:p>
            <a:r>
              <a:rPr lang="en-US" sz="2000" b="1" i="1" dirty="0" smtClean="0">
                <a:solidFill>
                  <a:srgbClr val="C00000"/>
                </a:solidFill>
              </a:rPr>
              <a:t>The care you take….</a:t>
            </a:r>
          </a:p>
          <a:p>
            <a:r>
              <a:rPr lang="en-US" sz="2000" b="1" i="1" dirty="0" smtClean="0">
                <a:solidFill>
                  <a:srgbClr val="C00000"/>
                </a:solidFill>
              </a:rPr>
              <a:t>The Love you shower…</a:t>
            </a:r>
          </a:p>
          <a:p>
            <a:r>
              <a:rPr lang="en-US" sz="2000" b="1" i="1" dirty="0" smtClean="0">
                <a:solidFill>
                  <a:srgbClr val="C00000"/>
                </a:solidFill>
              </a:rPr>
              <a:t>Makes you….</a:t>
            </a:r>
          </a:p>
          <a:p>
            <a:r>
              <a:rPr lang="en-US" sz="2000" b="1" i="1" dirty="0" smtClean="0">
                <a:solidFill>
                  <a:srgbClr val="C00000"/>
                </a:solidFill>
              </a:rPr>
              <a:t>The world’s Best</a:t>
            </a:r>
          </a:p>
          <a:p>
            <a:r>
              <a:rPr lang="en-US" sz="2000" b="1" i="1" dirty="0" smtClean="0">
                <a:solidFill>
                  <a:srgbClr val="C00000"/>
                </a:solidFill>
              </a:rPr>
              <a:t>                        Teacher…..</a:t>
            </a:r>
            <a:endParaRPr lang="ru-RU" sz="2000" b="1" i="1" dirty="0">
              <a:solidFill>
                <a:srgbClr val="C00000"/>
              </a:solidFill>
            </a:endParaRPr>
          </a:p>
        </p:txBody>
      </p:sp>
      <p:sp>
        <p:nvSpPr>
          <p:cNvPr id="5" name="TextBox 4"/>
          <p:cNvSpPr txBox="1"/>
          <p:nvPr/>
        </p:nvSpPr>
        <p:spPr>
          <a:xfrm>
            <a:off x="2291831" y="3550439"/>
            <a:ext cx="3222885" cy="3170099"/>
          </a:xfrm>
          <a:prstGeom prst="rect">
            <a:avLst/>
          </a:prstGeom>
          <a:noFill/>
        </p:spPr>
        <p:txBody>
          <a:bodyPr wrap="square" rtlCol="0">
            <a:spAutoFit/>
          </a:bodyPr>
          <a:lstStyle/>
          <a:p>
            <a:r>
              <a:rPr lang="ru-RU" sz="2000" b="1" i="1" dirty="0">
                <a:solidFill>
                  <a:srgbClr val="C00000"/>
                </a:solidFill>
              </a:rPr>
              <a:t>То, как </a:t>
            </a:r>
            <a:r>
              <a:rPr lang="ru-RU" sz="2000" b="1" i="1" dirty="0" smtClean="0">
                <a:solidFill>
                  <a:srgbClr val="C00000"/>
                </a:solidFill>
              </a:rPr>
              <a:t>Вы учите…</a:t>
            </a:r>
            <a:endParaRPr lang="ru-RU" sz="2000" b="1" i="1" dirty="0">
              <a:solidFill>
                <a:srgbClr val="C00000"/>
              </a:solidFill>
            </a:endParaRPr>
          </a:p>
          <a:p>
            <a:r>
              <a:rPr lang="ru-RU" sz="2000" b="1" i="1" dirty="0">
                <a:solidFill>
                  <a:srgbClr val="C00000"/>
                </a:solidFill>
              </a:rPr>
              <a:t>Знания, которыми Вы делитесь…</a:t>
            </a:r>
          </a:p>
          <a:p>
            <a:r>
              <a:rPr lang="ru-RU" sz="2000" b="1" i="1" dirty="0">
                <a:solidFill>
                  <a:srgbClr val="C00000"/>
                </a:solidFill>
              </a:rPr>
              <a:t>Забота, которую </a:t>
            </a:r>
            <a:r>
              <a:rPr lang="ru-RU" sz="2000" b="1" i="1" dirty="0" smtClean="0">
                <a:solidFill>
                  <a:srgbClr val="C00000"/>
                </a:solidFill>
              </a:rPr>
              <a:t>Вы </a:t>
            </a:r>
            <a:r>
              <a:rPr lang="ru-RU" sz="2000" b="1" i="1" dirty="0">
                <a:solidFill>
                  <a:srgbClr val="C00000"/>
                </a:solidFill>
              </a:rPr>
              <a:t>принимаете ... </a:t>
            </a:r>
          </a:p>
          <a:p>
            <a:r>
              <a:rPr lang="ru-RU" sz="2000" b="1" i="1" dirty="0">
                <a:solidFill>
                  <a:srgbClr val="C00000"/>
                </a:solidFill>
              </a:rPr>
              <a:t>Любовь, которую </a:t>
            </a:r>
            <a:r>
              <a:rPr lang="ru-RU" sz="2000" b="1" i="1" dirty="0" smtClean="0">
                <a:solidFill>
                  <a:srgbClr val="C00000"/>
                </a:solidFill>
              </a:rPr>
              <a:t>Вы излучаете…</a:t>
            </a:r>
            <a:endParaRPr lang="ru-RU" sz="2000" b="1" i="1" dirty="0">
              <a:solidFill>
                <a:srgbClr val="C00000"/>
              </a:solidFill>
            </a:endParaRPr>
          </a:p>
          <a:p>
            <a:r>
              <a:rPr lang="ru-RU" sz="2000" b="1" i="1" dirty="0" smtClean="0">
                <a:solidFill>
                  <a:srgbClr val="C00000"/>
                </a:solidFill>
              </a:rPr>
              <a:t>Делает Вас</a:t>
            </a:r>
            <a:r>
              <a:rPr lang="ru-RU" sz="2000" b="1" i="1" dirty="0">
                <a:solidFill>
                  <a:srgbClr val="C00000"/>
                </a:solidFill>
              </a:rPr>
              <a:t>….</a:t>
            </a:r>
          </a:p>
          <a:p>
            <a:r>
              <a:rPr lang="ru-RU" sz="2000" b="1" i="1" dirty="0" smtClean="0">
                <a:solidFill>
                  <a:srgbClr val="C00000"/>
                </a:solidFill>
              </a:rPr>
              <a:t>Самым лучшим </a:t>
            </a:r>
            <a:r>
              <a:rPr lang="ru-RU" sz="2000" b="1" i="1" dirty="0">
                <a:solidFill>
                  <a:srgbClr val="C00000"/>
                </a:solidFill>
              </a:rPr>
              <a:t>в мире</a:t>
            </a:r>
          </a:p>
          <a:p>
            <a:r>
              <a:rPr lang="ru-RU" sz="2000" b="1" i="1" dirty="0">
                <a:solidFill>
                  <a:srgbClr val="C00000"/>
                </a:solidFill>
              </a:rPr>
              <a:t> </a:t>
            </a:r>
            <a:r>
              <a:rPr lang="ru-RU" sz="2000" b="1" i="1" dirty="0" smtClean="0">
                <a:solidFill>
                  <a:srgbClr val="C00000"/>
                </a:solidFill>
              </a:rPr>
              <a:t>Учителем…..</a:t>
            </a:r>
            <a:endParaRPr lang="ru-RU" sz="2000" b="1" i="1" dirty="0">
              <a:solidFill>
                <a:srgbClr val="C00000"/>
              </a:solidFill>
            </a:endParaRPr>
          </a:p>
        </p:txBody>
      </p:sp>
      <p:pic>
        <p:nvPicPr>
          <p:cNvPr id="2" name="Picture 2" descr="F:\03.01 цифровой ресурс Ревенко\lm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660571" y="1539437"/>
            <a:ext cx="4579612" cy="343471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5660571" y="5091945"/>
            <a:ext cx="4354286" cy="400110"/>
          </a:xfrm>
          <a:prstGeom prst="rect">
            <a:avLst/>
          </a:prstGeom>
          <a:noFill/>
        </p:spPr>
        <p:txBody>
          <a:bodyPr wrap="square" rtlCol="0">
            <a:spAutoFit/>
          </a:bodyPr>
          <a:lstStyle/>
          <a:p>
            <a:r>
              <a:rPr lang="ru-RU" sz="2000" b="1" i="1" dirty="0" err="1">
                <a:solidFill>
                  <a:srgbClr val="FF0000"/>
                </a:solidFill>
              </a:rPr>
              <a:t>Кульбида</a:t>
            </a:r>
            <a:r>
              <a:rPr lang="ru-RU" sz="2000" b="1" i="1" dirty="0">
                <a:solidFill>
                  <a:srgbClr val="FF0000"/>
                </a:solidFill>
              </a:rPr>
              <a:t> Лариса Михайловна</a:t>
            </a:r>
          </a:p>
        </p:txBody>
      </p:sp>
    </p:spTree>
    <p:extLst>
      <p:ext uri="{BB962C8B-B14F-4D97-AF65-F5344CB8AC3E}">
        <p14:creationId xmlns="" xmlns:p14="http://schemas.microsoft.com/office/powerpoint/2010/main" val="40044259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2529446" y="263996"/>
            <a:ext cx="7825839" cy="902369"/>
          </a:xfrm>
        </p:spPr>
        <p:txBody>
          <a:bodyPr>
            <a:noAutofit/>
          </a:bodyPr>
          <a:lstStyle/>
          <a:p>
            <a:r>
              <a:rPr lang="ru-RU" sz="4400" b="1" i="1" dirty="0" smtClean="0">
                <a:solidFill>
                  <a:schemeClr val="accent2">
                    <a:lumMod val="50000"/>
                  </a:schemeClr>
                </a:solidFill>
              </a:rPr>
              <a:t>Великие об учителях…</a:t>
            </a:r>
            <a:endParaRPr lang="ru-RU" sz="4400" b="1" i="1" dirty="0">
              <a:solidFill>
                <a:schemeClr val="accent2">
                  <a:lumMod val="50000"/>
                </a:schemeClr>
              </a:solidFill>
            </a:endParaRPr>
          </a:p>
        </p:txBody>
      </p:sp>
      <p:pic>
        <p:nvPicPr>
          <p:cNvPr id="4" name="Рисунок 3">
            <a:hlinkClick r:id="rId2" action="ppaction://hlinksldjump"/>
          </p:cNvPr>
          <p:cNvPicPr>
            <a:picLocks noChangeAspect="1"/>
          </p:cNvPicPr>
          <p:nvPr/>
        </p:nvPicPr>
        <p:blipFill>
          <a:blip r:embed="rId3" cstate="print"/>
          <a:stretch>
            <a:fillRect/>
          </a:stretch>
        </p:blipFill>
        <p:spPr>
          <a:xfrm>
            <a:off x="9476874" y="157119"/>
            <a:ext cx="1938311" cy="1862183"/>
          </a:xfrm>
          <a:prstGeom prst="rect">
            <a:avLst/>
          </a:prstGeom>
          <a:scene3d>
            <a:camera prst="orthographicFront">
              <a:rot lat="600000" lon="10800000" rev="0"/>
            </a:camera>
            <a:lightRig rig="threePt" dir="t"/>
          </a:scene3d>
        </p:spPr>
      </p:pic>
      <p:sp>
        <p:nvSpPr>
          <p:cNvPr id="2" name="TextBox 1"/>
          <p:cNvSpPr txBox="1"/>
          <p:nvPr/>
        </p:nvSpPr>
        <p:spPr>
          <a:xfrm>
            <a:off x="9476872" y="2100337"/>
            <a:ext cx="2715128" cy="1200329"/>
          </a:xfrm>
          <a:prstGeom prst="rect">
            <a:avLst/>
          </a:prstGeom>
          <a:noFill/>
        </p:spPr>
        <p:txBody>
          <a:bodyPr wrap="square" rtlCol="0">
            <a:spAutoFit/>
          </a:bodyPr>
          <a:lstStyle/>
          <a:p>
            <a:r>
              <a:rPr lang="ru-RU" b="1" i="1" dirty="0">
                <a:solidFill>
                  <a:schemeClr val="tx1">
                    <a:lumMod val="95000"/>
                    <a:lumOff val="5000"/>
                  </a:schemeClr>
                </a:solidFill>
              </a:rPr>
              <a:t>Отто фон Бисмарк </a:t>
            </a:r>
            <a:r>
              <a:rPr lang="ru-RU" i="1" dirty="0" smtClean="0">
                <a:solidFill>
                  <a:schemeClr val="tx1">
                    <a:lumMod val="95000"/>
                    <a:lumOff val="5000"/>
                  </a:schemeClr>
                </a:solidFill>
              </a:rPr>
              <a:t> </a:t>
            </a:r>
            <a:r>
              <a:rPr lang="ru-RU" i="1" dirty="0">
                <a:solidFill>
                  <a:schemeClr val="tx1">
                    <a:lumMod val="95000"/>
                    <a:lumOff val="5000"/>
                  </a:schemeClr>
                </a:solidFill>
              </a:rPr>
              <a:t>германский государственный деятель</a:t>
            </a:r>
            <a:r>
              <a:rPr lang="ru-RU" sz="1600" i="1" dirty="0">
                <a:solidFill>
                  <a:schemeClr val="tx1">
                    <a:lumMod val="95000"/>
                    <a:lumOff val="5000"/>
                  </a:schemeClr>
                </a:solidFill>
              </a:rPr>
              <a:t> </a:t>
            </a:r>
            <a:endParaRPr lang="ru-RU" dirty="0"/>
          </a:p>
        </p:txBody>
      </p:sp>
      <p:pic>
        <p:nvPicPr>
          <p:cNvPr id="6" name="Рисунок 5">
            <a:hlinkClick r:id="rId4" action="ppaction://hlinksldjump"/>
          </p:cNvPr>
          <p:cNvPicPr>
            <a:picLocks noChangeAspect="1"/>
          </p:cNvPicPr>
          <p:nvPr/>
        </p:nvPicPr>
        <p:blipFill>
          <a:blip r:embed="rId5"/>
          <a:stretch>
            <a:fillRect/>
          </a:stretch>
        </p:blipFill>
        <p:spPr>
          <a:xfrm>
            <a:off x="7061494" y="1271854"/>
            <a:ext cx="2126247" cy="2604882"/>
          </a:xfrm>
          <a:prstGeom prst="rect">
            <a:avLst/>
          </a:prstGeom>
        </p:spPr>
      </p:pic>
      <p:sp>
        <p:nvSpPr>
          <p:cNvPr id="3" name="TextBox 2"/>
          <p:cNvSpPr txBox="1"/>
          <p:nvPr/>
        </p:nvSpPr>
        <p:spPr>
          <a:xfrm>
            <a:off x="7284606" y="4008221"/>
            <a:ext cx="1903135" cy="1200329"/>
          </a:xfrm>
          <a:prstGeom prst="rect">
            <a:avLst/>
          </a:prstGeom>
          <a:noFill/>
        </p:spPr>
        <p:txBody>
          <a:bodyPr wrap="square" rtlCol="0">
            <a:spAutoFit/>
          </a:bodyPr>
          <a:lstStyle/>
          <a:p>
            <a:r>
              <a:rPr lang="ru-RU" b="1" i="1" dirty="0">
                <a:solidFill>
                  <a:schemeClr val="tx1">
                    <a:lumMod val="95000"/>
                    <a:lumOff val="5000"/>
                  </a:schemeClr>
                </a:solidFill>
              </a:rPr>
              <a:t>Генри Адамс </a:t>
            </a:r>
            <a:r>
              <a:rPr lang="ru-RU" i="1" dirty="0" smtClean="0">
                <a:solidFill>
                  <a:schemeClr val="tx1">
                    <a:lumMod val="95000"/>
                    <a:lumOff val="5000"/>
                  </a:schemeClr>
                </a:solidFill>
              </a:rPr>
              <a:t>американский </a:t>
            </a:r>
            <a:r>
              <a:rPr lang="ru-RU" i="1" dirty="0">
                <a:solidFill>
                  <a:schemeClr val="tx1">
                    <a:lumMod val="95000"/>
                    <a:lumOff val="5000"/>
                  </a:schemeClr>
                </a:solidFill>
              </a:rPr>
              <a:t>писатель и историк</a:t>
            </a:r>
            <a:endParaRPr lang="ru-RU" dirty="0"/>
          </a:p>
        </p:txBody>
      </p:sp>
      <p:pic>
        <p:nvPicPr>
          <p:cNvPr id="8" name="Picture 2" descr="https://storage.myseldon.com/news_pict_A5/A5CB579207A451289460A8BB977494EF">
            <a:hlinkClick r:id="rId6" action="ppaction://hlinksldjump"/>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10805" y="217031"/>
            <a:ext cx="2298696" cy="224761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83067" y="2464646"/>
            <a:ext cx="3378200" cy="923330"/>
          </a:xfrm>
          <a:prstGeom prst="rect">
            <a:avLst/>
          </a:prstGeom>
          <a:noFill/>
        </p:spPr>
        <p:txBody>
          <a:bodyPr wrap="square" rtlCol="0">
            <a:spAutoFit/>
          </a:bodyPr>
          <a:lstStyle/>
          <a:p>
            <a:r>
              <a:rPr lang="ru-RU" b="1" i="1" dirty="0">
                <a:solidFill>
                  <a:schemeClr val="tx1">
                    <a:lumMod val="95000"/>
                    <a:lumOff val="5000"/>
                  </a:schemeClr>
                </a:solidFill>
              </a:rPr>
              <a:t>Леонардо да Винчи </a:t>
            </a:r>
            <a:r>
              <a:rPr lang="ru-RU" i="1" dirty="0" smtClean="0">
                <a:solidFill>
                  <a:schemeClr val="tx1">
                    <a:lumMod val="95000"/>
                    <a:lumOff val="5000"/>
                  </a:schemeClr>
                </a:solidFill>
              </a:rPr>
              <a:t>итальянский </a:t>
            </a:r>
            <a:r>
              <a:rPr lang="ru-RU" i="1" dirty="0">
                <a:solidFill>
                  <a:schemeClr val="tx1">
                    <a:lumMod val="95000"/>
                    <a:lumOff val="5000"/>
                  </a:schemeClr>
                </a:solidFill>
              </a:rPr>
              <a:t>художник, архитектор и ученый</a:t>
            </a:r>
            <a:endParaRPr lang="ru-RU" dirty="0"/>
          </a:p>
        </p:txBody>
      </p:sp>
      <p:pic>
        <p:nvPicPr>
          <p:cNvPr id="7" name="Рисунок 6">
            <a:hlinkClick r:id="rId8" action="ppaction://hlinksldjump"/>
          </p:cNvPr>
          <p:cNvPicPr>
            <a:picLocks noChangeAspect="1"/>
          </p:cNvPicPr>
          <p:nvPr/>
        </p:nvPicPr>
        <p:blipFill>
          <a:blip r:embed="rId9" cstate="print"/>
          <a:stretch>
            <a:fillRect/>
          </a:stretch>
        </p:blipFill>
        <p:spPr>
          <a:xfrm>
            <a:off x="4899354" y="1530486"/>
            <a:ext cx="1916105" cy="2346250"/>
          </a:xfrm>
          <a:prstGeom prst="rect">
            <a:avLst/>
          </a:prstGeom>
        </p:spPr>
      </p:pic>
      <p:sp>
        <p:nvSpPr>
          <p:cNvPr id="11" name="TextBox 10">
            <a:hlinkClick r:id="rId10" action="ppaction://hlinksldjump"/>
          </p:cNvPr>
          <p:cNvSpPr txBox="1"/>
          <p:nvPr/>
        </p:nvSpPr>
        <p:spPr>
          <a:xfrm>
            <a:off x="5172506" y="4163982"/>
            <a:ext cx="1916105" cy="1754326"/>
          </a:xfrm>
          <a:prstGeom prst="rect">
            <a:avLst/>
          </a:prstGeom>
          <a:noFill/>
        </p:spPr>
        <p:txBody>
          <a:bodyPr wrap="square" rtlCol="0">
            <a:spAutoFit/>
          </a:bodyPr>
          <a:lstStyle/>
          <a:p>
            <a:r>
              <a:rPr lang="ru-RU" b="1" i="1" dirty="0">
                <a:solidFill>
                  <a:schemeClr val="tx1">
                    <a:lumMod val="95000"/>
                    <a:lumOff val="5000"/>
                  </a:schemeClr>
                </a:solidFill>
              </a:rPr>
              <a:t>Луи Арагон </a:t>
            </a:r>
            <a:r>
              <a:rPr lang="ru-RU" i="1" dirty="0" smtClean="0">
                <a:solidFill>
                  <a:schemeClr val="tx1">
                    <a:lumMod val="95000"/>
                    <a:lumOff val="5000"/>
                  </a:schemeClr>
                </a:solidFill>
              </a:rPr>
              <a:t>французский </a:t>
            </a:r>
            <a:r>
              <a:rPr lang="ru-RU" i="1" dirty="0">
                <a:solidFill>
                  <a:schemeClr val="tx1">
                    <a:lumMod val="95000"/>
                    <a:lumOff val="5000"/>
                  </a:schemeClr>
                </a:solidFill>
              </a:rPr>
              <a:t>писатель и политический деятель</a:t>
            </a:r>
          </a:p>
          <a:p>
            <a:endParaRPr lang="ru-RU" dirty="0"/>
          </a:p>
        </p:txBody>
      </p:sp>
      <p:pic>
        <p:nvPicPr>
          <p:cNvPr id="12" name="Рисунок 11">
            <a:hlinkClick r:id="rId11" action="ppaction://hlinksldjump"/>
          </p:cNvPr>
          <p:cNvPicPr>
            <a:picLocks noChangeAspect="1"/>
          </p:cNvPicPr>
          <p:nvPr/>
        </p:nvPicPr>
        <p:blipFill>
          <a:blip r:embed="rId12"/>
          <a:stretch>
            <a:fillRect/>
          </a:stretch>
        </p:blipFill>
        <p:spPr>
          <a:xfrm>
            <a:off x="9476872" y="3241679"/>
            <a:ext cx="2240216" cy="2309025"/>
          </a:xfrm>
          <a:prstGeom prst="rect">
            <a:avLst/>
          </a:prstGeom>
        </p:spPr>
      </p:pic>
      <p:sp>
        <p:nvSpPr>
          <p:cNvPr id="13" name="TextBox 12"/>
          <p:cNvSpPr txBox="1"/>
          <p:nvPr/>
        </p:nvSpPr>
        <p:spPr>
          <a:xfrm>
            <a:off x="8816898" y="5577595"/>
            <a:ext cx="3560167" cy="1477328"/>
          </a:xfrm>
          <a:prstGeom prst="rect">
            <a:avLst/>
          </a:prstGeom>
          <a:noFill/>
        </p:spPr>
        <p:txBody>
          <a:bodyPr wrap="square" rtlCol="0">
            <a:spAutoFit/>
          </a:bodyPr>
          <a:lstStyle/>
          <a:p>
            <a:r>
              <a:rPr lang="ru-RU" b="1" i="1" dirty="0"/>
              <a:t>Иоганн Вольфганг Гете </a:t>
            </a:r>
            <a:r>
              <a:rPr lang="ru-RU" b="1" i="1" dirty="0" smtClean="0"/>
              <a:t> </a:t>
            </a:r>
          </a:p>
          <a:p>
            <a:r>
              <a:rPr lang="ru-RU" i="1" dirty="0" smtClean="0"/>
              <a:t>немецкий </a:t>
            </a:r>
            <a:r>
              <a:rPr lang="ru-RU" i="1" dirty="0"/>
              <a:t>писатель</a:t>
            </a:r>
            <a:r>
              <a:rPr lang="ru-RU" i="1" dirty="0" smtClean="0"/>
              <a:t>, </a:t>
            </a:r>
            <a:r>
              <a:rPr lang="ru-RU" i="1" dirty="0"/>
              <a:t>философ и естествоиспытатель, государственный деятель.</a:t>
            </a:r>
            <a:endParaRPr lang="ru-RU" dirty="0">
              <a:solidFill>
                <a:srgbClr val="C00000"/>
              </a:solidFill>
            </a:endParaRPr>
          </a:p>
          <a:p>
            <a:endParaRPr lang="ru-RU" dirty="0"/>
          </a:p>
        </p:txBody>
      </p:sp>
      <p:pic>
        <p:nvPicPr>
          <p:cNvPr id="14" name="Picture 2" descr="http://s.fixquotes.com/files/author/elbert-hubbard_zYTja.jpg">
            <a:hlinkClick r:id="rId13" action="ppaction://hlinksldjump"/>
          </p:cNvPr>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2755535" y="1862272"/>
            <a:ext cx="1982927" cy="2876786"/>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2772029" y="5089348"/>
            <a:ext cx="2218576" cy="1477328"/>
          </a:xfrm>
          <a:prstGeom prst="rect">
            <a:avLst/>
          </a:prstGeom>
          <a:noFill/>
        </p:spPr>
        <p:txBody>
          <a:bodyPr wrap="square" rtlCol="0">
            <a:spAutoFit/>
          </a:bodyPr>
          <a:lstStyle/>
          <a:p>
            <a:r>
              <a:rPr lang="ru-RU" b="1" i="1" dirty="0" err="1"/>
              <a:t>Элберт</a:t>
            </a:r>
            <a:r>
              <a:rPr lang="ru-RU" b="1" i="1" dirty="0"/>
              <a:t> </a:t>
            </a:r>
            <a:r>
              <a:rPr lang="ru-RU" b="1" i="1" dirty="0" err="1"/>
              <a:t>Хаббард</a:t>
            </a:r>
            <a:r>
              <a:rPr lang="ru-RU" b="1" i="1" dirty="0"/>
              <a:t> </a:t>
            </a:r>
          </a:p>
          <a:p>
            <a:r>
              <a:rPr lang="ru-RU" i="1" dirty="0" smtClean="0"/>
              <a:t>Американский </a:t>
            </a:r>
            <a:r>
              <a:rPr lang="ru-RU" i="1" dirty="0"/>
              <a:t>писатель, философ, издатель, художник</a:t>
            </a:r>
          </a:p>
          <a:p>
            <a:endParaRPr lang="ru-RU" dirty="0"/>
          </a:p>
        </p:txBody>
      </p:sp>
      <p:pic>
        <p:nvPicPr>
          <p:cNvPr id="16" name="Рисунок 15">
            <a:hlinkClick r:id="rId15" action="ppaction://hlinksldjump"/>
          </p:cNvPr>
          <p:cNvPicPr>
            <a:picLocks noChangeAspect="1"/>
          </p:cNvPicPr>
          <p:nvPr/>
        </p:nvPicPr>
        <p:blipFill>
          <a:blip r:embed="rId16"/>
          <a:stretch>
            <a:fillRect/>
          </a:stretch>
        </p:blipFill>
        <p:spPr>
          <a:xfrm>
            <a:off x="83069" y="3529761"/>
            <a:ext cx="2238423" cy="2101015"/>
          </a:xfrm>
          <a:prstGeom prst="rect">
            <a:avLst/>
          </a:prstGeom>
        </p:spPr>
      </p:pic>
      <p:sp>
        <p:nvSpPr>
          <p:cNvPr id="17" name="TextBox 16"/>
          <p:cNvSpPr txBox="1"/>
          <p:nvPr/>
        </p:nvSpPr>
        <p:spPr>
          <a:xfrm>
            <a:off x="100742" y="5716094"/>
            <a:ext cx="2991375" cy="1477328"/>
          </a:xfrm>
          <a:prstGeom prst="rect">
            <a:avLst/>
          </a:prstGeom>
          <a:noFill/>
        </p:spPr>
        <p:txBody>
          <a:bodyPr wrap="square" rtlCol="0">
            <a:spAutoFit/>
          </a:bodyPr>
          <a:lstStyle/>
          <a:p>
            <a:r>
              <a:rPr lang="ru-RU" b="1" i="1" dirty="0"/>
              <a:t>Мишель де </a:t>
            </a:r>
            <a:r>
              <a:rPr lang="ru-RU" b="1" i="1" dirty="0" smtClean="0"/>
              <a:t>Монтень </a:t>
            </a:r>
            <a:r>
              <a:rPr lang="ru-RU" i="1" dirty="0" smtClean="0"/>
              <a:t>Французский </a:t>
            </a:r>
            <a:r>
              <a:rPr lang="ru-RU" i="1" dirty="0"/>
              <a:t>писатель и философ эпохи Возрождения</a:t>
            </a:r>
          </a:p>
          <a:p>
            <a:endParaRPr lang="ru-RU" dirty="0"/>
          </a:p>
        </p:txBody>
      </p:sp>
      <p:sp>
        <p:nvSpPr>
          <p:cNvPr id="19" name="Волна 18">
            <a:hlinkClick r:id="rId10" action="ppaction://hlinksldjump"/>
          </p:cNvPr>
          <p:cNvSpPr/>
          <p:nvPr/>
        </p:nvSpPr>
        <p:spPr>
          <a:xfrm>
            <a:off x="5257345" y="5703519"/>
            <a:ext cx="3116227" cy="1103614"/>
          </a:xfrm>
          <a:prstGeom prst="wave">
            <a:avLst>
              <a:gd name="adj1" fmla="val 8994"/>
              <a:gd name="adj2" fmla="val 0"/>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a:solidFill>
                  <a:srgbClr val="C00000"/>
                </a:solidFill>
              </a:rPr>
              <a:t>Знаете</a:t>
            </a:r>
            <a:r>
              <a:rPr lang="ru-RU" b="1" i="1" dirty="0">
                <a:solidFill>
                  <a:srgbClr val="C00000"/>
                </a:solidFill>
              </a:rPr>
              <a:t> </a:t>
            </a:r>
            <a:r>
              <a:rPr lang="ru-RU" sz="3200" b="1" i="1" dirty="0">
                <a:solidFill>
                  <a:srgbClr val="C00000"/>
                </a:solidFill>
              </a:rPr>
              <a:t>ли вы</a:t>
            </a:r>
            <a:r>
              <a:rPr lang="ru-RU" sz="3200" b="1" i="1" dirty="0" smtClean="0">
                <a:solidFill>
                  <a:srgbClr val="C00000"/>
                </a:solidFill>
              </a:rPr>
              <a:t>…?</a:t>
            </a:r>
            <a:endParaRPr lang="ru-RU" sz="3200" dirty="0"/>
          </a:p>
        </p:txBody>
      </p:sp>
    </p:spTree>
    <p:extLst>
      <p:ext uri="{BB962C8B-B14F-4D97-AF65-F5344CB8AC3E}">
        <p14:creationId xmlns="" xmlns:p14="http://schemas.microsoft.com/office/powerpoint/2010/main" val="9039509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715880" y="1573756"/>
            <a:ext cx="5189621" cy="4893647"/>
          </a:xfrm>
          <a:prstGeom prst="rect">
            <a:avLst/>
          </a:prstGeom>
          <a:noFill/>
        </p:spPr>
        <p:txBody>
          <a:bodyPr wrap="square" rtlCol="0">
            <a:spAutoFit/>
          </a:bodyPr>
          <a:lstStyle/>
          <a:p>
            <a:r>
              <a:rPr lang="ru-RU" sz="2800" b="1" i="1" dirty="0" smtClean="0">
                <a:solidFill>
                  <a:srgbClr val="C00000"/>
                </a:solidFill>
              </a:rPr>
              <a:t>  </a:t>
            </a:r>
            <a:r>
              <a:rPr lang="ru-RU" sz="3200" b="1" i="1" dirty="0" smtClean="0">
                <a:solidFill>
                  <a:srgbClr val="C00000"/>
                </a:solidFill>
              </a:rPr>
              <a:t>Учитель </a:t>
            </a:r>
            <a:r>
              <a:rPr lang="ru-RU" sz="3200" b="1" i="1" dirty="0">
                <a:solidFill>
                  <a:srgbClr val="C00000"/>
                </a:solidFill>
              </a:rPr>
              <a:t>прикасается к вечности: никто не может сказать, где кончается его влияние</a:t>
            </a:r>
            <a:r>
              <a:rPr lang="ru-RU" sz="3200" b="1" i="1" dirty="0" smtClean="0">
                <a:solidFill>
                  <a:srgbClr val="C00000"/>
                </a:solidFill>
              </a:rPr>
              <a:t>.</a:t>
            </a:r>
          </a:p>
          <a:p>
            <a:endParaRPr lang="ru-RU" sz="3200" b="1" i="1" dirty="0">
              <a:solidFill>
                <a:srgbClr val="C00000"/>
              </a:solidFill>
            </a:endParaRPr>
          </a:p>
          <a:p>
            <a:r>
              <a:rPr lang="ru-RU" sz="3200" i="1" dirty="0" smtClean="0">
                <a:solidFill>
                  <a:schemeClr val="tx1">
                    <a:lumMod val="95000"/>
                    <a:lumOff val="5000"/>
                  </a:schemeClr>
                </a:solidFill>
              </a:rPr>
              <a:t>Генри </a:t>
            </a:r>
            <a:r>
              <a:rPr lang="ru-RU" sz="3200" i="1" dirty="0">
                <a:solidFill>
                  <a:schemeClr val="tx1">
                    <a:lumMod val="95000"/>
                    <a:lumOff val="5000"/>
                  </a:schemeClr>
                </a:solidFill>
              </a:rPr>
              <a:t>Адамс (1838–1918) американский писатель и историк </a:t>
            </a:r>
          </a:p>
          <a:p>
            <a:endParaRPr lang="ru-RU" sz="2800" dirty="0">
              <a:solidFill>
                <a:srgbClr val="C00000"/>
              </a:solidFill>
            </a:endParaRPr>
          </a:p>
          <a:p>
            <a:endParaRPr lang="ru-RU" sz="2800" dirty="0">
              <a:solidFill>
                <a:srgbClr val="C00000"/>
              </a:solidFill>
            </a:endParaRPr>
          </a:p>
        </p:txBody>
      </p:sp>
      <p:sp>
        <p:nvSpPr>
          <p:cNvPr id="3" name="Заголовок 1"/>
          <p:cNvSpPr txBox="1">
            <a:spLocks/>
          </p:cNvSpPr>
          <p:nvPr/>
        </p:nvSpPr>
        <p:spPr>
          <a:xfrm>
            <a:off x="4198354" y="366046"/>
            <a:ext cx="2924343"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Америка</a:t>
            </a:r>
            <a:endParaRPr lang="ru-RU" sz="4800" b="1" i="1" dirty="0">
              <a:solidFill>
                <a:schemeClr val="accent6">
                  <a:lumMod val="50000"/>
                </a:schemeClr>
              </a:solidFill>
            </a:endParaRPr>
          </a:p>
        </p:txBody>
      </p:sp>
      <p:pic>
        <p:nvPicPr>
          <p:cNvPr id="4" name="Рисунок 3"/>
          <p:cNvPicPr>
            <a:picLocks noChangeAspect="1"/>
          </p:cNvPicPr>
          <p:nvPr/>
        </p:nvPicPr>
        <p:blipFill>
          <a:blip r:embed="rId2"/>
          <a:stretch>
            <a:fillRect/>
          </a:stretch>
        </p:blipFill>
        <p:spPr>
          <a:xfrm>
            <a:off x="6355431" y="1573754"/>
            <a:ext cx="3089359" cy="3784798"/>
          </a:xfrm>
          <a:prstGeom prst="rect">
            <a:avLst/>
          </a:prstGeom>
        </p:spPr>
      </p:pic>
      <p:sp>
        <p:nvSpPr>
          <p:cNvPr id="5" name="Стрелка влево 4">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200373071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01579" y="1359570"/>
            <a:ext cx="6280484" cy="5878532"/>
          </a:xfrm>
          <a:prstGeom prst="rect">
            <a:avLst/>
          </a:prstGeom>
          <a:noFill/>
        </p:spPr>
        <p:txBody>
          <a:bodyPr wrap="square" rtlCol="0">
            <a:spAutoFit/>
          </a:bodyPr>
          <a:lstStyle/>
          <a:p>
            <a:r>
              <a:rPr lang="en-US" sz="2800" b="1" i="1" dirty="0" smtClean="0">
                <a:solidFill>
                  <a:srgbClr val="C00000"/>
                </a:solidFill>
              </a:rPr>
              <a:t>    </a:t>
            </a:r>
            <a:r>
              <a:rPr lang="ru-RU" sz="2800" b="1" i="1" dirty="0" smtClean="0">
                <a:solidFill>
                  <a:srgbClr val="C00000"/>
                </a:solidFill>
              </a:rPr>
              <a:t>Отношение </a:t>
            </a:r>
            <a:r>
              <a:rPr lang="ru-RU" sz="2800" b="1" i="1" dirty="0">
                <a:solidFill>
                  <a:srgbClr val="C00000"/>
                </a:solidFill>
              </a:rPr>
              <a:t>государства к учителю – это государственная политика, которая свидетельствует либо о силе государства, либо о его слабости. Войны выигрывают не генералы, войны выигрывают школьные учителя и приходские священники</a:t>
            </a:r>
            <a:r>
              <a:rPr lang="ru-RU" sz="2800" b="1" i="1" dirty="0" smtClean="0">
                <a:solidFill>
                  <a:srgbClr val="C00000"/>
                </a:solidFill>
              </a:rPr>
              <a:t>.</a:t>
            </a:r>
            <a:endParaRPr lang="en-US" sz="2800" b="1" i="1" dirty="0" smtClean="0">
              <a:solidFill>
                <a:srgbClr val="C00000"/>
              </a:solidFill>
            </a:endParaRPr>
          </a:p>
          <a:p>
            <a:endParaRPr lang="ru-RU" sz="2800" dirty="0">
              <a:solidFill>
                <a:srgbClr val="C00000"/>
              </a:solidFill>
            </a:endParaRPr>
          </a:p>
          <a:p>
            <a:r>
              <a:rPr lang="ru-RU" sz="3200" i="1" dirty="0">
                <a:solidFill>
                  <a:schemeClr val="tx1">
                    <a:lumMod val="95000"/>
                    <a:lumOff val="5000"/>
                  </a:schemeClr>
                </a:solidFill>
              </a:rPr>
              <a:t>Отто фон Бисмарк (1815–1898) германский государственный деятель</a:t>
            </a:r>
            <a:r>
              <a:rPr lang="ru-RU" sz="2800" i="1" dirty="0">
                <a:solidFill>
                  <a:schemeClr val="tx1">
                    <a:lumMod val="95000"/>
                    <a:lumOff val="5000"/>
                  </a:schemeClr>
                </a:solidFill>
              </a:rPr>
              <a:t> </a:t>
            </a:r>
            <a:endParaRPr lang="ru-RU" sz="2800" dirty="0">
              <a:solidFill>
                <a:schemeClr val="tx1">
                  <a:lumMod val="95000"/>
                  <a:lumOff val="5000"/>
                </a:schemeClr>
              </a:solidFill>
            </a:endParaRPr>
          </a:p>
          <a:p>
            <a:endParaRPr lang="ru-RU" sz="2800" dirty="0">
              <a:solidFill>
                <a:srgbClr val="C00000"/>
              </a:solidFill>
            </a:endParaRPr>
          </a:p>
        </p:txBody>
      </p:sp>
      <p:sp>
        <p:nvSpPr>
          <p:cNvPr id="3" name="Заголовок 1"/>
          <p:cNvSpPr txBox="1">
            <a:spLocks/>
          </p:cNvSpPr>
          <p:nvPr/>
        </p:nvSpPr>
        <p:spPr>
          <a:xfrm>
            <a:off x="4198354" y="366046"/>
            <a:ext cx="3830831"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Германия</a:t>
            </a:r>
            <a:endParaRPr lang="ru-RU" sz="4800" b="1" i="1" dirty="0">
              <a:solidFill>
                <a:schemeClr val="accent6">
                  <a:lumMod val="50000"/>
                </a:schemeClr>
              </a:solidFill>
            </a:endParaRPr>
          </a:p>
        </p:txBody>
      </p:sp>
      <p:pic>
        <p:nvPicPr>
          <p:cNvPr id="4" name="Рисунок 3"/>
          <p:cNvPicPr>
            <a:picLocks noChangeAspect="1"/>
          </p:cNvPicPr>
          <p:nvPr/>
        </p:nvPicPr>
        <p:blipFill>
          <a:blip r:embed="rId2" cstate="print"/>
          <a:stretch>
            <a:fillRect/>
          </a:stretch>
        </p:blipFill>
        <p:spPr>
          <a:xfrm>
            <a:off x="7122696" y="1448470"/>
            <a:ext cx="3376029" cy="3243435"/>
          </a:xfrm>
          <a:prstGeom prst="rect">
            <a:avLst/>
          </a:prstGeom>
          <a:scene3d>
            <a:camera prst="orthographicFront">
              <a:rot lat="600000" lon="10800000" rev="0"/>
            </a:camera>
            <a:lightRig rig="threePt" dir="t"/>
          </a:scene3d>
        </p:spPr>
      </p:pic>
      <p:sp>
        <p:nvSpPr>
          <p:cNvPr id="5" name="Стрелка влево 4">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332985316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656890" y="1451500"/>
            <a:ext cx="5955631" cy="4216539"/>
          </a:xfrm>
          <a:prstGeom prst="rect">
            <a:avLst/>
          </a:prstGeom>
          <a:noFill/>
        </p:spPr>
        <p:txBody>
          <a:bodyPr wrap="square" rtlCol="0">
            <a:spAutoFit/>
          </a:bodyPr>
          <a:lstStyle/>
          <a:p>
            <a:r>
              <a:rPr lang="en-US" sz="2800" b="1" i="1" dirty="0" smtClean="0">
                <a:solidFill>
                  <a:srgbClr val="C00000"/>
                </a:solidFill>
              </a:rPr>
              <a:t>    </a:t>
            </a:r>
            <a:r>
              <a:rPr lang="ru-RU" sz="3600" b="1" i="1" dirty="0">
                <a:solidFill>
                  <a:srgbClr val="C00000"/>
                </a:solidFill>
              </a:rPr>
              <a:t>Плох тот ученик, который не превосходит своего учителя</a:t>
            </a:r>
            <a:r>
              <a:rPr lang="ru-RU" sz="3600" b="1" i="1" dirty="0" smtClean="0">
                <a:solidFill>
                  <a:srgbClr val="C00000"/>
                </a:solidFill>
              </a:rPr>
              <a:t>.</a:t>
            </a:r>
          </a:p>
          <a:p>
            <a:endParaRPr lang="ru-RU" sz="3600" b="1" i="1" dirty="0">
              <a:solidFill>
                <a:srgbClr val="C00000"/>
              </a:solidFill>
            </a:endParaRPr>
          </a:p>
          <a:p>
            <a:r>
              <a:rPr lang="ru-RU" sz="3200" i="1" dirty="0">
                <a:solidFill>
                  <a:schemeClr val="tx1">
                    <a:lumMod val="95000"/>
                    <a:lumOff val="5000"/>
                  </a:schemeClr>
                </a:solidFill>
              </a:rPr>
              <a:t>Леонардо да Винчи (1452–1519) итальянский художник, архитектор и ученый </a:t>
            </a:r>
          </a:p>
          <a:p>
            <a:endParaRPr lang="ru-RU" sz="2800" dirty="0">
              <a:solidFill>
                <a:srgbClr val="C00000"/>
              </a:solidFill>
            </a:endParaRPr>
          </a:p>
        </p:txBody>
      </p:sp>
      <p:sp>
        <p:nvSpPr>
          <p:cNvPr id="3" name="Заголовок 1"/>
          <p:cNvSpPr txBox="1">
            <a:spLocks/>
          </p:cNvSpPr>
          <p:nvPr/>
        </p:nvSpPr>
        <p:spPr>
          <a:xfrm>
            <a:off x="4418263" y="462299"/>
            <a:ext cx="2924343"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Италия</a:t>
            </a:r>
            <a:endParaRPr lang="ru-RU" sz="4800" b="1" i="1" dirty="0">
              <a:solidFill>
                <a:schemeClr val="accent6">
                  <a:lumMod val="50000"/>
                </a:schemeClr>
              </a:solidFill>
            </a:endParaRPr>
          </a:p>
        </p:txBody>
      </p:sp>
      <p:pic>
        <p:nvPicPr>
          <p:cNvPr id="3074" name="Picture 2" descr="https://storage.myseldon.com/news_pict_A5/A5CB579207A451289460A8BB977494E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1321" y="1579168"/>
            <a:ext cx="3441867" cy="3365382"/>
          </a:xfrm>
          <a:prstGeom prst="rect">
            <a:avLst/>
          </a:prstGeom>
          <a:noFill/>
          <a:extLst>
            <a:ext uri="{909E8E84-426E-40DD-AFC4-6F175D3DCCD1}">
              <a14:hiddenFill xmlns="" xmlns:a14="http://schemas.microsoft.com/office/drawing/2010/main">
                <a:solidFill>
                  <a:srgbClr val="FFFFFF"/>
                </a:solidFill>
              </a14:hiddenFill>
            </a:ext>
          </a:extLst>
        </p:spPr>
      </p:pic>
      <p:sp>
        <p:nvSpPr>
          <p:cNvPr id="5" name="Стрелка влево 4">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41067172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550779" y="1739901"/>
            <a:ext cx="6015791" cy="3970318"/>
          </a:xfrm>
          <a:prstGeom prst="rect">
            <a:avLst/>
          </a:prstGeom>
          <a:noFill/>
        </p:spPr>
        <p:txBody>
          <a:bodyPr wrap="square" rtlCol="0">
            <a:spAutoFit/>
          </a:bodyPr>
          <a:lstStyle/>
          <a:p>
            <a:r>
              <a:rPr lang="ru-RU" sz="3600" b="1" i="1" dirty="0" smtClean="0">
                <a:solidFill>
                  <a:srgbClr val="C00000"/>
                </a:solidFill>
              </a:rPr>
              <a:t>  Учить</a:t>
            </a:r>
            <a:r>
              <a:rPr lang="ru-RU" sz="3600" b="1" i="1" dirty="0">
                <a:solidFill>
                  <a:srgbClr val="C00000"/>
                </a:solidFill>
              </a:rPr>
              <a:t> – значить вселять надежду</a:t>
            </a:r>
            <a:r>
              <a:rPr lang="ru-RU" sz="3600" b="1" i="1" dirty="0" smtClean="0">
                <a:solidFill>
                  <a:srgbClr val="C00000"/>
                </a:solidFill>
              </a:rPr>
              <a:t>.</a:t>
            </a:r>
          </a:p>
          <a:p>
            <a:endParaRPr lang="ru-RU" sz="2800" b="1" i="1" dirty="0">
              <a:solidFill>
                <a:srgbClr val="C00000"/>
              </a:solidFill>
            </a:endParaRPr>
          </a:p>
          <a:p>
            <a:r>
              <a:rPr lang="ru-RU" sz="3200" i="1" dirty="0">
                <a:solidFill>
                  <a:schemeClr val="tx1">
                    <a:lumMod val="95000"/>
                    <a:lumOff val="5000"/>
                  </a:schemeClr>
                </a:solidFill>
              </a:rPr>
              <a:t>Луи Арагон (1897–1982) французский писатель и политический деятель</a:t>
            </a:r>
          </a:p>
          <a:p>
            <a:r>
              <a:rPr lang="ru-RU" sz="2800" b="1" i="1" dirty="0" smtClean="0">
                <a:solidFill>
                  <a:srgbClr val="C00000"/>
                </a:solidFill>
              </a:rPr>
              <a:t> </a:t>
            </a:r>
            <a:endParaRPr lang="ru-RU" sz="2800" dirty="0">
              <a:solidFill>
                <a:srgbClr val="C00000"/>
              </a:solidFill>
            </a:endParaRPr>
          </a:p>
          <a:p>
            <a:endParaRPr lang="ru-RU" sz="2800" dirty="0">
              <a:solidFill>
                <a:srgbClr val="C00000"/>
              </a:solidFill>
            </a:endParaRPr>
          </a:p>
        </p:txBody>
      </p:sp>
      <p:sp>
        <p:nvSpPr>
          <p:cNvPr id="3" name="Заголовок 1"/>
          <p:cNvSpPr txBox="1">
            <a:spLocks/>
          </p:cNvSpPr>
          <p:nvPr/>
        </p:nvSpPr>
        <p:spPr>
          <a:xfrm>
            <a:off x="4198354" y="366046"/>
            <a:ext cx="2924343" cy="59138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800" b="1" i="1" dirty="0" smtClean="0">
                <a:solidFill>
                  <a:schemeClr val="accent6">
                    <a:lumMod val="50000"/>
                  </a:schemeClr>
                </a:solidFill>
              </a:rPr>
              <a:t>Франция</a:t>
            </a:r>
            <a:endParaRPr lang="ru-RU" sz="4800" b="1" i="1" dirty="0">
              <a:solidFill>
                <a:schemeClr val="accent6">
                  <a:lumMod val="50000"/>
                </a:schemeClr>
              </a:solidFill>
            </a:endParaRPr>
          </a:p>
        </p:txBody>
      </p:sp>
      <p:pic>
        <p:nvPicPr>
          <p:cNvPr id="5" name="Рисунок 4"/>
          <p:cNvPicPr>
            <a:picLocks noChangeAspect="1"/>
          </p:cNvPicPr>
          <p:nvPr/>
        </p:nvPicPr>
        <p:blipFill>
          <a:blip r:embed="rId2"/>
          <a:stretch>
            <a:fillRect/>
          </a:stretch>
        </p:blipFill>
        <p:spPr>
          <a:xfrm>
            <a:off x="6967432" y="1651000"/>
            <a:ext cx="2821093" cy="3454400"/>
          </a:xfrm>
          <a:prstGeom prst="rect">
            <a:avLst/>
          </a:prstGeom>
        </p:spPr>
      </p:pic>
      <p:sp>
        <p:nvSpPr>
          <p:cNvPr id="6" name="Стрелка влево 5">
            <a:hlinkClick r:id="rId3" action="ppaction://hlinksldjump"/>
          </p:cNvPr>
          <p:cNvSpPr/>
          <p:nvPr/>
        </p:nvSpPr>
        <p:spPr>
          <a:xfrm>
            <a:off x="11141241" y="6232358"/>
            <a:ext cx="637675" cy="397042"/>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369185232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1045</Words>
  <Application>Microsoft Office PowerPoint</Application>
  <PresentationFormat>Произвольный</PresentationFormat>
  <Paragraphs>134</Paragraphs>
  <Slides>37</Slides>
  <Notes>0</Notes>
  <HiddenSlides>21</HiddenSlides>
  <MMClips>2</MMClips>
  <ScaleCrop>false</ScaleCrop>
  <HeadingPairs>
    <vt:vector size="4" baseType="variant">
      <vt:variant>
        <vt:lpstr>Тема</vt:lpstr>
      </vt:variant>
      <vt:variant>
        <vt:i4>2</vt:i4>
      </vt:variant>
      <vt:variant>
        <vt:lpstr>Заголовки слайдов</vt:lpstr>
      </vt:variant>
      <vt:variant>
        <vt:i4>37</vt:i4>
      </vt:variant>
    </vt:vector>
  </HeadingPairs>
  <TitlesOfParts>
    <vt:vector size="39" baseType="lpstr">
      <vt:lpstr>Тема Office</vt:lpstr>
      <vt:lpstr>1_Тема Office</vt:lpstr>
      <vt:lpstr>5 октября – Международный День Учителя!</vt:lpstr>
      <vt:lpstr>Слайд 2</vt:lpstr>
      <vt:lpstr>Слайд 3</vt:lpstr>
      <vt:lpstr>Слайд 4</vt:lpstr>
      <vt:lpstr>Великие об учителях…</vt:lpstr>
      <vt:lpstr>Слайд 6</vt:lpstr>
      <vt:lpstr>Слайд 7</vt:lpstr>
      <vt:lpstr>Слайд 8</vt:lpstr>
      <vt:lpstr>Слайд 9</vt:lpstr>
      <vt:lpstr>Слайд 10</vt:lpstr>
      <vt:lpstr>Слайд 11</vt:lpstr>
      <vt:lpstr>Слайд 12</vt:lpstr>
      <vt:lpstr>Знаете ли вы, что…?  В разных странах мира  &gt;&gt;&gt;</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BOOK</vt:lpstr>
      <vt:lpstr>SCHOOL</vt:lpstr>
      <vt:lpstr>Слайд 31</vt:lpstr>
      <vt:lpstr>Анкета: «Мой любимый учитель»</vt:lpstr>
      <vt:lpstr>Слайд 33</vt:lpstr>
      <vt:lpstr>Результаты анкетирования </vt:lpstr>
      <vt:lpstr>Теперь мы “Speaking English” на отлично! А фраза “Nice to meet you” не вводит нас в озноб. Поздравить все сегодня рады Вас по-английски, не вопрос! Для вас ведь лучшая награда:  “My dear teacher!”, yes of course!</vt:lpstr>
      <vt:lpstr>Слайд 36</vt:lpstr>
      <vt:lpstr>Слайд 37</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Intel</dc:creator>
  <cp:lastModifiedBy>Новикова</cp:lastModifiedBy>
  <cp:revision>120</cp:revision>
  <dcterms:created xsi:type="dcterms:W3CDTF">2015-07-22T10:14:46Z</dcterms:created>
  <dcterms:modified xsi:type="dcterms:W3CDTF">2020-01-09T06:34:44Z</dcterms:modified>
</cp:coreProperties>
</file>