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59833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359C-CFBB-4D28-A1D8-2CB23A83EA13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AB82-D522-42D5-A9A5-C3329AF28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623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108728"/>
            <a:ext cx="10353762" cy="682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359C-CFBB-4D28-A1D8-2CB23A83EA13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AB82-D522-42D5-A9A5-C3329AF28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6149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359C-CFBB-4D28-A1D8-2CB23A83EA13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AB82-D522-42D5-A9A5-C3329AF28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66031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359C-CFBB-4D28-A1D8-2CB23A83EA13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AB82-D522-42D5-A9A5-C3329AF28B0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809002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359C-CFBB-4D28-A1D8-2CB23A83EA13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AB82-D522-42D5-A9A5-C3329AF28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700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571750"/>
            <a:ext cx="3300984" cy="321945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359C-CFBB-4D28-A1D8-2CB23A83EA13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AB82-D522-42D5-A9A5-C3329AF28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8980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480368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480367"/>
            <a:ext cx="3300984" cy="1310833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480365"/>
            <a:ext cx="3300984" cy="131083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359C-CFBB-4D28-A1D8-2CB23A83EA13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AB82-D522-42D5-A9A5-C3329AF28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55566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359C-CFBB-4D28-A1D8-2CB23A83EA13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AB82-D522-42D5-A9A5-C3329AF28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1800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359C-CFBB-4D28-A1D8-2CB23A83EA13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AB82-D522-42D5-A9A5-C3329AF28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56537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359C-CFBB-4D28-A1D8-2CB23A83EA13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AB82-D522-42D5-A9A5-C3329AF28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95531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589879"/>
            <a:ext cx="9590550" cy="150705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359C-CFBB-4D28-A1D8-2CB23A83EA13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AB82-D522-42D5-A9A5-C3329AF28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33115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1732449"/>
            <a:ext cx="5060497" cy="4058750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892" y="1732449"/>
            <a:ext cx="5064665" cy="4058751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359C-CFBB-4D28-A1D8-2CB23A83EA13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AB82-D522-42D5-A9A5-C3329AF28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1130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89072" cy="4148769"/>
          </a:xfrm>
          <a:prstGeom prst="rect">
            <a:avLst/>
          </a:prstGeom>
        </p:spPr>
      </p:pic>
      <p:pic>
        <p:nvPicPr>
          <p:cNvPr id="21" name="Picture 20" descr="Slate-V2-HD-comp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485" y="1734506"/>
            <a:ext cx="5089072" cy="414876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72" y="1835254"/>
            <a:ext cx="4876344" cy="54488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5872" y="2380137"/>
            <a:ext cx="4876344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94967" y="1835254"/>
            <a:ext cx="4895330" cy="544883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94967" y="2380137"/>
            <a:ext cx="4895330" cy="341106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359C-CFBB-4D28-A1D8-2CB23A83EA13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AB82-D522-42D5-A9A5-C3329AF28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3250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359C-CFBB-4D28-A1D8-2CB23A83EA13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AB82-D522-42D5-A9A5-C3329AF28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4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359C-CFBB-4D28-A1D8-2CB23A83EA13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AB82-D522-42D5-A9A5-C3329AF28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80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181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1518"/>
            <a:ext cx="3706889" cy="3359681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359C-CFBB-4D28-A1D8-2CB23A83EA13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AB82-D522-42D5-A9A5-C3329AF28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344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923"/>
            <a:ext cx="5934949" cy="1829338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439261"/>
            <a:ext cx="5934949" cy="337613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72359C-CFBB-4D28-A1D8-2CB23A83EA13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E9AB82-D522-42D5-A9A5-C3329AF28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159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1732449"/>
            <a:ext cx="10353762" cy="4058751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2372359C-CFBB-4D28-A1D8-2CB23A83EA13}" type="datetimeFigureOut">
              <a:rPr lang="ru-RU" smtClean="0"/>
              <a:t>10.01.2024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5883275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B0E9AB82-D522-42D5-A9A5-C3329AF28B0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09250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921" r:id="rId1"/>
    <p:sldLayoutId id="2147483922" r:id="rId2"/>
    <p:sldLayoutId id="2147483923" r:id="rId3"/>
    <p:sldLayoutId id="2147483924" r:id="rId4"/>
    <p:sldLayoutId id="2147483925" r:id="rId5"/>
    <p:sldLayoutId id="2147483926" r:id="rId6"/>
    <p:sldLayoutId id="2147483927" r:id="rId7"/>
    <p:sldLayoutId id="2147483928" r:id="rId8"/>
    <p:sldLayoutId id="2147483929" r:id="rId9"/>
    <p:sldLayoutId id="2147483930" r:id="rId10"/>
    <p:sldLayoutId id="2147483931" r:id="rId11"/>
    <p:sldLayoutId id="2147483932" r:id="rId12"/>
    <p:sldLayoutId id="2147483933" r:id="rId13"/>
    <p:sldLayoutId id="2147483934" r:id="rId14"/>
    <p:sldLayoutId id="2147483935" r:id="rId15"/>
    <p:sldLayoutId id="2147483936" r:id="rId16"/>
    <p:sldLayoutId id="214748393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0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8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6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Михаил Александрович</a:t>
            </a:r>
            <a:br>
              <a:rPr lang="ru-RU" dirty="0" smtClean="0"/>
            </a:br>
            <a:r>
              <a:rPr lang="ru-RU" dirty="0" smtClean="0"/>
              <a:t>Бакунин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5366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06514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Михаил Александрович Бакунин — русский мыслитель и революционер из рода Бакуниных, один из теоретиков анархизма, народничества.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8198" y="1021492"/>
            <a:ext cx="3165132" cy="422437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1382570"/>
            <a:ext cx="6096000" cy="480131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Родился в родовом тверском имении </a:t>
            </a:r>
            <a:r>
              <a:rPr lang="ru-RU" dirty="0" err="1" smtClean="0"/>
              <a:t>Прямухино</a:t>
            </a:r>
            <a:r>
              <a:rPr lang="ru-RU" dirty="0" smtClean="0"/>
              <a:t> в семье губернского предводителя дворянства Александра Михайловича Бакунина и Варвары Александровны, урождённой </a:t>
            </a:r>
            <a:r>
              <a:rPr lang="ru-RU" dirty="0" err="1" smtClean="0"/>
              <a:t>Муравьёвой</a:t>
            </a:r>
            <a:r>
              <a:rPr lang="ru-RU" dirty="0" smtClean="0"/>
              <a:t> (1792—1864). Крещен 20 мая 1814 года в сельской Покровской церкви при </a:t>
            </a:r>
            <a:r>
              <a:rPr lang="ru-RU" dirty="0" err="1" smtClean="0"/>
              <a:t>восприемстве</a:t>
            </a:r>
            <a:r>
              <a:rPr lang="ru-RU" dirty="0" smtClean="0"/>
              <a:t> Михаила Александровича Полторацкого и бабушки Любови Петровны Бакуниной. Его мать приходилась троюродной сестрой декабристам </a:t>
            </a:r>
            <a:r>
              <a:rPr lang="ru-RU" dirty="0" err="1" smtClean="0"/>
              <a:t>Муравьёвым</a:t>
            </a:r>
            <a:r>
              <a:rPr lang="ru-RU" dirty="0" smtClean="0"/>
              <a:t>: Никите, </a:t>
            </a:r>
            <a:r>
              <a:rPr lang="ru-RU" dirty="0" err="1" smtClean="0"/>
              <a:t>Артамону</a:t>
            </a:r>
            <a:r>
              <a:rPr lang="ru-RU" dirty="0" smtClean="0"/>
              <a:t>, Сергею и Матвею. Она была на 24 года младше своего мужа. В молодости она была «модницей» и «светской львицей». Выйдя замуж, она жила душа в душу со своим мужем и была строгой, почти деспотичной матерью. Она сама, как и её муж, занималась воспитанием и обучением детей — обучала их словесности и музыке. Всего в семье Александра Михайловича и Варвары Александровны Бакуниных было 11 детей.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3612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2465" y="140044"/>
            <a:ext cx="6096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 Михаил Бакунин интенсивно искал денег для своей поездки за границу, где он хотел продолжить своё философское образование. 22 марта 1840 года он пишет длинное и весьма красноречивое письмо родителям с просьбой разрешить поездку в Берлин и просит дать на неё денег. Его отец дал своё согласие на эту поездку, но денег для поездки не дал. Бакунин в отчаянии обратился за помощью к Герцену. Герцен ответил, что он ссужает Бакунину 2000 рублей на неопределённое время. За несколько дней до отъезда произошла ссора с Катковым на квартире Белинского. Бакунин ударил Каткова палкой по спине, а тот его ударил по лицу. Бакунин вызвал Каткова на дуэль, но на другой день одумался и послал ему записку с просьбой перенести место поединка в Берлин, так как по русским законам оставшийся в живых поступал в солдаты.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18984" y="4776053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С 1840 Михаил Бакунин стал жить за границей, куда выехал (первоначально в Берлин) для изучения немецкой философии, где он слушал лекции учеников Гегеля, а также Шеллинга, выступившего тогда против гегелевской философии в защиту христианского откровения.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55476" y="1"/>
            <a:ext cx="493652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684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3237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В 1842 году у Михаила Бакунина сформировалось твёрдое желание навсегда остаться в Европе и не возвращаться в Россию.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1806" y="1340356"/>
            <a:ext cx="6096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В мае 1849 года Бакунин стал одним из руководителей восстания в Дрездене. После подавления восстания Бакунин бежал в </a:t>
            </a:r>
            <a:r>
              <a:rPr lang="ru-RU" dirty="0" err="1" smtClean="0"/>
              <a:t>Хемниц</a:t>
            </a:r>
            <a:r>
              <a:rPr lang="ru-RU" dirty="0" smtClean="0"/>
              <a:t>, где был арестован. Был приговорён Саксонским судом к смертной казни. Он отказался подписать просьбу королю о помиловании, но смертная казнь всё же была заменена ему пожизненным заключением. Вскоре, однако, саксонское правительство выдало его Австрии, где он был в 1851 году вторично судим австрийским судом и осуждён на смертную казнь за участие в Пражском восстании, и на этот раз заменённую пожизненным заключением.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2464" y="4629316"/>
            <a:ext cx="6096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В Англии он начал свою политическую деятельность обращением к «русским, польским и всем славянским друзьям», в котором он призывал к разрушению существующих, исторически сложившихся и держащихся одним насилием государств, в особенности таких, как Австрия и Турция, а отчасти и Российская империя.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8280" y="4053017"/>
            <a:ext cx="3641124" cy="23641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443784" y="6488668"/>
            <a:ext cx="2537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Улица Бакунина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2378" y="360158"/>
            <a:ext cx="3788118" cy="293008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114270" y="3352800"/>
            <a:ext cx="30562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Восстание в Дрездене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511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8897" y="322989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В 1869 году на русском языке выходит издание «Манифеста коммунистической партии» Карла Маркса в переводе Михаила Бакунина.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096000" y="2434963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В 1871 году Бакунин принял участие в попытке организации лионской революционной коммуны, причём ему опять приходилось поступаться своими основными взглядами в сторону революционного </a:t>
            </a:r>
            <a:r>
              <a:rPr lang="ru-RU" dirty="0" err="1" smtClean="0"/>
              <a:t>якобинизма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3920499"/>
            <a:ext cx="6096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Жил Бакунин в большой нужде, хотя один из его итальянских последователей — </a:t>
            </a:r>
            <a:r>
              <a:rPr lang="ru-RU" dirty="0" err="1" smtClean="0"/>
              <a:t>Кафиеро</a:t>
            </a:r>
            <a:r>
              <a:rPr lang="ru-RU" dirty="0" smtClean="0"/>
              <a:t> купил для него небольшую виллу, а его братья выделили ему к этому времени часть наследственного имущества. После разрыва с Нечаевым Бакунин не принимал личного участия в русском революционном движении, однако идеи его среди русских революционеров начала 1870-х годов получили большое распространение, и в сфере революционного народничества бакунисты являлись одной из самых многочисленных групп.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6032" y="4102442"/>
            <a:ext cx="1998705" cy="241574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727090" y="6488668"/>
            <a:ext cx="28008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Бакунин в 1972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9199" y="127430"/>
            <a:ext cx="1605091" cy="231097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0605" y="1479455"/>
            <a:ext cx="2458994" cy="2400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315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2465" y="581437"/>
            <a:ext cx="6096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 smtClean="0"/>
              <a:t>Михаил Александрович Бакунин умер 19 июня (1 июля) 1876 года в Берне, в Швейцарии, в больнице для чернорабочих, куда он был помещён по его настоянию. В Берн он приехал из Лугано за несколько недель до смерти и прямо сказал своим друзьям Фогтам, к которым явился, что приехал умирать. «Я приехал сюда, либо чтобы врачи подняли меня на ноги, либо, чтобы навечно закрыли мне глаза», — сказал он своим друзьям. За неделю до смерти Михаил Бакунин перестал есть и пить. В ответ на предложение выпить чашку бульона, сказал: «Подумайте, что вы делаете со мной, заставляя меня его пить; я знаю, чего хочу». Но от гречневой каши не отказался: «Каша — это другое дело». Это были его последние слова.</a:t>
            </a:r>
          </a:p>
          <a:p>
            <a:endParaRPr lang="ru-RU" dirty="0" smtClean="0"/>
          </a:p>
          <a:p>
            <a:pPr algn="ctr"/>
            <a:r>
              <a:rPr lang="ru-RU" dirty="0" smtClean="0"/>
              <a:t>Михаил Александрович Бакунин похоронен на </a:t>
            </a:r>
            <a:r>
              <a:rPr lang="ru-RU" dirty="0" err="1" smtClean="0"/>
              <a:t>Бремгартенском</a:t>
            </a:r>
            <a:r>
              <a:rPr lang="ru-RU" dirty="0" smtClean="0"/>
              <a:t> кладбище в Берне , и над его могилой Фогтами был поставлен надгробный камень. На его похоронах присутствовало более двух сотен человек: немцы, поляки, швейцарцы. Русских не было.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3838" y="757881"/>
            <a:ext cx="5140411" cy="5515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942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486696"/>
              </p:ext>
            </p:extLst>
          </p:nvPr>
        </p:nvGraphicFramePr>
        <p:xfrm>
          <a:off x="2032000" y="719666"/>
          <a:ext cx="472303" cy="185420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47230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1)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092410" y="1037966"/>
            <a:ext cx="14251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</a:t>
            </a:r>
          </a:p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8</a:t>
            </a:r>
          </a:p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4</a:t>
            </a:r>
          </a:p>
          <a:p>
            <a:r>
              <a:rPr lang="ru-RU" sz="2400" dirty="0">
                <a:solidFill>
                  <a:schemeClr val="bg1">
                    <a:lumMod val="95000"/>
                    <a:lumOff val="5000"/>
                  </a:schemeClr>
                </a:solidFill>
              </a:rPr>
              <a:t>0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669800"/>
              </p:ext>
            </p:extLst>
          </p:nvPr>
        </p:nvGraphicFramePr>
        <p:xfrm>
          <a:off x="2518033" y="2202477"/>
          <a:ext cx="1296087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29"/>
                <a:gridCol w="432029"/>
                <a:gridCol w="43202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2)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015048" y="2141838"/>
            <a:ext cx="1993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1   1</a:t>
            </a: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396899"/>
              </p:ext>
            </p:extLst>
          </p:nvPr>
        </p:nvGraphicFramePr>
        <p:xfrm>
          <a:off x="3827848" y="2191265"/>
          <a:ext cx="455827" cy="29696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827"/>
              </a:tblGrid>
              <a:tr h="371212"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3)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12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12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12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12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12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12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12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3871785" y="2520777"/>
            <a:ext cx="2809103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К</a:t>
            </a:r>
          </a:p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</a:t>
            </a:r>
          </a:p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Ф</a:t>
            </a:r>
          </a:p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И</a:t>
            </a:r>
          </a:p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Е</a:t>
            </a:r>
          </a:p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</a:t>
            </a:r>
          </a:p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</a:t>
            </a:r>
          </a:p>
          <a:p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661890"/>
              </p:ext>
            </p:extLst>
          </p:nvPr>
        </p:nvGraphicFramePr>
        <p:xfrm>
          <a:off x="2064951" y="5168098"/>
          <a:ext cx="446765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765"/>
                <a:gridCol w="446765"/>
                <a:gridCol w="446765"/>
                <a:gridCol w="446765"/>
                <a:gridCol w="446765"/>
                <a:gridCol w="446765"/>
                <a:gridCol w="446765"/>
                <a:gridCol w="446765"/>
                <a:gridCol w="446765"/>
                <a:gridCol w="446765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4)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2471351" y="5115696"/>
            <a:ext cx="44978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Ш   В    Е     Й   Ц    А   Р    И   Я</a:t>
            </a: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7529554"/>
              </p:ext>
            </p:extLst>
          </p:nvPr>
        </p:nvGraphicFramePr>
        <p:xfrm>
          <a:off x="6554574" y="4780920"/>
          <a:ext cx="4064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5)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6565557" y="5082745"/>
            <a:ext cx="323747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М</a:t>
            </a:r>
          </a:p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</a:t>
            </a:r>
          </a:p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</a:t>
            </a:r>
          </a:p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012338"/>
              </p:ext>
            </p:extLst>
          </p:nvPr>
        </p:nvGraphicFramePr>
        <p:xfrm>
          <a:off x="6052066" y="4401979"/>
          <a:ext cx="2259915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1983"/>
                <a:gridCol w="451983"/>
                <a:gridCol w="451983"/>
                <a:gridCol w="451983"/>
                <a:gridCol w="45198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solidFill>
                            <a:schemeClr val="bg1">
                              <a:lumMod val="95000"/>
                              <a:lumOff val="5000"/>
                            </a:schemeClr>
                          </a:solidFill>
                        </a:rPr>
                        <a:t>6)</a:t>
                      </a:r>
                      <a:endParaRPr lang="ru-RU" dirty="0">
                        <a:solidFill>
                          <a:schemeClr val="bg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5"/>
          <p:cNvSpPr txBox="1"/>
          <p:nvPr/>
        </p:nvSpPr>
        <p:spPr>
          <a:xfrm flipH="1">
            <a:off x="6552580" y="4300152"/>
            <a:ext cx="1767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2   0   0   0</a:t>
            </a:r>
            <a:endParaRPr lang="ru-RU" sz="28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5036092"/>
              </p:ext>
            </p:extLst>
          </p:nvPr>
        </p:nvGraphicFramePr>
        <p:xfrm>
          <a:off x="8336691" y="2194239"/>
          <a:ext cx="486033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6033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7)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8386119" y="2512541"/>
            <a:ext cx="262787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Б</a:t>
            </a:r>
          </a:p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Е</a:t>
            </a:r>
          </a:p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Р</a:t>
            </a:r>
          </a:p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Л</a:t>
            </a:r>
          </a:p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И</a:t>
            </a:r>
          </a:p>
          <a:p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</a:t>
            </a:r>
          </a:p>
          <a:p>
            <a:endParaRPr lang="ru-RU" dirty="0"/>
          </a:p>
        </p:txBody>
      </p:sp>
      <p:graphicFrame>
        <p:nvGraphicFramePr>
          <p:cNvPr id="22" name="Таблица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5246668"/>
              </p:ext>
            </p:extLst>
          </p:nvPr>
        </p:nvGraphicFramePr>
        <p:xfrm>
          <a:off x="7068066" y="1754659"/>
          <a:ext cx="3012989" cy="4397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0427"/>
                <a:gridCol w="430427"/>
                <a:gridCol w="430427"/>
                <a:gridCol w="430427"/>
                <a:gridCol w="430427"/>
                <a:gridCol w="430427"/>
                <a:gridCol w="430427"/>
              </a:tblGrid>
              <a:tr h="439717">
                <a:tc>
                  <a:txBody>
                    <a:bodyPr/>
                    <a:lstStyle/>
                    <a:p>
                      <a:r>
                        <a:rPr lang="ru-RU" dirty="0" smtClean="0">
                          <a:ln>
                            <a:solidFill>
                              <a:sysClr val="windowText" lastClr="000000"/>
                            </a:solidFill>
                          </a:ln>
                          <a:solidFill>
                            <a:sysClr val="windowText" lastClr="000000"/>
                          </a:solidFill>
                        </a:rPr>
                        <a:t>8)</a:t>
                      </a:r>
                      <a:endParaRPr lang="ru-RU" dirty="0">
                        <a:ln>
                          <a:solidFill>
                            <a:sysClr val="windowText" lastClr="000000"/>
                          </a:solidFill>
                        </a:ln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7479959" y="1688757"/>
            <a:ext cx="26855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А   Н   Г  Л   И   Я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280086" y="354226"/>
            <a:ext cx="1425146" cy="1400433"/>
          </a:xfrm>
          <a:prstGeom prst="rect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1) Когда начал жить Бакунин за границей?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636108" y="749644"/>
            <a:ext cx="1408670" cy="1367482"/>
          </a:xfrm>
          <a:prstGeom prst="rect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2) Сколько было в семье детей ?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390767" y="2891482"/>
            <a:ext cx="1466335" cy="1285102"/>
          </a:xfrm>
          <a:prstGeom prst="rect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3) Кто подарил Бакунину жилье ?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056238" y="5700583"/>
            <a:ext cx="2331308" cy="593125"/>
          </a:xfrm>
          <a:prstGeom prst="rect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4) В какой стране умер Бакунин ?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7150444" y="4967416"/>
            <a:ext cx="2010032" cy="1647568"/>
          </a:xfrm>
          <a:prstGeom prst="rect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5) В каком месяце он написал письмо родителям для разрешения в поездку?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697362" y="2932670"/>
            <a:ext cx="1392195" cy="1367481"/>
          </a:xfrm>
          <a:prstGeom prst="rect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6) Сколько денег дал Герцен Бакунину ?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8921578" y="3048001"/>
            <a:ext cx="1532238" cy="1326292"/>
          </a:xfrm>
          <a:prstGeom prst="rect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7) Первая страна за границей у Бакунина ?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7208108" y="378941"/>
            <a:ext cx="2891481" cy="1153297"/>
          </a:xfrm>
          <a:prstGeom prst="rect">
            <a:avLst/>
          </a:prstGeom>
          <a:solidFill>
            <a:srgbClr val="92D05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8) В какой стране Бакунин начал политическую деятельность ?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861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1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9648" y="2735869"/>
            <a:ext cx="114094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dirty="0" smtClean="0"/>
              <a:t>Спасибо за внимание </a:t>
            </a:r>
            <a:endParaRPr lang="ru-RU" sz="7200" dirty="0"/>
          </a:p>
        </p:txBody>
      </p:sp>
    </p:spTree>
    <p:extLst>
      <p:ext uri="{BB962C8B-B14F-4D97-AF65-F5344CB8AC3E}">
        <p14:creationId xmlns:p14="http://schemas.microsoft.com/office/powerpoint/2010/main" val="7400249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рифель">
  <a:themeElements>
    <a:clrScheme name="Грифель">
      <a:dk1>
        <a:sysClr val="windowText" lastClr="000000"/>
      </a:dk1>
      <a:lt1>
        <a:sysClr val="window" lastClr="FFFFFF"/>
      </a:lt1>
      <a:dk2>
        <a:srgbClr val="212123"/>
      </a:dk2>
      <a:lt2>
        <a:srgbClr val="DADADA"/>
      </a:lt2>
      <a:accent1>
        <a:srgbClr val="BC451B"/>
      </a:accent1>
      <a:accent2>
        <a:srgbClr val="D3BA68"/>
      </a:accent2>
      <a:accent3>
        <a:srgbClr val="BB8640"/>
      </a:accent3>
      <a:accent4>
        <a:srgbClr val="AD9277"/>
      </a:accent4>
      <a:accent5>
        <a:srgbClr val="A55A43"/>
      </a:accent5>
      <a:accent6>
        <a:srgbClr val="AD9D7B"/>
      </a:accent6>
      <a:hlink>
        <a:srgbClr val="E98052"/>
      </a:hlink>
      <a:folHlink>
        <a:srgbClr val="F4B69B"/>
      </a:folHlink>
    </a:clrScheme>
    <a:fontScheme name="Грифель">
      <a:maj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sto MT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ифель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" id="{C3F70B94-7CE9-428E-ADC1-3269CC2C3385}" vid="{3F2DE9A5-64E6-437C-A389-CC4477E817E8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TM04033929[[fn=Сланец]]</Template>
  <TotalTime>71</TotalTime>
  <Words>944</Words>
  <Application>Microsoft Office PowerPoint</Application>
  <PresentationFormat>Широкоэкранный</PresentationFormat>
  <Paragraphs>60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Calisto MT</vt:lpstr>
      <vt:lpstr>Trebuchet MS</vt:lpstr>
      <vt:lpstr>Wingdings 2</vt:lpstr>
      <vt:lpstr>Грифель</vt:lpstr>
      <vt:lpstr>Михаил Александрович Бакунин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Михаил Александрович Бакунин</dc:title>
  <dc:creator>1</dc:creator>
  <cp:lastModifiedBy>1</cp:lastModifiedBy>
  <cp:revision>10</cp:revision>
  <dcterms:created xsi:type="dcterms:W3CDTF">2024-01-10T11:23:46Z</dcterms:created>
  <dcterms:modified xsi:type="dcterms:W3CDTF">2024-01-10T17:45:46Z</dcterms:modified>
</cp:coreProperties>
</file>