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5"/>
  </p:sldMasterIdLst>
  <p:sldIdLst>
    <p:sldId id="256" r:id="rId6"/>
    <p:sldId id="275" r:id="rId7"/>
    <p:sldId id="276" r:id="rId8"/>
    <p:sldId id="279" r:id="rId9"/>
    <p:sldId id="278" r:id="rId10"/>
    <p:sldId id="257" r:id="rId11"/>
    <p:sldId id="258" r:id="rId12"/>
    <p:sldId id="259" r:id="rId13"/>
    <p:sldId id="262" r:id="rId14"/>
    <p:sldId id="263" r:id="rId15"/>
    <p:sldId id="264" r:id="rId16"/>
    <p:sldId id="265" r:id="rId17"/>
    <p:sldId id="266" r:id="rId18"/>
    <p:sldId id="267" r:id="rId19"/>
    <p:sldId id="268" r:id="rId20"/>
    <p:sldId id="269" r:id="rId21"/>
    <p:sldId id="270" r:id="rId22"/>
    <p:sldId id="272" r:id="rId23"/>
    <p:sldId id="273" r:id="rId24"/>
    <p:sldId id="280" r:id="rId25"/>
    <p:sldId id="281" r:id="rId26"/>
    <p:sldId id="286" r:id="rId27"/>
    <p:sldId id="287" r:id="rId28"/>
    <p:sldId id="282" r:id="rId29"/>
    <p:sldId id="283" r:id="rId30"/>
    <p:sldId id="284" r:id="rId31"/>
    <p:sldId id="292" r:id="rId32"/>
    <p:sldId id="293" r:id="rId33"/>
    <p:sldId id="294" r:id="rId34"/>
    <p:sldId id="295" r:id="rId35"/>
    <p:sldId id="296" r:id="rId36"/>
    <p:sldId id="285" r:id="rId37"/>
    <p:sldId id="288" r:id="rId38"/>
    <p:sldId id="289" r:id="rId39"/>
    <p:sldId id="290" r:id="rId40"/>
    <p:sldId id="291" r:id="rId4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Средний стиль 3 — акцент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6" d="100"/>
          <a:sy n="76" d="100"/>
        </p:scale>
        <p:origin x="-480"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3377089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3201D9A-303F-4DBC-958F-6C99EEF897E7}" type="datetimeFigureOut">
              <a:rPr lang="ru-RU" smtClean="0"/>
              <a:t>23.08.2022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3531599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980128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ru-RU" smtClean="0"/>
              <a:t>Образец заголовка</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3130849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8966818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3754774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5453677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201387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4173666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1082989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242395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3201D9A-303F-4DBC-958F-6C99EEF897E7}" type="datetimeFigureOut">
              <a:rPr lang="ru-RU" smtClean="0"/>
              <a:t>23.08.2022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1267904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3201D9A-303F-4DBC-958F-6C99EEF897E7}" type="datetimeFigureOut">
              <a:rPr lang="ru-RU" smtClean="0"/>
              <a:t>23.08.2022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2975837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2318729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126614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83201D9A-303F-4DBC-958F-6C99EEF897E7}" type="datetimeFigureOut">
              <a:rPr lang="ru-RU" smtClean="0"/>
              <a:t>23.08.2022</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606684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3201D9A-303F-4DBC-958F-6C99EEF897E7}" type="datetimeFigureOut">
              <a:rPr lang="ru-RU" smtClean="0"/>
              <a:t>23.08.2022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EA04DF3-0FDF-4005-9ADB-F1360ECC8003}" type="slidenum">
              <a:rPr lang="ru-RU" smtClean="0"/>
              <a:t>‹#›</a:t>
            </a:fld>
            <a:endParaRPr lang="ru-RU"/>
          </a:p>
        </p:txBody>
      </p:sp>
    </p:spTree>
    <p:extLst>
      <p:ext uri="{BB962C8B-B14F-4D97-AF65-F5344CB8AC3E}">
        <p14:creationId xmlns:p14="http://schemas.microsoft.com/office/powerpoint/2010/main" val="10984175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3201D9A-303F-4DBC-958F-6C99EEF897E7}" type="datetimeFigureOut">
              <a:rPr lang="ru-RU" smtClean="0"/>
              <a:t>23.08.2022</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EA04DF3-0FDF-4005-9ADB-F1360ECC8003}" type="slidenum">
              <a:rPr lang="ru-RU" smtClean="0"/>
              <a:t>‹#›</a:t>
            </a:fld>
            <a:endParaRPr lang="ru-RU"/>
          </a:p>
        </p:txBody>
      </p:sp>
    </p:spTree>
    <p:extLst>
      <p:ext uri="{BB962C8B-B14F-4D97-AF65-F5344CB8AC3E}">
        <p14:creationId xmlns:p14="http://schemas.microsoft.com/office/powerpoint/2010/main" val="1174715937"/>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fmc.hse.ru/methodology" TargetMode="External"/><Relationship Id="rId2" Type="http://schemas.openxmlformats.org/officeDocument/2006/relationships/hyperlink" Target="https://rosuchebnik.ru/metodicheskaja-poomosch/materialy/predmet-finansovaea-gramotnost/"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53643" y="-2893512"/>
            <a:ext cx="8556579" cy="6075123"/>
          </a:xfrm>
        </p:spPr>
        <p:txBody>
          <a:bodyPr/>
          <a:lstStyle/>
          <a:p>
            <a:pPr algn="ctr"/>
            <a:r>
              <a:rPr lang="ru-RU" sz="3200" b="1" dirty="0" smtClean="0"/>
              <a:t>Формирование финансовой грамотности обучающихся  на уроках географии ,в связи с закреплением в ФГОС обязательного обучения школьников финансовой грамотности с сентября 2022 года</a:t>
            </a:r>
            <a:endParaRPr lang="ru-RU" sz="3200" b="1" dirty="0"/>
          </a:p>
        </p:txBody>
      </p:sp>
      <p:sp>
        <p:nvSpPr>
          <p:cNvPr id="3" name="Подзаголовок 2"/>
          <p:cNvSpPr>
            <a:spLocks noGrp="1"/>
          </p:cNvSpPr>
          <p:nvPr>
            <p:ph type="subTitle" idx="1"/>
          </p:nvPr>
        </p:nvSpPr>
        <p:spPr>
          <a:xfrm>
            <a:off x="8780745" y="4316819"/>
            <a:ext cx="3294481" cy="2406502"/>
          </a:xfrm>
        </p:spPr>
        <p:txBody>
          <a:bodyPr>
            <a:normAutofit/>
          </a:bodyPr>
          <a:lstStyle/>
          <a:p>
            <a:r>
              <a:rPr lang="ru-RU" b="1" dirty="0" err="1" smtClean="0">
                <a:solidFill>
                  <a:schemeClr val="tx1"/>
                </a:solidFill>
              </a:rPr>
              <a:t>Носкова</a:t>
            </a:r>
            <a:r>
              <a:rPr lang="ru-RU" b="1" dirty="0" smtClean="0">
                <a:solidFill>
                  <a:schemeClr val="tx1"/>
                </a:solidFill>
              </a:rPr>
              <a:t> И.В.</a:t>
            </a:r>
          </a:p>
          <a:p>
            <a:r>
              <a:rPr lang="ru-RU" b="1" dirty="0" smtClean="0">
                <a:solidFill>
                  <a:schemeClr val="tx1"/>
                </a:solidFill>
              </a:rPr>
              <a:t>МБОУ гимназия №65</a:t>
            </a:r>
          </a:p>
          <a:p>
            <a:r>
              <a:rPr lang="ru-RU" b="1" dirty="0" smtClean="0">
                <a:solidFill>
                  <a:schemeClr val="tx1"/>
                </a:solidFill>
              </a:rPr>
              <a:t>Г. Ульяновск</a:t>
            </a:r>
          </a:p>
          <a:p>
            <a:r>
              <a:rPr lang="ru-RU" b="1" dirty="0" smtClean="0">
                <a:solidFill>
                  <a:schemeClr val="tx1"/>
                </a:solidFill>
              </a:rPr>
              <a:t>Учитель географии</a:t>
            </a:r>
            <a:endParaRPr lang="ru-RU" b="1" dirty="0">
              <a:solidFill>
                <a:schemeClr val="tx1"/>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2131" y="3419605"/>
            <a:ext cx="4997885" cy="3119418"/>
          </a:xfrm>
          <a:prstGeom prst="ellipse">
            <a:avLst/>
          </a:prstGeom>
          <a:ln>
            <a:noFill/>
          </a:ln>
          <a:effectLst>
            <a:softEdge rad="112500"/>
          </a:effectLst>
        </p:spPr>
      </p:pic>
    </p:spTree>
    <p:extLst>
      <p:ext uri="{BB962C8B-B14F-4D97-AF65-F5344CB8AC3E}">
        <p14:creationId xmlns:p14="http://schemas.microsoft.com/office/powerpoint/2010/main" val="816398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2330" y="97666"/>
            <a:ext cx="9404723" cy="1052623"/>
          </a:xfrm>
        </p:spPr>
        <p:txBody>
          <a:bodyPr/>
          <a:lstStyle/>
          <a:p>
            <a:pPr algn="ctr"/>
            <a:r>
              <a:rPr lang="ru-RU" b="1" dirty="0" smtClean="0"/>
              <a:t>Вводная беседа</a:t>
            </a:r>
            <a:endParaRPr lang="ru-RU"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354834013"/>
              </p:ext>
            </p:extLst>
          </p:nvPr>
        </p:nvGraphicFramePr>
        <p:xfrm>
          <a:off x="5571461" y="1272417"/>
          <a:ext cx="6092455" cy="5075269"/>
        </p:xfrm>
        <a:graphic>
          <a:graphicData uri="http://schemas.openxmlformats.org/drawingml/2006/table">
            <a:tbl>
              <a:tblPr firstRow="1" bandRow="1">
                <a:tableStyleId>{7DF18680-E054-41AD-8BC1-D1AEF772440D}</a:tableStyleId>
              </a:tblPr>
              <a:tblGrid>
                <a:gridCol w="6092455"/>
              </a:tblGrid>
              <a:tr h="848832">
                <a:tc>
                  <a:txBody>
                    <a:bodyPr/>
                    <a:lstStyle/>
                    <a:p>
                      <a:r>
                        <a:rPr lang="ru-RU" sz="2000" b="1" dirty="0" smtClean="0">
                          <a:solidFill>
                            <a:schemeClr val="bg2"/>
                          </a:solidFill>
                        </a:rPr>
                        <a:t>1. Что такое банк?</a:t>
                      </a:r>
                      <a:endParaRPr lang="ru-RU" sz="2000" b="1" dirty="0">
                        <a:solidFill>
                          <a:schemeClr val="bg2"/>
                        </a:solidFill>
                      </a:endParaRPr>
                    </a:p>
                  </a:txBody>
                  <a:tcPr/>
                </a:tc>
              </a:tr>
              <a:tr h="831109">
                <a:tc>
                  <a:txBody>
                    <a:bodyPr/>
                    <a:lstStyle/>
                    <a:p>
                      <a:r>
                        <a:rPr lang="ru-RU" sz="2000" b="1" dirty="0" smtClean="0">
                          <a:solidFill>
                            <a:schemeClr val="bg2"/>
                          </a:solidFill>
                        </a:rPr>
                        <a:t>2. Чем отличается банкомат от терминала?</a:t>
                      </a:r>
                      <a:endParaRPr lang="ru-RU" sz="2000" b="1" dirty="0">
                        <a:solidFill>
                          <a:schemeClr val="bg2"/>
                        </a:solidFill>
                      </a:endParaRPr>
                    </a:p>
                  </a:txBody>
                  <a:tcPr/>
                </a:tc>
              </a:tr>
              <a:tr h="848832">
                <a:tc>
                  <a:txBody>
                    <a:bodyPr/>
                    <a:lstStyle/>
                    <a:p>
                      <a:r>
                        <a:rPr lang="ru-RU" sz="2000" b="1" dirty="0" smtClean="0">
                          <a:solidFill>
                            <a:schemeClr val="bg2"/>
                          </a:solidFill>
                        </a:rPr>
                        <a:t>3. Что</a:t>
                      </a:r>
                      <a:r>
                        <a:rPr lang="ru-RU" sz="2000" b="1" baseline="0" dirty="0" smtClean="0">
                          <a:solidFill>
                            <a:schemeClr val="bg2"/>
                          </a:solidFill>
                        </a:rPr>
                        <a:t> такое валюта?</a:t>
                      </a:r>
                      <a:endParaRPr lang="ru-RU" sz="2000" b="1" dirty="0">
                        <a:solidFill>
                          <a:schemeClr val="bg2"/>
                        </a:solidFill>
                      </a:endParaRPr>
                    </a:p>
                  </a:txBody>
                  <a:tcPr/>
                </a:tc>
              </a:tr>
              <a:tr h="848832">
                <a:tc>
                  <a:txBody>
                    <a:bodyPr/>
                    <a:lstStyle/>
                    <a:p>
                      <a:r>
                        <a:rPr lang="ru-RU" sz="2000" b="1" dirty="0" smtClean="0">
                          <a:solidFill>
                            <a:schemeClr val="bg2"/>
                          </a:solidFill>
                        </a:rPr>
                        <a:t>4. Какие виды валют вы знаете?</a:t>
                      </a:r>
                      <a:endParaRPr lang="ru-RU" sz="2000" b="1" dirty="0">
                        <a:solidFill>
                          <a:schemeClr val="bg2"/>
                        </a:solidFill>
                      </a:endParaRPr>
                    </a:p>
                  </a:txBody>
                  <a:tcPr/>
                </a:tc>
              </a:tr>
              <a:tr h="848832">
                <a:tc>
                  <a:txBody>
                    <a:bodyPr/>
                    <a:lstStyle/>
                    <a:p>
                      <a:r>
                        <a:rPr lang="ru-RU" sz="2000" b="1" dirty="0" smtClean="0">
                          <a:solidFill>
                            <a:schemeClr val="bg2"/>
                          </a:solidFill>
                        </a:rPr>
                        <a:t>5.</a:t>
                      </a:r>
                      <a:r>
                        <a:rPr lang="ru-RU" sz="2000" b="1" baseline="0" dirty="0" smtClean="0">
                          <a:solidFill>
                            <a:schemeClr val="bg2"/>
                          </a:solidFill>
                        </a:rPr>
                        <a:t> Какая официальная валюта в России?</a:t>
                      </a:r>
                      <a:endParaRPr lang="ru-RU" sz="2000" b="1" dirty="0">
                        <a:solidFill>
                          <a:schemeClr val="bg2"/>
                        </a:solidFill>
                      </a:endParaRPr>
                    </a:p>
                  </a:txBody>
                  <a:tcPr/>
                </a:tc>
              </a:tr>
              <a:tr h="848832">
                <a:tc>
                  <a:txBody>
                    <a:bodyPr/>
                    <a:lstStyle/>
                    <a:p>
                      <a:r>
                        <a:rPr lang="ru-RU" sz="2000" b="1" dirty="0" smtClean="0">
                          <a:solidFill>
                            <a:schemeClr val="bg2"/>
                          </a:solidFill>
                        </a:rPr>
                        <a:t>6. Что такое обмен валют?</a:t>
                      </a:r>
                      <a:endParaRPr lang="ru-RU" sz="2000" b="1" dirty="0">
                        <a:solidFill>
                          <a:schemeClr val="bg2"/>
                        </a:solidFill>
                      </a:endParaRPr>
                    </a:p>
                  </a:txBody>
                  <a:tcPr/>
                </a:tc>
              </a:tr>
            </a:tbl>
          </a:graphicData>
        </a:graphic>
      </p:graphicFrame>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940" y="1171554"/>
            <a:ext cx="4895115" cy="517613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3330939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43014" y="-100174"/>
            <a:ext cx="2224680" cy="844454"/>
          </a:xfrm>
        </p:spPr>
        <p:txBody>
          <a:bodyPr/>
          <a:lstStyle/>
          <a:p>
            <a:r>
              <a:rPr lang="ru-RU" b="1" dirty="0" smtClean="0"/>
              <a:t>Задача</a:t>
            </a:r>
            <a:endParaRPr lang="ru-RU" b="1" dirty="0"/>
          </a:p>
        </p:txBody>
      </p:sp>
      <p:sp>
        <p:nvSpPr>
          <p:cNvPr id="3" name="Объект 2"/>
          <p:cNvSpPr>
            <a:spLocks noGrp="1"/>
          </p:cNvSpPr>
          <p:nvPr>
            <p:ph idx="1"/>
          </p:nvPr>
        </p:nvSpPr>
        <p:spPr>
          <a:xfrm>
            <a:off x="0" y="744280"/>
            <a:ext cx="7751135" cy="5504120"/>
          </a:xfrm>
        </p:spPr>
        <p:txBody>
          <a:bodyPr>
            <a:normAutofit/>
          </a:bodyPr>
          <a:lstStyle/>
          <a:p>
            <a:pPr marL="0" indent="0" algn="ctr">
              <a:lnSpc>
                <a:spcPct val="150000"/>
              </a:lnSpc>
              <a:buNone/>
            </a:pPr>
            <a:r>
              <a:rPr lang="ru-RU" b="1" i="1" dirty="0" smtClean="0"/>
              <a:t>Если 1 фунт стерлингов стоит 80 рублей, сколько фунтов должна была поменять приехавшая в Россию Мэри </a:t>
            </a:r>
            <a:r>
              <a:rPr lang="ru-RU" b="1" i="1" dirty="0" err="1" smtClean="0"/>
              <a:t>Поппинс</a:t>
            </a:r>
            <a:r>
              <a:rPr lang="ru-RU" b="1" i="1" dirty="0" smtClean="0"/>
              <a:t>, чтобы купить 3 матрешки стоимостью 400 рублей?</a:t>
            </a:r>
          </a:p>
          <a:p>
            <a:pPr marL="0" indent="0" algn="r">
              <a:lnSpc>
                <a:spcPct val="150000"/>
              </a:lnSpc>
              <a:buNone/>
            </a:pPr>
            <a:endParaRPr lang="ru-RU" b="1" i="1" dirty="0" smtClean="0"/>
          </a:p>
          <a:p>
            <a:pPr marL="0" indent="0" algn="r">
              <a:lnSpc>
                <a:spcPct val="150000"/>
              </a:lnSpc>
              <a:buNone/>
            </a:pPr>
            <a:r>
              <a:rPr lang="ru-RU" sz="2400" b="1" i="1" dirty="0" smtClean="0">
                <a:solidFill>
                  <a:schemeClr val="accent6">
                    <a:lumMod val="60000"/>
                    <a:lumOff val="40000"/>
                  </a:schemeClr>
                </a:solidFill>
              </a:rPr>
              <a:t>Решение:</a:t>
            </a:r>
          </a:p>
          <a:p>
            <a:pPr marL="0" indent="0" algn="r">
              <a:lnSpc>
                <a:spcPct val="150000"/>
              </a:lnSpc>
              <a:buNone/>
            </a:pPr>
            <a:r>
              <a:rPr lang="ru-RU" sz="2400" b="1" i="1" dirty="0" smtClean="0">
                <a:solidFill>
                  <a:schemeClr val="accent6">
                    <a:lumMod val="60000"/>
                    <a:lumOff val="40000"/>
                  </a:schemeClr>
                </a:solidFill>
              </a:rPr>
              <a:t>1. 3*400=1200 рублей</a:t>
            </a:r>
          </a:p>
          <a:p>
            <a:pPr marL="0" indent="0" algn="r">
              <a:lnSpc>
                <a:spcPct val="150000"/>
              </a:lnSpc>
              <a:buNone/>
            </a:pPr>
            <a:r>
              <a:rPr lang="ru-RU" sz="2400" b="1" i="1" dirty="0" smtClean="0">
                <a:solidFill>
                  <a:schemeClr val="accent6">
                    <a:lumMod val="60000"/>
                    <a:lumOff val="40000"/>
                  </a:schemeClr>
                </a:solidFill>
              </a:rPr>
              <a:t>2. 1200/80=15 фунтов</a:t>
            </a:r>
          </a:p>
          <a:p>
            <a:pPr marL="0" indent="0" algn="r">
              <a:lnSpc>
                <a:spcPct val="150000"/>
              </a:lnSpc>
              <a:buNone/>
            </a:pPr>
            <a:r>
              <a:rPr lang="ru-RU" sz="2400" b="1" i="1" dirty="0" smtClean="0">
                <a:solidFill>
                  <a:schemeClr val="accent6">
                    <a:lumMod val="60000"/>
                    <a:lumOff val="40000"/>
                  </a:schemeClr>
                </a:solidFill>
              </a:rPr>
              <a:t>Ответ: 15 фунтов.</a:t>
            </a:r>
            <a:endParaRPr lang="ru-RU" sz="2400" b="1" i="1" dirty="0">
              <a:solidFill>
                <a:schemeClr val="accent6">
                  <a:lumMod val="60000"/>
                  <a:lumOff val="40000"/>
                </a:schemeClr>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9953" y="1360967"/>
            <a:ext cx="4017625" cy="5092995"/>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260" y="2888512"/>
            <a:ext cx="3094074" cy="3094074"/>
          </a:xfrm>
          <a:prstGeom prst="ellipse">
            <a:avLst/>
          </a:prstGeom>
          <a:ln w="63500" cap="rnd">
            <a:solidFill>
              <a:schemeClr val="tx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2241006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85060"/>
            <a:ext cx="12046688" cy="1137684"/>
          </a:xfrm>
        </p:spPr>
        <p:txBody>
          <a:bodyPr/>
          <a:lstStyle/>
          <a:p>
            <a:pPr algn="ctr"/>
            <a:r>
              <a:rPr lang="ru-RU" b="1" dirty="0" smtClean="0"/>
              <a:t>Задание на сопоставление </a:t>
            </a:r>
            <a:br>
              <a:rPr lang="ru-RU" b="1" dirty="0" smtClean="0"/>
            </a:br>
            <a:r>
              <a:rPr lang="ru-RU" b="1" dirty="0" smtClean="0"/>
              <a:t>валют и стран</a:t>
            </a:r>
            <a:endParaRPr lang="ru-RU"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393510814"/>
              </p:ext>
            </p:extLst>
          </p:nvPr>
        </p:nvGraphicFramePr>
        <p:xfrm>
          <a:off x="5133054" y="1405233"/>
          <a:ext cx="6913634" cy="3657600"/>
        </p:xfrm>
        <a:graphic>
          <a:graphicData uri="http://schemas.openxmlformats.org/drawingml/2006/table">
            <a:tbl>
              <a:tblPr firstRow="1" bandRow="1">
                <a:tableStyleId>{7DF18680-E054-41AD-8BC1-D1AEF772440D}</a:tableStyleId>
              </a:tblPr>
              <a:tblGrid>
                <a:gridCol w="437358"/>
                <a:gridCol w="3019459"/>
                <a:gridCol w="431252"/>
                <a:gridCol w="3025565"/>
              </a:tblGrid>
              <a:tr h="365425">
                <a:tc>
                  <a:txBody>
                    <a:bodyPr/>
                    <a:lstStyle/>
                    <a:p>
                      <a:r>
                        <a:rPr lang="ru-RU" sz="2400" dirty="0" smtClean="0">
                          <a:solidFill>
                            <a:schemeClr val="bg1"/>
                          </a:solidFill>
                        </a:rPr>
                        <a:t>№</a:t>
                      </a:r>
                      <a:endParaRPr lang="ru-RU" sz="2400" dirty="0">
                        <a:solidFill>
                          <a:schemeClr val="bg1"/>
                        </a:solidFill>
                      </a:endParaRPr>
                    </a:p>
                  </a:txBody>
                  <a:tcPr/>
                </a:tc>
                <a:tc>
                  <a:txBody>
                    <a:bodyPr/>
                    <a:lstStyle/>
                    <a:p>
                      <a:pPr algn="ctr"/>
                      <a:r>
                        <a:rPr lang="ru-RU" sz="2400" dirty="0" smtClean="0">
                          <a:solidFill>
                            <a:schemeClr val="bg1"/>
                          </a:solidFill>
                        </a:rPr>
                        <a:t>ВАЛЮТА</a:t>
                      </a:r>
                      <a:endParaRPr lang="ru-RU" sz="2400" dirty="0">
                        <a:solidFill>
                          <a:schemeClr val="bg1"/>
                        </a:solidFill>
                      </a:endParaRPr>
                    </a:p>
                  </a:txBody>
                  <a:tcPr/>
                </a:tc>
                <a:tc>
                  <a:txBody>
                    <a:bodyPr/>
                    <a:lstStyle/>
                    <a:p>
                      <a:endParaRPr lang="ru-RU" sz="2400" dirty="0">
                        <a:solidFill>
                          <a:schemeClr val="bg1"/>
                        </a:solidFill>
                      </a:endParaRPr>
                    </a:p>
                  </a:txBody>
                  <a:tcPr/>
                </a:tc>
                <a:tc>
                  <a:txBody>
                    <a:bodyPr/>
                    <a:lstStyle/>
                    <a:p>
                      <a:pPr algn="ctr"/>
                      <a:r>
                        <a:rPr lang="ru-RU" sz="2400" dirty="0" smtClean="0">
                          <a:solidFill>
                            <a:schemeClr val="bg1"/>
                          </a:solidFill>
                        </a:rPr>
                        <a:t>СТРАНА</a:t>
                      </a:r>
                      <a:endParaRPr lang="ru-RU" sz="2400" dirty="0">
                        <a:solidFill>
                          <a:schemeClr val="bg1"/>
                        </a:solidFill>
                      </a:endParaRPr>
                    </a:p>
                  </a:txBody>
                  <a:tcPr/>
                </a:tc>
              </a:tr>
              <a:tr h="365425">
                <a:tc>
                  <a:txBody>
                    <a:bodyPr/>
                    <a:lstStyle/>
                    <a:p>
                      <a:pPr algn="ctr"/>
                      <a:r>
                        <a:rPr lang="ru-RU" sz="2400" b="1" dirty="0" smtClean="0">
                          <a:solidFill>
                            <a:schemeClr val="bg1"/>
                          </a:solidFill>
                        </a:rPr>
                        <a:t>1</a:t>
                      </a:r>
                      <a:endParaRPr lang="ru-RU" sz="2400" b="1" dirty="0">
                        <a:solidFill>
                          <a:schemeClr val="bg1"/>
                        </a:solidFill>
                      </a:endParaRPr>
                    </a:p>
                  </a:txBody>
                  <a:tcPr/>
                </a:tc>
                <a:tc>
                  <a:txBody>
                    <a:bodyPr/>
                    <a:lstStyle/>
                    <a:p>
                      <a:pPr algn="ctr"/>
                      <a:r>
                        <a:rPr lang="ru-RU" sz="2400" b="1" dirty="0" smtClean="0">
                          <a:solidFill>
                            <a:schemeClr val="bg2"/>
                          </a:solidFill>
                        </a:rPr>
                        <a:t>Рубль</a:t>
                      </a:r>
                      <a:endParaRPr lang="ru-RU" sz="2400" b="1" dirty="0">
                        <a:solidFill>
                          <a:schemeClr val="bg2"/>
                        </a:solidFill>
                      </a:endParaRPr>
                    </a:p>
                  </a:txBody>
                  <a:tcPr/>
                </a:tc>
                <a:tc>
                  <a:txBody>
                    <a:bodyPr/>
                    <a:lstStyle/>
                    <a:p>
                      <a:pPr algn="ctr"/>
                      <a:r>
                        <a:rPr lang="ru-RU" sz="2400" b="1" dirty="0" smtClean="0">
                          <a:solidFill>
                            <a:schemeClr val="bg1"/>
                          </a:solidFill>
                        </a:rPr>
                        <a:t>А</a:t>
                      </a:r>
                      <a:endParaRPr lang="ru-RU" sz="2400" b="1" dirty="0">
                        <a:solidFill>
                          <a:schemeClr val="bg1"/>
                        </a:solidFill>
                      </a:endParaRPr>
                    </a:p>
                  </a:txBody>
                  <a:tcPr/>
                </a:tc>
                <a:tc>
                  <a:txBody>
                    <a:bodyPr/>
                    <a:lstStyle/>
                    <a:p>
                      <a:pPr algn="ctr"/>
                      <a:r>
                        <a:rPr lang="ru-RU" sz="2400" b="1" dirty="0" smtClean="0">
                          <a:solidFill>
                            <a:schemeClr val="bg2"/>
                          </a:solidFill>
                        </a:rPr>
                        <a:t>Польша</a:t>
                      </a:r>
                      <a:endParaRPr lang="ru-RU" sz="2400" b="1" dirty="0">
                        <a:solidFill>
                          <a:schemeClr val="bg2"/>
                        </a:solidFill>
                      </a:endParaRPr>
                    </a:p>
                  </a:txBody>
                  <a:tcPr/>
                </a:tc>
              </a:tr>
              <a:tr h="365425">
                <a:tc>
                  <a:txBody>
                    <a:bodyPr/>
                    <a:lstStyle/>
                    <a:p>
                      <a:pPr algn="ctr"/>
                      <a:r>
                        <a:rPr lang="ru-RU" sz="2400" b="1" dirty="0" smtClean="0">
                          <a:solidFill>
                            <a:schemeClr val="bg1"/>
                          </a:solidFill>
                        </a:rPr>
                        <a:t>2</a:t>
                      </a:r>
                      <a:endParaRPr lang="ru-RU" sz="2400" b="1" dirty="0">
                        <a:solidFill>
                          <a:schemeClr val="bg1"/>
                        </a:solidFill>
                      </a:endParaRPr>
                    </a:p>
                  </a:txBody>
                  <a:tcPr/>
                </a:tc>
                <a:tc>
                  <a:txBody>
                    <a:bodyPr/>
                    <a:lstStyle/>
                    <a:p>
                      <a:pPr algn="ctr"/>
                      <a:r>
                        <a:rPr lang="ru-RU" sz="2400" b="1" dirty="0" smtClean="0">
                          <a:solidFill>
                            <a:schemeClr val="bg2"/>
                          </a:solidFill>
                        </a:rPr>
                        <a:t>Доллар</a:t>
                      </a:r>
                      <a:endParaRPr lang="ru-RU" sz="2400" b="1" dirty="0">
                        <a:solidFill>
                          <a:schemeClr val="bg2"/>
                        </a:solidFill>
                      </a:endParaRPr>
                    </a:p>
                  </a:txBody>
                  <a:tcPr/>
                </a:tc>
                <a:tc>
                  <a:txBody>
                    <a:bodyPr/>
                    <a:lstStyle/>
                    <a:p>
                      <a:pPr algn="ctr"/>
                      <a:r>
                        <a:rPr lang="ru-RU" sz="2400" b="1" dirty="0" smtClean="0">
                          <a:solidFill>
                            <a:schemeClr val="bg1"/>
                          </a:solidFill>
                        </a:rPr>
                        <a:t>Б</a:t>
                      </a:r>
                      <a:endParaRPr lang="ru-RU" sz="2400" b="1" dirty="0">
                        <a:solidFill>
                          <a:schemeClr val="bg1"/>
                        </a:solidFill>
                      </a:endParaRPr>
                    </a:p>
                  </a:txBody>
                  <a:tcPr/>
                </a:tc>
                <a:tc>
                  <a:txBody>
                    <a:bodyPr/>
                    <a:lstStyle/>
                    <a:p>
                      <a:pPr algn="ctr"/>
                      <a:r>
                        <a:rPr lang="ru-RU" sz="2400" b="1" dirty="0" smtClean="0">
                          <a:solidFill>
                            <a:schemeClr val="bg2"/>
                          </a:solidFill>
                        </a:rPr>
                        <a:t>Япония</a:t>
                      </a:r>
                      <a:endParaRPr lang="ru-RU" sz="2400" b="1" dirty="0">
                        <a:solidFill>
                          <a:schemeClr val="bg2"/>
                        </a:solidFill>
                      </a:endParaRPr>
                    </a:p>
                  </a:txBody>
                  <a:tcPr/>
                </a:tc>
              </a:tr>
              <a:tr h="365425">
                <a:tc>
                  <a:txBody>
                    <a:bodyPr/>
                    <a:lstStyle/>
                    <a:p>
                      <a:pPr algn="ctr"/>
                      <a:r>
                        <a:rPr lang="ru-RU" sz="2400" b="1" dirty="0" smtClean="0">
                          <a:solidFill>
                            <a:schemeClr val="bg1"/>
                          </a:solidFill>
                        </a:rPr>
                        <a:t>3</a:t>
                      </a:r>
                      <a:endParaRPr lang="ru-RU" sz="2400" b="1" dirty="0">
                        <a:solidFill>
                          <a:schemeClr val="bg1"/>
                        </a:solidFill>
                      </a:endParaRPr>
                    </a:p>
                  </a:txBody>
                  <a:tcPr/>
                </a:tc>
                <a:tc>
                  <a:txBody>
                    <a:bodyPr/>
                    <a:lstStyle/>
                    <a:p>
                      <a:pPr algn="ctr"/>
                      <a:r>
                        <a:rPr lang="ru-RU" sz="2400" b="1" dirty="0" smtClean="0">
                          <a:solidFill>
                            <a:schemeClr val="bg2"/>
                          </a:solidFill>
                        </a:rPr>
                        <a:t>Евро</a:t>
                      </a:r>
                      <a:endParaRPr lang="ru-RU" sz="2400" b="1" dirty="0">
                        <a:solidFill>
                          <a:schemeClr val="bg2"/>
                        </a:solidFill>
                      </a:endParaRPr>
                    </a:p>
                  </a:txBody>
                  <a:tcPr/>
                </a:tc>
                <a:tc>
                  <a:txBody>
                    <a:bodyPr/>
                    <a:lstStyle/>
                    <a:p>
                      <a:pPr algn="ctr"/>
                      <a:r>
                        <a:rPr lang="ru-RU" sz="2400" b="1" dirty="0" smtClean="0">
                          <a:solidFill>
                            <a:schemeClr val="bg1"/>
                          </a:solidFill>
                        </a:rPr>
                        <a:t>В</a:t>
                      </a:r>
                      <a:endParaRPr lang="ru-RU" sz="2400" b="1" dirty="0">
                        <a:solidFill>
                          <a:schemeClr val="bg1"/>
                        </a:solidFill>
                      </a:endParaRPr>
                    </a:p>
                  </a:txBody>
                  <a:tcPr/>
                </a:tc>
                <a:tc>
                  <a:txBody>
                    <a:bodyPr/>
                    <a:lstStyle/>
                    <a:p>
                      <a:pPr algn="ctr"/>
                      <a:r>
                        <a:rPr lang="ru-RU" sz="2400" b="1" dirty="0" smtClean="0">
                          <a:solidFill>
                            <a:schemeClr val="bg2"/>
                          </a:solidFill>
                        </a:rPr>
                        <a:t>Россия</a:t>
                      </a:r>
                      <a:endParaRPr lang="ru-RU" sz="2400" b="1" dirty="0">
                        <a:solidFill>
                          <a:schemeClr val="bg2"/>
                        </a:solidFill>
                      </a:endParaRPr>
                    </a:p>
                  </a:txBody>
                  <a:tcPr/>
                </a:tc>
              </a:tr>
              <a:tr h="365425">
                <a:tc>
                  <a:txBody>
                    <a:bodyPr/>
                    <a:lstStyle/>
                    <a:p>
                      <a:pPr algn="ctr"/>
                      <a:r>
                        <a:rPr lang="ru-RU" sz="2400" b="1" dirty="0" smtClean="0">
                          <a:solidFill>
                            <a:schemeClr val="bg1"/>
                          </a:solidFill>
                        </a:rPr>
                        <a:t>4</a:t>
                      </a:r>
                      <a:endParaRPr lang="ru-RU" sz="2400" b="1" dirty="0">
                        <a:solidFill>
                          <a:schemeClr val="bg1"/>
                        </a:solidFill>
                      </a:endParaRPr>
                    </a:p>
                  </a:txBody>
                  <a:tcPr/>
                </a:tc>
                <a:tc>
                  <a:txBody>
                    <a:bodyPr/>
                    <a:lstStyle/>
                    <a:p>
                      <a:pPr algn="ctr"/>
                      <a:r>
                        <a:rPr lang="ru-RU" sz="2400" b="1" dirty="0" smtClean="0">
                          <a:solidFill>
                            <a:schemeClr val="bg2"/>
                          </a:solidFill>
                        </a:rPr>
                        <a:t>Злотый</a:t>
                      </a:r>
                      <a:endParaRPr lang="ru-RU" sz="2400" b="1" dirty="0">
                        <a:solidFill>
                          <a:schemeClr val="bg2"/>
                        </a:solidFill>
                      </a:endParaRPr>
                    </a:p>
                  </a:txBody>
                  <a:tcPr/>
                </a:tc>
                <a:tc>
                  <a:txBody>
                    <a:bodyPr/>
                    <a:lstStyle/>
                    <a:p>
                      <a:pPr algn="ctr"/>
                      <a:r>
                        <a:rPr lang="ru-RU" sz="2400" b="1" dirty="0" smtClean="0">
                          <a:solidFill>
                            <a:schemeClr val="bg1"/>
                          </a:solidFill>
                        </a:rPr>
                        <a:t>Г</a:t>
                      </a:r>
                      <a:endParaRPr lang="ru-RU" sz="2400" b="1" dirty="0">
                        <a:solidFill>
                          <a:schemeClr val="bg1"/>
                        </a:solidFill>
                      </a:endParaRPr>
                    </a:p>
                  </a:txBody>
                  <a:tcPr/>
                </a:tc>
                <a:tc>
                  <a:txBody>
                    <a:bodyPr/>
                    <a:lstStyle/>
                    <a:p>
                      <a:pPr algn="ctr"/>
                      <a:r>
                        <a:rPr lang="ru-RU" sz="2400" b="1" dirty="0" smtClean="0">
                          <a:solidFill>
                            <a:schemeClr val="bg2"/>
                          </a:solidFill>
                        </a:rPr>
                        <a:t>Великобритания</a:t>
                      </a:r>
                      <a:endParaRPr lang="ru-RU" sz="2400" b="1" dirty="0">
                        <a:solidFill>
                          <a:schemeClr val="bg2"/>
                        </a:solidFill>
                      </a:endParaRPr>
                    </a:p>
                  </a:txBody>
                  <a:tcPr/>
                </a:tc>
              </a:tr>
              <a:tr h="365425">
                <a:tc>
                  <a:txBody>
                    <a:bodyPr/>
                    <a:lstStyle/>
                    <a:p>
                      <a:pPr algn="ctr"/>
                      <a:r>
                        <a:rPr lang="ru-RU" sz="2400" b="1" dirty="0" smtClean="0">
                          <a:solidFill>
                            <a:schemeClr val="bg1"/>
                          </a:solidFill>
                        </a:rPr>
                        <a:t>5</a:t>
                      </a:r>
                      <a:endParaRPr lang="ru-RU" sz="2400" b="1" dirty="0">
                        <a:solidFill>
                          <a:schemeClr val="bg1"/>
                        </a:solidFill>
                      </a:endParaRPr>
                    </a:p>
                  </a:txBody>
                  <a:tcPr/>
                </a:tc>
                <a:tc>
                  <a:txBody>
                    <a:bodyPr/>
                    <a:lstStyle/>
                    <a:p>
                      <a:pPr algn="ctr"/>
                      <a:r>
                        <a:rPr lang="ru-RU" sz="2400" b="1" dirty="0" smtClean="0">
                          <a:solidFill>
                            <a:schemeClr val="bg2"/>
                          </a:solidFill>
                        </a:rPr>
                        <a:t>Фунт стерлингов</a:t>
                      </a:r>
                      <a:endParaRPr lang="ru-RU" sz="2400" b="1" dirty="0">
                        <a:solidFill>
                          <a:schemeClr val="bg2"/>
                        </a:solidFill>
                      </a:endParaRPr>
                    </a:p>
                  </a:txBody>
                  <a:tcPr/>
                </a:tc>
                <a:tc>
                  <a:txBody>
                    <a:bodyPr/>
                    <a:lstStyle/>
                    <a:p>
                      <a:pPr algn="ctr"/>
                      <a:r>
                        <a:rPr lang="ru-RU" sz="2400" b="1" dirty="0" smtClean="0">
                          <a:solidFill>
                            <a:schemeClr val="bg1"/>
                          </a:solidFill>
                        </a:rPr>
                        <a:t>Д</a:t>
                      </a:r>
                      <a:endParaRPr lang="ru-RU" sz="2400" b="1" dirty="0">
                        <a:solidFill>
                          <a:schemeClr val="bg1"/>
                        </a:solidFill>
                      </a:endParaRPr>
                    </a:p>
                  </a:txBody>
                  <a:tcPr/>
                </a:tc>
                <a:tc>
                  <a:txBody>
                    <a:bodyPr/>
                    <a:lstStyle/>
                    <a:p>
                      <a:pPr algn="ctr"/>
                      <a:r>
                        <a:rPr lang="ru-RU" sz="2400" b="1" dirty="0" smtClean="0">
                          <a:solidFill>
                            <a:schemeClr val="bg2"/>
                          </a:solidFill>
                        </a:rPr>
                        <a:t>Китай</a:t>
                      </a:r>
                      <a:endParaRPr lang="ru-RU" sz="2400" b="1" dirty="0">
                        <a:solidFill>
                          <a:schemeClr val="bg2"/>
                        </a:solidFill>
                      </a:endParaRPr>
                    </a:p>
                  </a:txBody>
                  <a:tcPr/>
                </a:tc>
              </a:tr>
              <a:tr h="365425">
                <a:tc>
                  <a:txBody>
                    <a:bodyPr/>
                    <a:lstStyle/>
                    <a:p>
                      <a:pPr algn="ctr"/>
                      <a:r>
                        <a:rPr lang="ru-RU" sz="2400" b="1" dirty="0" smtClean="0">
                          <a:solidFill>
                            <a:schemeClr val="bg1"/>
                          </a:solidFill>
                        </a:rPr>
                        <a:t>6</a:t>
                      </a:r>
                      <a:endParaRPr lang="ru-RU" sz="2400" b="1" dirty="0">
                        <a:solidFill>
                          <a:schemeClr val="bg1"/>
                        </a:solidFill>
                      </a:endParaRPr>
                    </a:p>
                  </a:txBody>
                  <a:tcPr/>
                </a:tc>
                <a:tc>
                  <a:txBody>
                    <a:bodyPr/>
                    <a:lstStyle/>
                    <a:p>
                      <a:pPr algn="ctr"/>
                      <a:r>
                        <a:rPr lang="ru-RU" sz="2400" b="1" dirty="0" smtClean="0">
                          <a:solidFill>
                            <a:schemeClr val="bg2"/>
                          </a:solidFill>
                        </a:rPr>
                        <a:t>Иена</a:t>
                      </a:r>
                      <a:endParaRPr lang="ru-RU" sz="2400" b="1" dirty="0">
                        <a:solidFill>
                          <a:schemeClr val="bg2"/>
                        </a:solidFill>
                      </a:endParaRPr>
                    </a:p>
                  </a:txBody>
                  <a:tcPr/>
                </a:tc>
                <a:tc>
                  <a:txBody>
                    <a:bodyPr/>
                    <a:lstStyle/>
                    <a:p>
                      <a:pPr algn="ctr"/>
                      <a:r>
                        <a:rPr lang="ru-RU" sz="2400" b="1" dirty="0" smtClean="0">
                          <a:solidFill>
                            <a:schemeClr val="bg1"/>
                          </a:solidFill>
                        </a:rPr>
                        <a:t>Е</a:t>
                      </a:r>
                      <a:endParaRPr lang="ru-RU" sz="2400" b="1" dirty="0">
                        <a:solidFill>
                          <a:schemeClr val="bg1"/>
                        </a:solidFill>
                      </a:endParaRPr>
                    </a:p>
                  </a:txBody>
                  <a:tcPr/>
                </a:tc>
                <a:tc>
                  <a:txBody>
                    <a:bodyPr/>
                    <a:lstStyle/>
                    <a:p>
                      <a:pPr algn="ctr"/>
                      <a:r>
                        <a:rPr lang="ru-RU" sz="2400" b="1" dirty="0" smtClean="0">
                          <a:solidFill>
                            <a:schemeClr val="bg2"/>
                          </a:solidFill>
                        </a:rPr>
                        <a:t>США</a:t>
                      </a:r>
                      <a:endParaRPr lang="ru-RU" sz="2400" b="1" dirty="0">
                        <a:solidFill>
                          <a:schemeClr val="bg2"/>
                        </a:solidFill>
                      </a:endParaRPr>
                    </a:p>
                  </a:txBody>
                  <a:tcPr/>
                </a:tc>
              </a:tr>
              <a:tr h="365425">
                <a:tc>
                  <a:txBody>
                    <a:bodyPr/>
                    <a:lstStyle/>
                    <a:p>
                      <a:pPr algn="ctr"/>
                      <a:r>
                        <a:rPr lang="ru-RU" sz="2400" b="1" dirty="0" smtClean="0">
                          <a:solidFill>
                            <a:schemeClr val="bg1"/>
                          </a:solidFill>
                        </a:rPr>
                        <a:t>7</a:t>
                      </a:r>
                      <a:endParaRPr lang="ru-RU" sz="2400" b="1" dirty="0">
                        <a:solidFill>
                          <a:schemeClr val="bg1"/>
                        </a:solidFill>
                      </a:endParaRPr>
                    </a:p>
                  </a:txBody>
                  <a:tcPr/>
                </a:tc>
                <a:tc>
                  <a:txBody>
                    <a:bodyPr/>
                    <a:lstStyle/>
                    <a:p>
                      <a:pPr algn="ctr"/>
                      <a:r>
                        <a:rPr lang="ru-RU" sz="2400" b="1" dirty="0" smtClean="0">
                          <a:solidFill>
                            <a:schemeClr val="bg2"/>
                          </a:solidFill>
                        </a:rPr>
                        <a:t>Юань </a:t>
                      </a:r>
                      <a:endParaRPr lang="ru-RU" sz="2400" b="1" dirty="0">
                        <a:solidFill>
                          <a:schemeClr val="bg2"/>
                        </a:solidFill>
                      </a:endParaRPr>
                    </a:p>
                  </a:txBody>
                  <a:tcPr/>
                </a:tc>
                <a:tc>
                  <a:txBody>
                    <a:bodyPr/>
                    <a:lstStyle/>
                    <a:p>
                      <a:pPr algn="ctr"/>
                      <a:r>
                        <a:rPr lang="ru-RU" sz="2400" b="1" dirty="0" smtClean="0">
                          <a:solidFill>
                            <a:schemeClr val="bg1"/>
                          </a:solidFill>
                        </a:rPr>
                        <a:t>Ж</a:t>
                      </a:r>
                      <a:endParaRPr lang="ru-RU" sz="2400" b="1" dirty="0">
                        <a:solidFill>
                          <a:schemeClr val="bg1"/>
                        </a:solidFill>
                      </a:endParaRPr>
                    </a:p>
                  </a:txBody>
                  <a:tcPr/>
                </a:tc>
                <a:tc>
                  <a:txBody>
                    <a:bodyPr/>
                    <a:lstStyle/>
                    <a:p>
                      <a:pPr algn="ctr"/>
                      <a:r>
                        <a:rPr lang="ru-RU" sz="2400" b="1" dirty="0" smtClean="0">
                          <a:solidFill>
                            <a:schemeClr val="bg2"/>
                          </a:solidFill>
                        </a:rPr>
                        <a:t>Страны Европы</a:t>
                      </a:r>
                      <a:endParaRPr lang="ru-RU" sz="2400" b="1" dirty="0">
                        <a:solidFill>
                          <a:schemeClr val="bg2"/>
                        </a:solidFill>
                      </a:endParaRPr>
                    </a:p>
                  </a:txBody>
                  <a:tcPr/>
                </a:tc>
              </a:tr>
            </a:tbl>
          </a:graphicData>
        </a:graphic>
      </p:graphicFrame>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005" y="1839435"/>
            <a:ext cx="5018017" cy="378865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aphicFrame>
        <p:nvGraphicFramePr>
          <p:cNvPr id="6" name="Таблица 5"/>
          <p:cNvGraphicFramePr>
            <a:graphicFrameLocks noGrp="1"/>
          </p:cNvGraphicFramePr>
          <p:nvPr>
            <p:extLst>
              <p:ext uri="{D42A27DB-BD31-4B8C-83A1-F6EECF244321}">
                <p14:modId xmlns:p14="http://schemas.microsoft.com/office/powerpoint/2010/main" val="3290459294"/>
              </p:ext>
            </p:extLst>
          </p:nvPr>
        </p:nvGraphicFramePr>
        <p:xfrm>
          <a:off x="5133053" y="5415442"/>
          <a:ext cx="6913634" cy="1134214"/>
        </p:xfrm>
        <a:graphic>
          <a:graphicData uri="http://schemas.openxmlformats.org/drawingml/2006/table">
            <a:tbl>
              <a:tblPr firstRow="1" bandRow="1">
                <a:tableStyleId>{7DF18680-E054-41AD-8BC1-D1AEF772440D}</a:tableStyleId>
              </a:tblPr>
              <a:tblGrid>
                <a:gridCol w="987662"/>
                <a:gridCol w="987662"/>
                <a:gridCol w="987662"/>
                <a:gridCol w="987662"/>
                <a:gridCol w="987662"/>
                <a:gridCol w="987662"/>
                <a:gridCol w="987662"/>
              </a:tblGrid>
              <a:tr h="626253">
                <a:tc>
                  <a:txBody>
                    <a:bodyPr/>
                    <a:lstStyle/>
                    <a:p>
                      <a:pPr algn="ctr"/>
                      <a:r>
                        <a:rPr lang="ru-RU" sz="2400" dirty="0" smtClean="0">
                          <a:solidFill>
                            <a:schemeClr val="bg1"/>
                          </a:solidFill>
                        </a:rPr>
                        <a:t>1</a:t>
                      </a:r>
                      <a:endParaRPr lang="ru-RU" sz="2400" dirty="0">
                        <a:solidFill>
                          <a:schemeClr val="bg1"/>
                        </a:solidFill>
                      </a:endParaRPr>
                    </a:p>
                  </a:txBody>
                  <a:tcPr/>
                </a:tc>
                <a:tc>
                  <a:txBody>
                    <a:bodyPr/>
                    <a:lstStyle/>
                    <a:p>
                      <a:pPr algn="ctr"/>
                      <a:r>
                        <a:rPr lang="ru-RU" sz="2400" dirty="0" smtClean="0">
                          <a:solidFill>
                            <a:schemeClr val="bg1"/>
                          </a:solidFill>
                        </a:rPr>
                        <a:t>2</a:t>
                      </a:r>
                      <a:endParaRPr lang="ru-RU" sz="2400" dirty="0">
                        <a:solidFill>
                          <a:schemeClr val="bg1"/>
                        </a:solidFill>
                      </a:endParaRPr>
                    </a:p>
                  </a:txBody>
                  <a:tcPr/>
                </a:tc>
                <a:tc>
                  <a:txBody>
                    <a:bodyPr/>
                    <a:lstStyle/>
                    <a:p>
                      <a:pPr algn="ctr"/>
                      <a:r>
                        <a:rPr lang="ru-RU" sz="2400" dirty="0" smtClean="0">
                          <a:solidFill>
                            <a:schemeClr val="bg1"/>
                          </a:solidFill>
                        </a:rPr>
                        <a:t>3</a:t>
                      </a:r>
                      <a:endParaRPr lang="ru-RU" sz="2400" dirty="0">
                        <a:solidFill>
                          <a:schemeClr val="bg1"/>
                        </a:solidFill>
                      </a:endParaRPr>
                    </a:p>
                  </a:txBody>
                  <a:tcPr/>
                </a:tc>
                <a:tc>
                  <a:txBody>
                    <a:bodyPr/>
                    <a:lstStyle/>
                    <a:p>
                      <a:pPr algn="ctr"/>
                      <a:r>
                        <a:rPr lang="ru-RU" sz="2400" dirty="0" smtClean="0">
                          <a:solidFill>
                            <a:schemeClr val="bg1"/>
                          </a:solidFill>
                        </a:rPr>
                        <a:t>4</a:t>
                      </a:r>
                      <a:endParaRPr lang="ru-RU" sz="2400" dirty="0">
                        <a:solidFill>
                          <a:schemeClr val="bg1"/>
                        </a:solidFill>
                      </a:endParaRPr>
                    </a:p>
                  </a:txBody>
                  <a:tcPr/>
                </a:tc>
                <a:tc>
                  <a:txBody>
                    <a:bodyPr/>
                    <a:lstStyle/>
                    <a:p>
                      <a:pPr algn="ctr"/>
                      <a:r>
                        <a:rPr lang="ru-RU" sz="2400" dirty="0" smtClean="0">
                          <a:solidFill>
                            <a:schemeClr val="bg1"/>
                          </a:solidFill>
                        </a:rPr>
                        <a:t>5</a:t>
                      </a:r>
                      <a:endParaRPr lang="ru-RU" sz="2400" dirty="0">
                        <a:solidFill>
                          <a:schemeClr val="bg1"/>
                        </a:solidFill>
                      </a:endParaRPr>
                    </a:p>
                  </a:txBody>
                  <a:tcPr/>
                </a:tc>
                <a:tc>
                  <a:txBody>
                    <a:bodyPr/>
                    <a:lstStyle/>
                    <a:p>
                      <a:pPr algn="ctr"/>
                      <a:r>
                        <a:rPr lang="ru-RU" sz="2400" dirty="0" smtClean="0">
                          <a:solidFill>
                            <a:schemeClr val="bg1"/>
                          </a:solidFill>
                        </a:rPr>
                        <a:t>6</a:t>
                      </a:r>
                      <a:endParaRPr lang="ru-RU" sz="2400" dirty="0">
                        <a:solidFill>
                          <a:schemeClr val="bg1"/>
                        </a:solidFill>
                      </a:endParaRPr>
                    </a:p>
                  </a:txBody>
                  <a:tcPr/>
                </a:tc>
                <a:tc>
                  <a:txBody>
                    <a:bodyPr/>
                    <a:lstStyle/>
                    <a:p>
                      <a:pPr algn="ctr"/>
                      <a:r>
                        <a:rPr lang="ru-RU" sz="2400" dirty="0" smtClean="0">
                          <a:solidFill>
                            <a:schemeClr val="bg1"/>
                          </a:solidFill>
                        </a:rPr>
                        <a:t>7</a:t>
                      </a:r>
                      <a:endParaRPr lang="ru-RU" sz="2400" dirty="0">
                        <a:solidFill>
                          <a:schemeClr val="bg1"/>
                        </a:solidFill>
                      </a:endParaRPr>
                    </a:p>
                  </a:txBody>
                  <a:tcPr/>
                </a:tc>
              </a:tr>
              <a:tr h="507961">
                <a:tc>
                  <a:txBody>
                    <a:bodyPr/>
                    <a:lstStyle/>
                    <a:p>
                      <a:endParaRPr lang="ru-RU"/>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Tree>
    <p:extLst>
      <p:ext uri="{BB962C8B-B14F-4D97-AF65-F5344CB8AC3E}">
        <p14:creationId xmlns:p14="http://schemas.microsoft.com/office/powerpoint/2010/main" val="1706674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15470" y="559044"/>
            <a:ext cx="4171029" cy="1400530"/>
          </a:xfrm>
        </p:spPr>
        <p:txBody>
          <a:bodyPr/>
          <a:lstStyle/>
          <a:p>
            <a:pPr algn="ctr"/>
            <a:r>
              <a:rPr lang="ru-RU" b="1" dirty="0" smtClean="0"/>
              <a:t>5 класс</a:t>
            </a:r>
            <a:br>
              <a:rPr lang="ru-RU" b="1" dirty="0" smtClean="0"/>
            </a:br>
            <a:r>
              <a:rPr lang="ru-RU" b="1" dirty="0" smtClean="0"/>
              <a:t/>
            </a:r>
            <a:br>
              <a:rPr lang="ru-RU" b="1" dirty="0" smtClean="0"/>
            </a:br>
            <a:r>
              <a:rPr lang="ru-RU" b="1" dirty="0" smtClean="0"/>
              <a:t/>
            </a:r>
            <a:br>
              <a:rPr lang="ru-RU" b="1" dirty="0" smtClean="0"/>
            </a:br>
            <a:r>
              <a:rPr lang="ru-RU" b="1" dirty="0" smtClean="0"/>
              <a:t>Тема:</a:t>
            </a:r>
            <a:br>
              <a:rPr lang="ru-RU" b="1" dirty="0" smtClean="0"/>
            </a:br>
            <a:r>
              <a:rPr lang="ru-RU" b="1" dirty="0" smtClean="0"/>
              <a:t>«Как люди открывали Землю (2)»</a:t>
            </a:r>
            <a:endParaRPr lang="ru-RU" b="1" dirty="0"/>
          </a:p>
        </p:txBody>
      </p:sp>
      <p:pic>
        <p:nvPicPr>
          <p:cNvPr id="4" name="Объект 3"/>
          <p:cNvPicPr>
            <a:picLocks noGrp="1" noChangeAspect="1"/>
          </p:cNvPicPr>
          <p:nvPr>
            <p:ph idx="1"/>
          </p:nvPr>
        </p:nvPicPr>
        <p:blipFill>
          <a:blip r:embed="rId2"/>
          <a:stretch>
            <a:fillRect/>
          </a:stretch>
        </p:blipFill>
        <p:spPr>
          <a:xfrm rot="20473560">
            <a:off x="1523941" y="710192"/>
            <a:ext cx="3999526" cy="54942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0225221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5130" y="0"/>
            <a:ext cx="9404723" cy="1400530"/>
          </a:xfrm>
        </p:spPr>
        <p:txBody>
          <a:bodyPr/>
          <a:lstStyle/>
          <a:p>
            <a:pPr algn="ctr"/>
            <a:r>
              <a:rPr lang="ru-RU" b="1" dirty="0" smtClean="0"/>
              <a:t>Вводная беседа</a:t>
            </a:r>
            <a:endParaRPr lang="ru-RU" b="1" dirty="0"/>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761767" y="1400530"/>
            <a:ext cx="4176658" cy="417665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graphicFrame>
        <p:nvGraphicFramePr>
          <p:cNvPr id="7" name="Таблица 6"/>
          <p:cNvGraphicFramePr>
            <a:graphicFrameLocks noGrp="1"/>
          </p:cNvGraphicFramePr>
          <p:nvPr>
            <p:extLst>
              <p:ext uri="{D42A27DB-BD31-4B8C-83A1-F6EECF244321}">
                <p14:modId xmlns:p14="http://schemas.microsoft.com/office/powerpoint/2010/main" val="2931516460"/>
              </p:ext>
            </p:extLst>
          </p:nvPr>
        </p:nvGraphicFramePr>
        <p:xfrm>
          <a:off x="192567" y="914399"/>
          <a:ext cx="7377814" cy="5709680"/>
        </p:xfrm>
        <a:graphic>
          <a:graphicData uri="http://schemas.openxmlformats.org/drawingml/2006/table">
            <a:tbl>
              <a:tblPr firstRow="1" bandRow="1">
                <a:tableStyleId>{7DF18680-E054-41AD-8BC1-D1AEF772440D}</a:tableStyleId>
              </a:tblPr>
              <a:tblGrid>
                <a:gridCol w="7377814"/>
              </a:tblGrid>
              <a:tr h="713710">
                <a:tc>
                  <a:txBody>
                    <a:bodyPr/>
                    <a:lstStyle/>
                    <a:p>
                      <a:r>
                        <a:rPr lang="ru-RU" sz="1800" b="1" dirty="0" smtClean="0">
                          <a:solidFill>
                            <a:schemeClr val="bg1"/>
                          </a:solidFill>
                        </a:rPr>
                        <a:t>1. Может ли человек купить все, что ему захочется?</a:t>
                      </a:r>
                      <a:endParaRPr lang="ru-RU" sz="1800" b="1" dirty="0">
                        <a:solidFill>
                          <a:schemeClr val="bg1"/>
                        </a:solidFill>
                      </a:endParaRPr>
                    </a:p>
                  </a:txBody>
                  <a:tcPr/>
                </a:tc>
              </a:tr>
              <a:tr h="713710">
                <a:tc>
                  <a:txBody>
                    <a:bodyPr/>
                    <a:lstStyle/>
                    <a:p>
                      <a:r>
                        <a:rPr lang="ru-RU" sz="1800" b="1" dirty="0" smtClean="0">
                          <a:solidFill>
                            <a:schemeClr val="bg1"/>
                          </a:solidFill>
                        </a:rPr>
                        <a:t>2. Что нельзя купить ни за какие деньги?</a:t>
                      </a:r>
                      <a:endParaRPr lang="ru-RU" sz="1800" b="1" dirty="0">
                        <a:solidFill>
                          <a:schemeClr val="bg1"/>
                        </a:solidFill>
                      </a:endParaRPr>
                    </a:p>
                  </a:txBody>
                  <a:tcPr/>
                </a:tc>
              </a:tr>
              <a:tr h="713710">
                <a:tc>
                  <a:txBody>
                    <a:bodyPr/>
                    <a:lstStyle/>
                    <a:p>
                      <a:r>
                        <a:rPr lang="ru-RU" sz="1800" b="1" dirty="0" smtClean="0">
                          <a:solidFill>
                            <a:schemeClr val="bg1"/>
                          </a:solidFill>
                        </a:rPr>
                        <a:t>3. Как называют человека, продающего товар?</a:t>
                      </a:r>
                      <a:endParaRPr lang="ru-RU" sz="1800" b="1" dirty="0">
                        <a:solidFill>
                          <a:schemeClr val="bg1"/>
                        </a:solidFill>
                      </a:endParaRPr>
                    </a:p>
                  </a:txBody>
                  <a:tcPr/>
                </a:tc>
              </a:tr>
              <a:tr h="713710">
                <a:tc>
                  <a:txBody>
                    <a:bodyPr/>
                    <a:lstStyle/>
                    <a:p>
                      <a:r>
                        <a:rPr lang="ru-RU" sz="1800" b="1" dirty="0" smtClean="0">
                          <a:solidFill>
                            <a:schemeClr val="bg1"/>
                          </a:solidFill>
                        </a:rPr>
                        <a:t>4. Как зовут человека, покупающего товар?</a:t>
                      </a:r>
                      <a:endParaRPr lang="ru-RU" sz="1800" b="1" dirty="0">
                        <a:solidFill>
                          <a:schemeClr val="bg1"/>
                        </a:solidFill>
                      </a:endParaRPr>
                    </a:p>
                  </a:txBody>
                  <a:tcPr/>
                </a:tc>
              </a:tr>
              <a:tr h="713710">
                <a:tc>
                  <a:txBody>
                    <a:bodyPr/>
                    <a:lstStyle/>
                    <a:p>
                      <a:r>
                        <a:rPr lang="ru-RU" sz="1800" b="1" dirty="0" smtClean="0">
                          <a:solidFill>
                            <a:schemeClr val="bg1"/>
                          </a:solidFill>
                        </a:rPr>
                        <a:t>5. Чем отличается супермаркет от обычного магазина?</a:t>
                      </a:r>
                      <a:endParaRPr lang="ru-RU" sz="1800" b="1" dirty="0">
                        <a:solidFill>
                          <a:schemeClr val="bg1"/>
                        </a:solidFill>
                      </a:endParaRPr>
                    </a:p>
                  </a:txBody>
                  <a:tcPr/>
                </a:tc>
              </a:tr>
              <a:tr h="713710">
                <a:tc>
                  <a:txBody>
                    <a:bodyPr/>
                    <a:lstStyle/>
                    <a:p>
                      <a:r>
                        <a:rPr lang="ru-RU" sz="1800" b="1" dirty="0" smtClean="0">
                          <a:solidFill>
                            <a:schemeClr val="bg1"/>
                          </a:solidFill>
                        </a:rPr>
                        <a:t>6. Как найти на прилавках магазина самый дешевый товар?</a:t>
                      </a:r>
                      <a:endParaRPr lang="ru-RU" sz="1800" b="1" dirty="0">
                        <a:solidFill>
                          <a:schemeClr val="bg1"/>
                        </a:solidFill>
                      </a:endParaRPr>
                    </a:p>
                  </a:txBody>
                  <a:tcPr/>
                </a:tc>
              </a:tr>
              <a:tr h="713710">
                <a:tc>
                  <a:txBody>
                    <a:bodyPr/>
                    <a:lstStyle/>
                    <a:p>
                      <a:r>
                        <a:rPr lang="ru-RU" sz="1800" b="1" dirty="0" smtClean="0">
                          <a:solidFill>
                            <a:schemeClr val="bg1"/>
                          </a:solidFill>
                        </a:rPr>
                        <a:t>7. Какой товар выставляют на стойках возле кассы?</a:t>
                      </a:r>
                      <a:endParaRPr lang="ru-RU" sz="1800" b="1" dirty="0">
                        <a:solidFill>
                          <a:schemeClr val="bg1"/>
                        </a:solidFill>
                      </a:endParaRPr>
                    </a:p>
                  </a:txBody>
                  <a:tcPr/>
                </a:tc>
              </a:tr>
              <a:tr h="713710">
                <a:tc>
                  <a:txBody>
                    <a:bodyPr/>
                    <a:lstStyle/>
                    <a:p>
                      <a:r>
                        <a:rPr lang="ru-RU" sz="1800" b="1" dirty="0" smtClean="0">
                          <a:solidFill>
                            <a:schemeClr val="bg1"/>
                          </a:solidFill>
                        </a:rPr>
                        <a:t>8. Какие товары необходимы</a:t>
                      </a:r>
                      <a:r>
                        <a:rPr lang="ru-RU" sz="1800" b="1" baseline="0" dirty="0" smtClean="0">
                          <a:solidFill>
                            <a:schemeClr val="bg1"/>
                          </a:solidFill>
                        </a:rPr>
                        <a:t> для ежедневного пользования?</a:t>
                      </a:r>
                      <a:endParaRPr lang="ru-RU" sz="1800" b="1" dirty="0">
                        <a:solidFill>
                          <a:schemeClr val="bg1"/>
                        </a:solidFill>
                      </a:endParaRPr>
                    </a:p>
                  </a:txBody>
                  <a:tcPr/>
                </a:tc>
              </a:tr>
            </a:tbl>
          </a:graphicData>
        </a:graphic>
      </p:graphicFrame>
    </p:spTree>
    <p:extLst>
      <p:ext uri="{BB962C8B-B14F-4D97-AF65-F5344CB8AC3E}">
        <p14:creationId xmlns:p14="http://schemas.microsoft.com/office/powerpoint/2010/main" val="34385719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6958" y="0"/>
            <a:ext cx="10494335" cy="1658679"/>
          </a:xfrm>
        </p:spPr>
        <p:txBody>
          <a:bodyPr/>
          <a:lstStyle/>
          <a:p>
            <a:pPr algn="ctr"/>
            <a:r>
              <a:rPr lang="ru-RU" sz="2800" b="1" dirty="0" smtClean="0">
                <a:solidFill>
                  <a:schemeClr val="tx1"/>
                </a:solidFill>
              </a:rPr>
              <a:t>Задание</a:t>
            </a:r>
            <a:r>
              <a:rPr lang="ru-RU" sz="2800" b="1" dirty="0">
                <a:solidFill>
                  <a:schemeClr val="tx1"/>
                </a:solidFill>
              </a:rPr>
              <a:t>, на формирование правильного порядка действий при совершении покупок в </a:t>
            </a:r>
            <a:r>
              <a:rPr lang="ru-RU" sz="2800" b="1" dirty="0" smtClean="0">
                <a:solidFill>
                  <a:schemeClr val="tx1"/>
                </a:solidFill>
              </a:rPr>
              <a:t>супермаркете</a:t>
            </a:r>
            <a:endParaRPr lang="ru-RU" sz="2800" dirty="0"/>
          </a:p>
        </p:txBody>
      </p:sp>
      <p:sp>
        <p:nvSpPr>
          <p:cNvPr id="3" name="Объект 2"/>
          <p:cNvSpPr>
            <a:spLocks noGrp="1"/>
          </p:cNvSpPr>
          <p:nvPr>
            <p:ph idx="1"/>
          </p:nvPr>
        </p:nvSpPr>
        <p:spPr>
          <a:xfrm>
            <a:off x="1734289" y="1393896"/>
            <a:ext cx="5655339" cy="4195481"/>
          </a:xfrm>
        </p:spPr>
        <p:txBody>
          <a:bodyPr>
            <a:normAutofit/>
          </a:bodyPr>
          <a:lstStyle/>
          <a:p>
            <a:pPr marL="0" indent="0">
              <a:buNone/>
            </a:pPr>
            <a:r>
              <a:rPr lang="ru-RU" sz="2400" b="1" dirty="0" smtClean="0">
                <a:solidFill>
                  <a:schemeClr val="accent6">
                    <a:lumMod val="40000"/>
                    <a:lumOff val="60000"/>
                  </a:schemeClr>
                </a:solidFill>
              </a:rPr>
              <a:t>А. Выложить продукты из тележки</a:t>
            </a:r>
          </a:p>
          <a:p>
            <a:pPr marL="0" indent="0">
              <a:buNone/>
            </a:pPr>
            <a:r>
              <a:rPr lang="ru-RU" sz="2400" b="1" dirty="0" smtClean="0">
                <a:solidFill>
                  <a:schemeClr val="accent6">
                    <a:lumMod val="40000"/>
                    <a:lumOff val="60000"/>
                  </a:schemeClr>
                </a:solidFill>
              </a:rPr>
              <a:t>Б. Получить сдачу</a:t>
            </a:r>
          </a:p>
          <a:p>
            <a:pPr marL="0" indent="0">
              <a:buNone/>
            </a:pPr>
            <a:r>
              <a:rPr lang="ru-RU" sz="2400" b="1" dirty="0" smtClean="0">
                <a:solidFill>
                  <a:schemeClr val="accent6">
                    <a:lumMod val="40000"/>
                    <a:lumOff val="60000"/>
                  </a:schemeClr>
                </a:solidFill>
              </a:rPr>
              <a:t>В. Проверить сроки годности</a:t>
            </a:r>
          </a:p>
          <a:p>
            <a:pPr marL="0" indent="0">
              <a:buNone/>
            </a:pPr>
            <a:r>
              <a:rPr lang="ru-RU" sz="2400" b="1" dirty="0" smtClean="0">
                <a:solidFill>
                  <a:schemeClr val="accent6">
                    <a:lumMod val="40000"/>
                    <a:lumOff val="60000"/>
                  </a:schemeClr>
                </a:solidFill>
              </a:rPr>
              <a:t>Г. Выбрать продукты</a:t>
            </a:r>
          </a:p>
          <a:p>
            <a:pPr marL="0" indent="0">
              <a:buNone/>
            </a:pPr>
            <a:r>
              <a:rPr lang="ru-RU" sz="2400" b="1" dirty="0" smtClean="0">
                <a:solidFill>
                  <a:schemeClr val="accent6">
                    <a:lumMod val="40000"/>
                    <a:lumOff val="60000"/>
                  </a:schemeClr>
                </a:solidFill>
              </a:rPr>
              <a:t>Д. Проверить чеки</a:t>
            </a:r>
          </a:p>
          <a:p>
            <a:pPr marL="0" indent="0">
              <a:buNone/>
            </a:pPr>
            <a:r>
              <a:rPr lang="ru-RU" sz="2400" b="1" dirty="0" smtClean="0">
                <a:solidFill>
                  <a:schemeClr val="accent6">
                    <a:lumMod val="40000"/>
                    <a:lumOff val="60000"/>
                  </a:schemeClr>
                </a:solidFill>
              </a:rPr>
              <a:t>Е. Оплатить покупку</a:t>
            </a:r>
          </a:p>
          <a:p>
            <a:pPr marL="0" indent="0">
              <a:buNone/>
            </a:pPr>
            <a:r>
              <a:rPr lang="ru-RU" sz="2400" b="1" dirty="0" smtClean="0">
                <a:solidFill>
                  <a:schemeClr val="accent6">
                    <a:lumMod val="40000"/>
                    <a:lumOff val="60000"/>
                  </a:schemeClr>
                </a:solidFill>
              </a:rPr>
              <a:t>Ж. Занять очередь в кассу</a:t>
            </a:r>
          </a:p>
          <a:p>
            <a:pPr marL="0" indent="0">
              <a:buNone/>
            </a:pPr>
            <a:r>
              <a:rPr lang="ru-RU" sz="2400" b="1" dirty="0" smtClean="0">
                <a:solidFill>
                  <a:schemeClr val="accent6">
                    <a:lumMod val="40000"/>
                    <a:lumOff val="60000"/>
                  </a:schemeClr>
                </a:solidFill>
              </a:rPr>
              <a:t>З. Взять тележку</a:t>
            </a:r>
            <a:endParaRPr lang="ru-RU" sz="2400" b="1" dirty="0">
              <a:solidFill>
                <a:schemeClr val="accent6">
                  <a:lumMod val="40000"/>
                  <a:lumOff val="60000"/>
                </a:schemeClr>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972836711"/>
              </p:ext>
            </p:extLst>
          </p:nvPr>
        </p:nvGraphicFramePr>
        <p:xfrm>
          <a:off x="1616147" y="5844559"/>
          <a:ext cx="5613992" cy="828040"/>
        </p:xfrm>
        <a:graphic>
          <a:graphicData uri="http://schemas.openxmlformats.org/drawingml/2006/table">
            <a:tbl>
              <a:tblPr firstRow="1" bandRow="1">
                <a:tableStyleId>{7DF18680-E054-41AD-8BC1-D1AEF772440D}</a:tableStyleId>
              </a:tblPr>
              <a:tblGrid>
                <a:gridCol w="701749"/>
                <a:gridCol w="701749"/>
                <a:gridCol w="701749"/>
                <a:gridCol w="701749"/>
                <a:gridCol w="701749"/>
                <a:gridCol w="701749"/>
                <a:gridCol w="701749"/>
                <a:gridCol w="701749"/>
              </a:tblGrid>
              <a:tr h="370840">
                <a:tc>
                  <a:txBody>
                    <a:bodyPr/>
                    <a:lstStyle/>
                    <a:p>
                      <a:pPr algn="ctr"/>
                      <a:r>
                        <a:rPr lang="ru-RU" sz="2400" dirty="0" smtClean="0">
                          <a:solidFill>
                            <a:schemeClr val="bg2"/>
                          </a:solidFill>
                        </a:rPr>
                        <a:t>1</a:t>
                      </a:r>
                      <a:endParaRPr lang="ru-RU" sz="2400" dirty="0">
                        <a:solidFill>
                          <a:schemeClr val="bg2"/>
                        </a:solidFill>
                      </a:endParaRPr>
                    </a:p>
                  </a:txBody>
                  <a:tcPr/>
                </a:tc>
                <a:tc>
                  <a:txBody>
                    <a:bodyPr/>
                    <a:lstStyle/>
                    <a:p>
                      <a:pPr algn="ctr"/>
                      <a:r>
                        <a:rPr lang="ru-RU" sz="2400" dirty="0" smtClean="0">
                          <a:solidFill>
                            <a:schemeClr val="bg2"/>
                          </a:solidFill>
                        </a:rPr>
                        <a:t>2</a:t>
                      </a:r>
                      <a:endParaRPr lang="ru-RU" sz="2400" dirty="0">
                        <a:solidFill>
                          <a:schemeClr val="bg2"/>
                        </a:solidFill>
                      </a:endParaRPr>
                    </a:p>
                  </a:txBody>
                  <a:tcPr/>
                </a:tc>
                <a:tc>
                  <a:txBody>
                    <a:bodyPr/>
                    <a:lstStyle/>
                    <a:p>
                      <a:pPr algn="ctr"/>
                      <a:r>
                        <a:rPr lang="ru-RU" sz="2400" dirty="0" smtClean="0">
                          <a:solidFill>
                            <a:schemeClr val="bg2"/>
                          </a:solidFill>
                        </a:rPr>
                        <a:t>3</a:t>
                      </a:r>
                      <a:endParaRPr lang="ru-RU" sz="2400" dirty="0">
                        <a:solidFill>
                          <a:schemeClr val="bg2"/>
                        </a:solidFill>
                      </a:endParaRPr>
                    </a:p>
                  </a:txBody>
                  <a:tcPr/>
                </a:tc>
                <a:tc>
                  <a:txBody>
                    <a:bodyPr/>
                    <a:lstStyle/>
                    <a:p>
                      <a:pPr algn="ctr"/>
                      <a:r>
                        <a:rPr lang="ru-RU" sz="2400" dirty="0" smtClean="0">
                          <a:solidFill>
                            <a:schemeClr val="bg2"/>
                          </a:solidFill>
                        </a:rPr>
                        <a:t>4</a:t>
                      </a:r>
                      <a:endParaRPr lang="ru-RU" sz="2400" dirty="0">
                        <a:solidFill>
                          <a:schemeClr val="bg2"/>
                        </a:solidFill>
                      </a:endParaRPr>
                    </a:p>
                  </a:txBody>
                  <a:tcPr/>
                </a:tc>
                <a:tc>
                  <a:txBody>
                    <a:bodyPr/>
                    <a:lstStyle/>
                    <a:p>
                      <a:pPr algn="ctr"/>
                      <a:r>
                        <a:rPr lang="ru-RU" sz="2400" dirty="0" smtClean="0">
                          <a:solidFill>
                            <a:schemeClr val="bg2"/>
                          </a:solidFill>
                        </a:rPr>
                        <a:t>5</a:t>
                      </a:r>
                      <a:endParaRPr lang="ru-RU" sz="2400" dirty="0">
                        <a:solidFill>
                          <a:schemeClr val="bg2"/>
                        </a:solidFill>
                      </a:endParaRPr>
                    </a:p>
                  </a:txBody>
                  <a:tcPr/>
                </a:tc>
                <a:tc>
                  <a:txBody>
                    <a:bodyPr/>
                    <a:lstStyle/>
                    <a:p>
                      <a:pPr algn="ctr"/>
                      <a:r>
                        <a:rPr lang="ru-RU" sz="2400" dirty="0" smtClean="0">
                          <a:solidFill>
                            <a:schemeClr val="bg2"/>
                          </a:solidFill>
                        </a:rPr>
                        <a:t>6</a:t>
                      </a:r>
                      <a:endParaRPr lang="ru-RU" sz="2400" dirty="0">
                        <a:solidFill>
                          <a:schemeClr val="bg2"/>
                        </a:solidFill>
                      </a:endParaRPr>
                    </a:p>
                  </a:txBody>
                  <a:tcPr/>
                </a:tc>
                <a:tc>
                  <a:txBody>
                    <a:bodyPr/>
                    <a:lstStyle/>
                    <a:p>
                      <a:pPr algn="ctr"/>
                      <a:r>
                        <a:rPr lang="ru-RU" sz="2400" dirty="0" smtClean="0">
                          <a:solidFill>
                            <a:schemeClr val="bg2"/>
                          </a:solidFill>
                        </a:rPr>
                        <a:t>7</a:t>
                      </a:r>
                      <a:endParaRPr lang="ru-RU" sz="2400" dirty="0">
                        <a:solidFill>
                          <a:schemeClr val="bg2"/>
                        </a:solidFill>
                      </a:endParaRPr>
                    </a:p>
                  </a:txBody>
                  <a:tcPr/>
                </a:tc>
                <a:tc>
                  <a:txBody>
                    <a:bodyPr/>
                    <a:lstStyle/>
                    <a:p>
                      <a:pPr algn="ctr"/>
                      <a:r>
                        <a:rPr lang="ru-RU" sz="2400" dirty="0" smtClean="0">
                          <a:solidFill>
                            <a:schemeClr val="bg2"/>
                          </a:solidFill>
                        </a:rPr>
                        <a:t>8</a:t>
                      </a:r>
                      <a:endParaRPr lang="ru-RU" sz="2400" dirty="0">
                        <a:solidFill>
                          <a:schemeClr val="bg2"/>
                        </a:solidFill>
                      </a:endParaRPr>
                    </a:p>
                  </a:txBody>
                  <a:tcPr/>
                </a:tc>
              </a:tr>
              <a:tr h="370840">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dirty="0"/>
                    </a:p>
                  </a:txBody>
                  <a:tcPr/>
                </a:tc>
              </a:tr>
            </a:tbl>
          </a:graphicData>
        </a:graphic>
      </p:graphicFrame>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3264" y="1393896"/>
            <a:ext cx="3590018" cy="5385028"/>
          </a:xfrm>
          <a:prstGeom prst="rect">
            <a:avLst/>
          </a:prstGeom>
          <a:ln>
            <a:noFill/>
          </a:ln>
          <a:effectLst>
            <a:softEdge rad="112500"/>
          </a:effectLst>
        </p:spPr>
      </p:pic>
    </p:spTree>
    <p:extLst>
      <p:ext uri="{BB962C8B-B14F-4D97-AF65-F5344CB8AC3E}">
        <p14:creationId xmlns:p14="http://schemas.microsoft.com/office/powerpoint/2010/main" val="29430024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1006" y="0"/>
            <a:ext cx="10168268" cy="1400530"/>
          </a:xfrm>
        </p:spPr>
        <p:txBody>
          <a:bodyPr/>
          <a:lstStyle/>
          <a:p>
            <a:pPr algn="ctr"/>
            <a:r>
              <a:rPr lang="ru-RU" sz="3600" b="1" dirty="0" smtClean="0"/>
              <a:t>Задание </a:t>
            </a:r>
            <a:br>
              <a:rPr lang="ru-RU" sz="3600" b="1" dirty="0" smtClean="0"/>
            </a:br>
            <a:r>
              <a:rPr lang="ru-RU" sz="3600" b="1" dirty="0" smtClean="0"/>
              <a:t>«Продуктовая корзина моей семьи»</a:t>
            </a:r>
            <a:endParaRPr lang="ru-RU" sz="3600" b="1" dirty="0"/>
          </a:p>
        </p:txBody>
      </p:sp>
      <p:sp>
        <p:nvSpPr>
          <p:cNvPr id="3" name="Объект 2"/>
          <p:cNvSpPr>
            <a:spLocks noGrp="1"/>
          </p:cNvSpPr>
          <p:nvPr>
            <p:ph idx="1"/>
          </p:nvPr>
        </p:nvSpPr>
        <p:spPr>
          <a:xfrm>
            <a:off x="327135" y="1287374"/>
            <a:ext cx="4425618" cy="5432403"/>
          </a:xfrm>
        </p:spPr>
        <p:txBody>
          <a:bodyPr>
            <a:normAutofit lnSpcReduction="10000"/>
          </a:bodyPr>
          <a:lstStyle/>
          <a:p>
            <a:pPr marL="0" indent="0">
              <a:lnSpc>
                <a:spcPct val="150000"/>
              </a:lnSpc>
              <a:buNone/>
            </a:pPr>
            <a:r>
              <a:rPr lang="ru-RU" b="1" dirty="0" smtClean="0">
                <a:solidFill>
                  <a:schemeClr val="accent6">
                    <a:lumMod val="40000"/>
                    <a:lumOff val="60000"/>
                  </a:schemeClr>
                </a:solidFill>
              </a:rPr>
              <a:t>Хлеб</a:t>
            </a:r>
            <a:r>
              <a:rPr lang="ru-RU" b="1" dirty="0">
                <a:solidFill>
                  <a:schemeClr val="accent6">
                    <a:lumMod val="40000"/>
                    <a:lumOff val="60000"/>
                  </a:schemeClr>
                </a:solidFill>
              </a:rPr>
              <a:t>, сахар, минеральная вода, масло сливочное, кукурузные хлопья, масло растительное, рыба, кальмар сушеный, газированные напитки, молоко, яйцо, майонез, картофель, овощи, сухофрукты, соль, креветки, кондитерские изделия, сельдь, финики сушеные, маринады, сало копченое, орешки соленые, конфеты, чипсы, мясо</a:t>
            </a:r>
          </a:p>
        </p:txBody>
      </p:sp>
      <p:graphicFrame>
        <p:nvGraphicFramePr>
          <p:cNvPr id="4" name="Таблица 3"/>
          <p:cNvGraphicFramePr>
            <a:graphicFrameLocks noGrp="1"/>
          </p:cNvGraphicFramePr>
          <p:nvPr>
            <p:extLst>
              <p:ext uri="{D42A27DB-BD31-4B8C-83A1-F6EECF244321}">
                <p14:modId xmlns:p14="http://schemas.microsoft.com/office/powerpoint/2010/main" val="1478211652"/>
              </p:ext>
            </p:extLst>
          </p:nvPr>
        </p:nvGraphicFramePr>
        <p:xfrm>
          <a:off x="4838882" y="1400530"/>
          <a:ext cx="6903597" cy="2194560"/>
        </p:xfrm>
        <a:graphic>
          <a:graphicData uri="http://schemas.openxmlformats.org/drawingml/2006/table">
            <a:tbl>
              <a:tblPr firstRow="1" bandRow="1">
                <a:tableStyleId>{7DF18680-E054-41AD-8BC1-D1AEF772440D}</a:tableStyleId>
              </a:tblPr>
              <a:tblGrid>
                <a:gridCol w="1880895"/>
                <a:gridCol w="2870790"/>
                <a:gridCol w="2151912"/>
              </a:tblGrid>
              <a:tr h="307067">
                <a:tc>
                  <a:txBody>
                    <a:bodyPr/>
                    <a:lstStyle/>
                    <a:p>
                      <a:pPr algn="ctr"/>
                      <a:r>
                        <a:rPr lang="ru-RU" dirty="0" smtClean="0">
                          <a:solidFill>
                            <a:schemeClr val="bg1"/>
                          </a:solidFill>
                        </a:rPr>
                        <a:t>НЕОБХОДИМО</a:t>
                      </a:r>
                      <a:endParaRPr lang="ru-RU" dirty="0">
                        <a:solidFill>
                          <a:schemeClr val="bg1"/>
                        </a:solidFill>
                      </a:endParaRPr>
                    </a:p>
                  </a:txBody>
                  <a:tcPr/>
                </a:tc>
                <a:tc>
                  <a:txBody>
                    <a:bodyPr/>
                    <a:lstStyle/>
                    <a:p>
                      <a:pPr algn="ctr"/>
                      <a:r>
                        <a:rPr lang="ru-RU" dirty="0" smtClean="0">
                          <a:solidFill>
                            <a:schemeClr val="bg1"/>
                          </a:solidFill>
                        </a:rPr>
                        <a:t>ВРЕМЯ ОТ ВРЕМЕНИ</a:t>
                      </a:r>
                      <a:endParaRPr lang="ru-RU" dirty="0">
                        <a:solidFill>
                          <a:schemeClr val="bg1"/>
                        </a:solidFill>
                      </a:endParaRPr>
                    </a:p>
                  </a:txBody>
                  <a:tcPr/>
                </a:tc>
                <a:tc>
                  <a:txBody>
                    <a:bodyPr/>
                    <a:lstStyle/>
                    <a:p>
                      <a:pPr algn="ctr"/>
                      <a:r>
                        <a:rPr lang="ru-RU" dirty="0" smtClean="0">
                          <a:solidFill>
                            <a:schemeClr val="bg1"/>
                          </a:solidFill>
                        </a:rPr>
                        <a:t>НЕ НУЖНО</a:t>
                      </a:r>
                      <a:endParaRPr lang="ru-RU" dirty="0">
                        <a:solidFill>
                          <a:schemeClr val="bg1"/>
                        </a:solidFill>
                      </a:endParaRPr>
                    </a:p>
                  </a:txBody>
                  <a:tcPr/>
                </a:tc>
              </a:tr>
              <a:tr h="307067">
                <a:tc>
                  <a:txBody>
                    <a:bodyPr/>
                    <a:lstStyle/>
                    <a:p>
                      <a:endParaRPr lang="ru-RU"/>
                    </a:p>
                  </a:txBody>
                  <a:tcPr/>
                </a:tc>
                <a:tc>
                  <a:txBody>
                    <a:bodyPr/>
                    <a:lstStyle/>
                    <a:p>
                      <a:endParaRPr lang="ru-RU"/>
                    </a:p>
                  </a:txBody>
                  <a:tcPr/>
                </a:tc>
                <a:tc>
                  <a:txBody>
                    <a:bodyPr/>
                    <a:lstStyle/>
                    <a:p>
                      <a:endParaRPr lang="ru-RU"/>
                    </a:p>
                  </a:txBody>
                  <a:tcPr/>
                </a:tc>
              </a:tr>
              <a:tr h="307067">
                <a:tc>
                  <a:txBody>
                    <a:bodyPr/>
                    <a:lstStyle/>
                    <a:p>
                      <a:endParaRPr lang="ru-RU"/>
                    </a:p>
                  </a:txBody>
                  <a:tcPr/>
                </a:tc>
                <a:tc>
                  <a:txBody>
                    <a:bodyPr/>
                    <a:lstStyle/>
                    <a:p>
                      <a:endParaRPr lang="ru-RU"/>
                    </a:p>
                  </a:txBody>
                  <a:tcPr/>
                </a:tc>
                <a:tc>
                  <a:txBody>
                    <a:bodyPr/>
                    <a:lstStyle/>
                    <a:p>
                      <a:endParaRPr lang="ru-RU"/>
                    </a:p>
                  </a:txBody>
                  <a:tcPr/>
                </a:tc>
              </a:tr>
              <a:tr h="307067">
                <a:tc>
                  <a:txBody>
                    <a:bodyPr/>
                    <a:lstStyle/>
                    <a:p>
                      <a:endParaRPr lang="ru-RU"/>
                    </a:p>
                  </a:txBody>
                  <a:tcPr/>
                </a:tc>
                <a:tc>
                  <a:txBody>
                    <a:bodyPr/>
                    <a:lstStyle/>
                    <a:p>
                      <a:endParaRPr lang="ru-RU"/>
                    </a:p>
                  </a:txBody>
                  <a:tcPr/>
                </a:tc>
                <a:tc>
                  <a:txBody>
                    <a:bodyPr/>
                    <a:lstStyle/>
                    <a:p>
                      <a:endParaRPr lang="ru-RU"/>
                    </a:p>
                  </a:txBody>
                  <a:tcPr/>
                </a:tc>
              </a:tr>
              <a:tr h="307067">
                <a:tc>
                  <a:txBody>
                    <a:bodyPr/>
                    <a:lstStyle/>
                    <a:p>
                      <a:endParaRPr lang="ru-RU"/>
                    </a:p>
                  </a:txBody>
                  <a:tcPr/>
                </a:tc>
                <a:tc>
                  <a:txBody>
                    <a:bodyPr/>
                    <a:lstStyle/>
                    <a:p>
                      <a:endParaRPr lang="ru-RU"/>
                    </a:p>
                  </a:txBody>
                  <a:tcPr/>
                </a:tc>
                <a:tc>
                  <a:txBody>
                    <a:bodyPr/>
                    <a:lstStyle/>
                    <a:p>
                      <a:endParaRPr lang="ru-RU"/>
                    </a:p>
                  </a:txBody>
                  <a:tcPr/>
                </a:tc>
              </a:tr>
              <a:tr h="307067">
                <a:tc>
                  <a:txBody>
                    <a:bodyPr/>
                    <a:lstStyle/>
                    <a:p>
                      <a:endParaRPr lang="ru-RU" dirty="0"/>
                    </a:p>
                  </a:txBody>
                  <a:tcPr/>
                </a:tc>
                <a:tc>
                  <a:txBody>
                    <a:bodyPr/>
                    <a:lstStyle/>
                    <a:p>
                      <a:endParaRPr lang="ru-RU"/>
                    </a:p>
                  </a:txBody>
                  <a:tcPr/>
                </a:tc>
                <a:tc>
                  <a:txBody>
                    <a:bodyPr/>
                    <a:lstStyle/>
                    <a:p>
                      <a:endParaRPr lang="ru-RU" dirty="0"/>
                    </a:p>
                  </a:txBody>
                  <a:tcPr/>
                </a:tc>
              </a:tr>
            </a:tbl>
          </a:graphicData>
        </a:graphic>
      </p:graphicFrame>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5348" y="3771742"/>
            <a:ext cx="4180736" cy="3086258"/>
          </a:xfrm>
          <a:prstGeom prst="rect">
            <a:avLst/>
          </a:prstGeom>
          <a:ln>
            <a:noFill/>
          </a:ln>
          <a:effectLst>
            <a:softEdge rad="112500"/>
          </a:effectLst>
        </p:spPr>
      </p:pic>
    </p:spTree>
    <p:extLst>
      <p:ext uri="{BB962C8B-B14F-4D97-AF65-F5344CB8AC3E}">
        <p14:creationId xmlns:p14="http://schemas.microsoft.com/office/powerpoint/2010/main" val="36701677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34323" y="-35284"/>
            <a:ext cx="9404723" cy="1400530"/>
          </a:xfrm>
        </p:spPr>
        <p:txBody>
          <a:bodyPr/>
          <a:lstStyle/>
          <a:p>
            <a:pPr algn="ctr"/>
            <a:r>
              <a:rPr lang="ru-RU" b="1" dirty="0" smtClean="0"/>
              <a:t>Загадки</a:t>
            </a:r>
            <a:endParaRPr lang="ru-RU" b="1"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20267" y="4403463"/>
            <a:ext cx="3143134" cy="2429476"/>
          </a:xfrm>
          <a:prstGeom prst="ellipse">
            <a:avLst/>
          </a:prstGeom>
          <a:ln w="63500" cap="rnd">
            <a:solidFill>
              <a:schemeClr val="accent5">
                <a:lumMod val="40000"/>
                <a:lumOff val="6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6623" y="2100112"/>
            <a:ext cx="2370895" cy="2626952"/>
          </a:xfrm>
          <a:prstGeom prst="ellipse">
            <a:avLst/>
          </a:prstGeom>
          <a:ln w="63500" cap="rnd">
            <a:solidFill>
              <a:schemeClr val="accent6">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70424" y="1583730"/>
            <a:ext cx="2137244" cy="2137244"/>
          </a:xfrm>
          <a:prstGeom prst="ellipse">
            <a:avLst/>
          </a:prstGeom>
          <a:ln w="63500" cap="rnd">
            <a:solidFill>
              <a:schemeClr val="accent6">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Прямоугольник 8"/>
          <p:cNvSpPr/>
          <p:nvPr/>
        </p:nvSpPr>
        <p:spPr>
          <a:xfrm>
            <a:off x="-387904" y="699582"/>
            <a:ext cx="5295013" cy="1384995"/>
          </a:xfrm>
          <a:prstGeom prst="rect">
            <a:avLst/>
          </a:prstGeom>
        </p:spPr>
        <p:txBody>
          <a:bodyPr wrap="square">
            <a:spAutoFit/>
          </a:bodyPr>
          <a:lstStyle/>
          <a:p>
            <a:pPr algn="ctr"/>
            <a:r>
              <a:rPr lang="ru-RU" sz="2800" b="1" dirty="0" smtClean="0">
                <a:solidFill>
                  <a:schemeClr val="accent6">
                    <a:lumMod val="60000"/>
                    <a:lumOff val="40000"/>
                  </a:schemeClr>
                </a:solidFill>
              </a:rPr>
              <a:t>Мебель, хлеб и огурцы</a:t>
            </a:r>
          </a:p>
          <a:p>
            <a:pPr algn="ctr"/>
            <a:r>
              <a:rPr lang="ru-RU" sz="2800" b="1" dirty="0" smtClean="0">
                <a:solidFill>
                  <a:schemeClr val="accent6">
                    <a:lumMod val="60000"/>
                    <a:lumOff val="40000"/>
                  </a:schemeClr>
                </a:solidFill>
              </a:rPr>
              <a:t>Продают нам … (Продавцы)</a:t>
            </a:r>
            <a:endParaRPr lang="ru-RU" sz="2800" b="1" dirty="0">
              <a:solidFill>
                <a:schemeClr val="accent6">
                  <a:lumMod val="60000"/>
                  <a:lumOff val="40000"/>
                </a:schemeClr>
              </a:solidFill>
            </a:endParaRPr>
          </a:p>
        </p:txBody>
      </p:sp>
      <p:sp>
        <p:nvSpPr>
          <p:cNvPr id="10" name="Прямоугольник 9"/>
          <p:cNvSpPr/>
          <p:nvPr/>
        </p:nvSpPr>
        <p:spPr>
          <a:xfrm>
            <a:off x="3802113" y="1294920"/>
            <a:ext cx="4680504" cy="3108543"/>
          </a:xfrm>
          <a:prstGeom prst="rect">
            <a:avLst/>
          </a:prstGeom>
        </p:spPr>
        <p:txBody>
          <a:bodyPr wrap="square">
            <a:spAutoFit/>
          </a:bodyPr>
          <a:lstStyle/>
          <a:p>
            <a:pPr algn="ctr"/>
            <a:r>
              <a:rPr lang="ru-RU" sz="2800" b="1" dirty="0" smtClean="0">
                <a:solidFill>
                  <a:schemeClr val="accent5">
                    <a:lumMod val="60000"/>
                    <a:lumOff val="40000"/>
                  </a:schemeClr>
                </a:solidFill>
              </a:rPr>
              <a:t>В фирме прибыль он считает,</a:t>
            </a:r>
          </a:p>
          <a:p>
            <a:pPr algn="ctr"/>
            <a:r>
              <a:rPr lang="ru-RU" sz="2800" b="1" dirty="0" smtClean="0">
                <a:solidFill>
                  <a:schemeClr val="accent5">
                    <a:lumMod val="60000"/>
                    <a:lumOff val="40000"/>
                  </a:schemeClr>
                </a:solidFill>
              </a:rPr>
              <a:t>Всем зарплату начисляет.</a:t>
            </a:r>
          </a:p>
          <a:p>
            <a:pPr algn="ctr"/>
            <a:r>
              <a:rPr lang="ru-RU" sz="2800" b="1" dirty="0" smtClean="0">
                <a:solidFill>
                  <a:schemeClr val="accent5">
                    <a:lumMod val="60000"/>
                    <a:lumOff val="40000"/>
                  </a:schemeClr>
                </a:solidFill>
              </a:rPr>
              <a:t>И считать ему не лень</a:t>
            </a:r>
          </a:p>
          <a:p>
            <a:pPr algn="ctr"/>
            <a:r>
              <a:rPr lang="ru-RU" sz="2800" b="1" dirty="0" smtClean="0">
                <a:solidFill>
                  <a:schemeClr val="accent5">
                    <a:lumMod val="60000"/>
                    <a:lumOff val="40000"/>
                  </a:schemeClr>
                </a:solidFill>
              </a:rPr>
              <a:t>Все налоги целый день (Бухгалтер)</a:t>
            </a:r>
            <a:endParaRPr lang="ru-RU" sz="2800" b="1" dirty="0">
              <a:solidFill>
                <a:schemeClr val="accent5">
                  <a:lumMod val="60000"/>
                  <a:lumOff val="40000"/>
                </a:schemeClr>
              </a:solidFill>
            </a:endParaRPr>
          </a:p>
        </p:txBody>
      </p:sp>
      <p:sp>
        <p:nvSpPr>
          <p:cNvPr id="11" name="Прямоугольник 10"/>
          <p:cNvSpPr/>
          <p:nvPr/>
        </p:nvSpPr>
        <p:spPr>
          <a:xfrm>
            <a:off x="8725787" y="3939459"/>
            <a:ext cx="3363432" cy="2677656"/>
          </a:xfrm>
          <a:prstGeom prst="rect">
            <a:avLst/>
          </a:prstGeom>
        </p:spPr>
        <p:txBody>
          <a:bodyPr wrap="square">
            <a:spAutoFit/>
          </a:bodyPr>
          <a:lstStyle/>
          <a:p>
            <a:pPr algn="ctr"/>
            <a:r>
              <a:rPr lang="ru-RU" sz="2800" b="1" dirty="0" smtClean="0">
                <a:solidFill>
                  <a:schemeClr val="accent6">
                    <a:lumMod val="75000"/>
                  </a:schemeClr>
                </a:solidFill>
              </a:rPr>
              <a:t>Сколько купили вы колбасы,</a:t>
            </a:r>
          </a:p>
          <a:p>
            <a:pPr algn="ctr"/>
            <a:r>
              <a:rPr lang="ru-RU" sz="2800" b="1" dirty="0" smtClean="0">
                <a:solidFill>
                  <a:schemeClr val="accent6">
                    <a:lumMod val="75000"/>
                  </a:schemeClr>
                </a:solidFill>
              </a:rPr>
              <a:t>Стрелкой покажут вам точно … </a:t>
            </a:r>
          </a:p>
          <a:p>
            <a:pPr algn="ctr"/>
            <a:r>
              <a:rPr lang="ru-RU" sz="2800" b="1" dirty="0" smtClean="0">
                <a:solidFill>
                  <a:schemeClr val="accent6">
                    <a:lumMod val="75000"/>
                  </a:schemeClr>
                </a:solidFill>
              </a:rPr>
              <a:t>(Весы)</a:t>
            </a:r>
            <a:endParaRPr lang="ru-RU" sz="2800" b="1" dirty="0">
              <a:solidFill>
                <a:schemeClr val="accent6">
                  <a:lumMod val="75000"/>
                </a:schemeClr>
              </a:solidFill>
            </a:endParaRPr>
          </a:p>
        </p:txBody>
      </p:sp>
    </p:spTree>
    <p:extLst>
      <p:ext uri="{BB962C8B-B14F-4D97-AF65-F5344CB8AC3E}">
        <p14:creationId xmlns:p14="http://schemas.microsoft.com/office/powerpoint/2010/main" val="23298467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27902" y="-110807"/>
            <a:ext cx="9404723" cy="1400530"/>
          </a:xfrm>
        </p:spPr>
        <p:txBody>
          <a:bodyPr/>
          <a:lstStyle/>
          <a:p>
            <a:pPr algn="ctr"/>
            <a:r>
              <a:rPr lang="ru-RU" sz="3600" b="1" dirty="0" smtClean="0"/>
              <a:t>Задание</a:t>
            </a:r>
            <a:r>
              <a:rPr lang="ru-RU" b="1" dirty="0" smtClean="0"/>
              <a:t> </a:t>
            </a:r>
            <a:endParaRPr lang="ru-RU" b="1" dirty="0"/>
          </a:p>
        </p:txBody>
      </p:sp>
      <p:sp>
        <p:nvSpPr>
          <p:cNvPr id="3" name="Объект 2"/>
          <p:cNvSpPr>
            <a:spLocks noGrp="1"/>
          </p:cNvSpPr>
          <p:nvPr>
            <p:ph idx="1"/>
          </p:nvPr>
        </p:nvSpPr>
        <p:spPr>
          <a:xfrm>
            <a:off x="233916" y="340243"/>
            <a:ext cx="11844670" cy="5578548"/>
          </a:xfrm>
        </p:spPr>
        <p:txBody>
          <a:bodyPr>
            <a:noAutofit/>
          </a:bodyPr>
          <a:lstStyle/>
          <a:p>
            <a:pPr marL="0" indent="0" algn="ctr">
              <a:lnSpc>
                <a:spcPct val="150000"/>
              </a:lnSpc>
              <a:buNone/>
            </a:pPr>
            <a:r>
              <a:rPr lang="ru-RU" sz="2400" b="1" dirty="0">
                <a:solidFill>
                  <a:schemeClr val="accent6">
                    <a:lumMod val="40000"/>
                    <a:lumOff val="60000"/>
                  </a:schemeClr>
                </a:solidFill>
              </a:rPr>
              <a:t>Так как вы проживаете в Костроме, то вам изначально нужно добраться в пункт отправления экспедиции – в город Санкт-Петербург. </a:t>
            </a:r>
            <a:endParaRPr lang="ru-RU" sz="2400" b="1" dirty="0" smtClean="0">
              <a:solidFill>
                <a:schemeClr val="accent6">
                  <a:lumMod val="40000"/>
                  <a:lumOff val="60000"/>
                </a:schemeClr>
              </a:solidFill>
            </a:endParaRPr>
          </a:p>
          <a:p>
            <a:pPr marL="0" indent="0" algn="ctr">
              <a:lnSpc>
                <a:spcPct val="150000"/>
              </a:lnSpc>
              <a:buNone/>
            </a:pPr>
            <a:r>
              <a:rPr lang="ru-RU" sz="2400" b="1" dirty="0" smtClean="0">
                <a:solidFill>
                  <a:schemeClr val="accent6">
                    <a:lumMod val="40000"/>
                    <a:lumOff val="60000"/>
                  </a:schemeClr>
                </a:solidFill>
              </a:rPr>
              <a:t>Сделать </a:t>
            </a:r>
            <a:r>
              <a:rPr lang="ru-RU" sz="2400" b="1" dirty="0">
                <a:solidFill>
                  <a:schemeClr val="accent6">
                    <a:lumMod val="40000"/>
                    <a:lumOff val="60000"/>
                  </a:schemeClr>
                </a:solidFill>
              </a:rPr>
              <a:t>вам это можно двумя способами: доехать на поезде, либо же на личном автомобиле. </a:t>
            </a:r>
            <a:endParaRPr lang="ru-RU" sz="2400" b="1" dirty="0" smtClean="0">
              <a:solidFill>
                <a:schemeClr val="accent6">
                  <a:lumMod val="40000"/>
                  <a:lumOff val="60000"/>
                </a:schemeClr>
              </a:solidFill>
            </a:endParaRPr>
          </a:p>
          <a:p>
            <a:pPr marL="0" indent="0" algn="ctr">
              <a:lnSpc>
                <a:spcPct val="150000"/>
              </a:lnSpc>
              <a:buNone/>
            </a:pPr>
            <a:r>
              <a:rPr lang="ru-RU" sz="2400" b="1" dirty="0" smtClean="0">
                <a:solidFill>
                  <a:schemeClr val="accent6">
                    <a:lumMod val="40000"/>
                    <a:lumOff val="60000"/>
                  </a:schemeClr>
                </a:solidFill>
              </a:rPr>
              <a:t>Вы </a:t>
            </a:r>
            <a:r>
              <a:rPr lang="ru-RU" sz="2400" b="1" dirty="0">
                <a:solidFill>
                  <a:schemeClr val="accent6">
                    <a:lumMod val="40000"/>
                    <a:lumOff val="60000"/>
                  </a:schemeClr>
                </a:solidFill>
              </a:rPr>
              <a:t>отправляетесь </a:t>
            </a:r>
            <a:r>
              <a:rPr lang="ru-RU" sz="2400" b="1" u="sng" dirty="0">
                <a:solidFill>
                  <a:schemeClr val="accent6">
                    <a:lumMod val="40000"/>
                    <a:lumOff val="60000"/>
                  </a:schemeClr>
                </a:solidFill>
              </a:rPr>
              <a:t>втроем</a:t>
            </a:r>
            <a:r>
              <a:rPr lang="ru-RU" sz="2400" b="1" dirty="0">
                <a:solidFill>
                  <a:schemeClr val="accent6">
                    <a:lumMod val="40000"/>
                    <a:lumOff val="60000"/>
                  </a:schemeClr>
                </a:solidFill>
              </a:rPr>
              <a:t>. </a:t>
            </a:r>
            <a:endParaRPr lang="ru-RU" sz="2400" b="1" dirty="0" smtClean="0">
              <a:solidFill>
                <a:schemeClr val="accent6">
                  <a:lumMod val="40000"/>
                  <a:lumOff val="60000"/>
                </a:schemeClr>
              </a:solidFill>
            </a:endParaRPr>
          </a:p>
          <a:p>
            <a:pPr marL="0" indent="0" algn="ctr">
              <a:lnSpc>
                <a:spcPct val="150000"/>
              </a:lnSpc>
              <a:buNone/>
            </a:pPr>
            <a:r>
              <a:rPr lang="ru-RU" sz="2400" b="1" dirty="0" smtClean="0">
                <a:solidFill>
                  <a:schemeClr val="accent6">
                    <a:lumMod val="40000"/>
                    <a:lumOff val="60000"/>
                  </a:schemeClr>
                </a:solidFill>
              </a:rPr>
              <a:t>Цена </a:t>
            </a:r>
            <a:r>
              <a:rPr lang="ru-RU" sz="2400" b="1" dirty="0">
                <a:solidFill>
                  <a:schemeClr val="accent6">
                    <a:lumMod val="40000"/>
                    <a:lumOff val="60000"/>
                  </a:schemeClr>
                </a:solidFill>
              </a:rPr>
              <a:t>билета на поезд Кострома – Санкт-Петербург равна 1400 рублей за билет. Автомобиль расходует 8 литров бензина на 100 км пути, расстояние между городами равно 950 км, а цена бензина за 1 литр – 50 рублей. </a:t>
            </a:r>
            <a:endParaRPr lang="ru-RU" sz="2400" b="1" dirty="0" smtClean="0">
              <a:solidFill>
                <a:schemeClr val="accent6">
                  <a:lumMod val="40000"/>
                  <a:lumOff val="60000"/>
                </a:schemeClr>
              </a:solidFill>
            </a:endParaRPr>
          </a:p>
          <a:p>
            <a:pPr marL="0" indent="0" algn="ctr">
              <a:lnSpc>
                <a:spcPct val="150000"/>
              </a:lnSpc>
              <a:buNone/>
            </a:pPr>
            <a:r>
              <a:rPr lang="ru-RU" sz="2400" b="1" dirty="0" smtClean="0">
                <a:solidFill>
                  <a:schemeClr val="accent6">
                    <a:lumMod val="75000"/>
                  </a:schemeClr>
                </a:solidFill>
              </a:rPr>
              <a:t>Сколько </a:t>
            </a:r>
            <a:r>
              <a:rPr lang="ru-RU" sz="2400" b="1" dirty="0">
                <a:solidFill>
                  <a:schemeClr val="accent6">
                    <a:lumMod val="75000"/>
                  </a:schemeClr>
                </a:solidFill>
              </a:rPr>
              <a:t>рублей придется заплатить за </a:t>
            </a:r>
            <a:r>
              <a:rPr lang="ru-RU" sz="2400" b="1" i="1" u="sng" dirty="0">
                <a:solidFill>
                  <a:schemeClr val="accent6">
                    <a:lumMod val="75000"/>
                  </a:schemeClr>
                </a:solidFill>
              </a:rPr>
              <a:t>наиболее дешевую </a:t>
            </a:r>
            <a:r>
              <a:rPr lang="ru-RU" sz="2400" b="1" dirty="0">
                <a:solidFill>
                  <a:schemeClr val="accent6">
                    <a:lumMod val="75000"/>
                  </a:schemeClr>
                </a:solidFill>
              </a:rPr>
              <a:t>поездку на троих?</a:t>
            </a:r>
          </a:p>
        </p:txBody>
      </p:sp>
    </p:spTree>
    <p:extLst>
      <p:ext uri="{BB962C8B-B14F-4D97-AF65-F5344CB8AC3E}">
        <p14:creationId xmlns:p14="http://schemas.microsoft.com/office/powerpoint/2010/main" val="3862094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74220" y="0"/>
            <a:ext cx="9404723" cy="1400530"/>
          </a:xfrm>
        </p:spPr>
        <p:txBody>
          <a:bodyPr/>
          <a:lstStyle/>
          <a:p>
            <a:pPr algn="ctr"/>
            <a:r>
              <a:rPr lang="ru-RU" b="1" dirty="0" smtClean="0"/>
              <a:t>Решение</a:t>
            </a:r>
            <a:endParaRPr lang="ru-RU" b="1" dirty="0"/>
          </a:p>
        </p:txBody>
      </p:sp>
      <p:sp>
        <p:nvSpPr>
          <p:cNvPr id="3" name="Объект 2"/>
          <p:cNvSpPr>
            <a:spLocks noGrp="1"/>
          </p:cNvSpPr>
          <p:nvPr>
            <p:ph idx="1"/>
          </p:nvPr>
        </p:nvSpPr>
        <p:spPr>
          <a:xfrm>
            <a:off x="188913" y="1708874"/>
            <a:ext cx="6052400" cy="4195481"/>
          </a:xfrm>
        </p:spPr>
        <p:txBody>
          <a:bodyPr/>
          <a:lstStyle/>
          <a:p>
            <a:pPr marL="0" indent="0" algn="ctr">
              <a:buNone/>
            </a:pPr>
            <a:r>
              <a:rPr lang="ru-RU" sz="2800" b="1" dirty="0"/>
              <a:t>1)	3*1400=5200 рублей</a:t>
            </a:r>
          </a:p>
          <a:p>
            <a:pPr marL="0" indent="0" algn="ctr">
              <a:buNone/>
            </a:pPr>
            <a:r>
              <a:rPr lang="ru-RU" sz="2800" b="1" dirty="0"/>
              <a:t>2)	950/100=9.5</a:t>
            </a:r>
          </a:p>
          <a:p>
            <a:pPr marL="0" indent="0" algn="ctr">
              <a:buNone/>
            </a:pPr>
            <a:r>
              <a:rPr lang="ru-RU" sz="2800" b="1" dirty="0"/>
              <a:t>3)	9.5*8=76 литров</a:t>
            </a:r>
          </a:p>
          <a:p>
            <a:pPr marL="0" indent="0" algn="ctr">
              <a:buNone/>
            </a:pPr>
            <a:r>
              <a:rPr lang="ru-RU" sz="2800" b="1" dirty="0"/>
              <a:t>4)	76*50=3800 рублей</a:t>
            </a:r>
          </a:p>
          <a:p>
            <a:pPr marL="0" indent="0" algn="ctr">
              <a:buNone/>
            </a:pPr>
            <a:r>
              <a:rPr lang="ru-RU" sz="2800" b="1" dirty="0"/>
              <a:t>Ответ: за наиболее дешевую поездку </a:t>
            </a:r>
            <a:r>
              <a:rPr lang="ru-RU" sz="2800" b="1" dirty="0" smtClean="0"/>
              <a:t>на </a:t>
            </a:r>
            <a:r>
              <a:rPr lang="ru-RU" sz="2800" b="1" dirty="0"/>
              <a:t>троих мы заплатим 3800 рублей.</a:t>
            </a:r>
          </a:p>
          <a:p>
            <a:pPr marL="0" indent="0" algn="ctr">
              <a:buNone/>
            </a:pP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9288" y="1786428"/>
            <a:ext cx="5446523" cy="3798950"/>
          </a:xfrm>
          <a:prstGeom prst="rect">
            <a:avLst/>
          </a:prstGeom>
          <a:ln>
            <a:noFill/>
          </a:ln>
          <a:effectLst>
            <a:softEdge rad="112500"/>
          </a:effectLst>
        </p:spPr>
      </p:pic>
    </p:spTree>
    <p:extLst>
      <p:ext uri="{BB962C8B-B14F-4D97-AF65-F5344CB8AC3E}">
        <p14:creationId xmlns:p14="http://schemas.microsoft.com/office/powerpoint/2010/main" val="24846316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764088"/>
            <a:ext cx="9404723" cy="450937"/>
          </a:xfrm>
        </p:spPr>
        <p:txBody>
          <a:bodyPr/>
          <a:lstStyle/>
          <a:p>
            <a:endParaRPr lang="ru-RU" dirty="0"/>
          </a:p>
        </p:txBody>
      </p:sp>
      <p:sp>
        <p:nvSpPr>
          <p:cNvPr id="3" name="Объект 2"/>
          <p:cNvSpPr>
            <a:spLocks noGrp="1"/>
          </p:cNvSpPr>
          <p:nvPr>
            <p:ph idx="1"/>
          </p:nvPr>
        </p:nvSpPr>
        <p:spPr>
          <a:xfrm>
            <a:off x="1103312" y="501042"/>
            <a:ext cx="10057378" cy="5747358"/>
          </a:xfrm>
        </p:spPr>
        <p:txBody>
          <a:bodyPr>
            <a:noAutofit/>
          </a:bodyPr>
          <a:lstStyle/>
          <a:p>
            <a:r>
              <a:rPr lang="ru-RU" sz="2400" dirty="0"/>
              <a:t>Обязательное преподавание финансовой грамотности с 1-го по 9-й класс закреплено в новых федеральных государственных стандартах начального и основного общего </a:t>
            </a:r>
            <a:r>
              <a:rPr lang="ru-RU" sz="2400" dirty="0" smtClean="0"/>
              <a:t>образования</a:t>
            </a:r>
            <a:r>
              <a:rPr lang="ru-RU" sz="2400" dirty="0"/>
              <a:t/>
            </a:r>
            <a:br>
              <a:rPr lang="ru-RU" sz="2400" dirty="0"/>
            </a:br>
            <a:r>
              <a:rPr lang="ru-RU" sz="2400" dirty="0"/>
              <a:t>С 1 сентября 2022 года учащимся первых и пятых классов российских школ в обязательном порядке начнут преподавать «элементы финансовой грамотности</a:t>
            </a:r>
            <a:r>
              <a:rPr lang="ru-RU" sz="2400" dirty="0" smtClean="0"/>
              <a:t>»</a:t>
            </a:r>
            <a:r>
              <a:rPr lang="ru-RU" sz="2400" dirty="0"/>
              <a:t/>
            </a:r>
            <a:br>
              <a:rPr lang="ru-RU" sz="2400" dirty="0"/>
            </a:br>
            <a:r>
              <a:rPr lang="ru-RU" sz="2400" dirty="0"/>
              <a:t>О</a:t>
            </a:r>
            <a:r>
              <a:rPr lang="ru-RU" sz="2400" dirty="0" smtClean="0"/>
              <a:t>бязательное </a:t>
            </a:r>
            <a:r>
              <a:rPr lang="ru-RU" sz="2400" dirty="0"/>
              <a:t>преподавание финансовой грамотности с 1-го по 9-й класс закреплено в разработанных при участии регулятора новых федеральных государственных стандартах начального и основного общего образования</a:t>
            </a:r>
            <a:r>
              <a:rPr lang="ru-RU" sz="2400" dirty="0" smtClean="0"/>
              <a:t>.</a:t>
            </a:r>
            <a:r>
              <a:rPr lang="ru-RU" sz="2400" dirty="0"/>
              <a:t/>
            </a:r>
            <a:br>
              <a:rPr lang="ru-RU" sz="2400" dirty="0"/>
            </a:br>
            <a:r>
              <a:rPr lang="ru-RU" sz="2400" dirty="0"/>
              <a:t>При этом речь идет об изучении «элементов финансовой грамотности» на уроках математики, географии и обществознания.</a:t>
            </a:r>
            <a:br>
              <a:rPr lang="ru-RU" sz="2400" dirty="0"/>
            </a:br>
            <a:endParaRPr lang="ru-RU" sz="2400" dirty="0"/>
          </a:p>
        </p:txBody>
      </p:sp>
    </p:spTree>
    <p:extLst>
      <p:ext uri="{BB962C8B-B14F-4D97-AF65-F5344CB8AC3E}">
        <p14:creationId xmlns:p14="http://schemas.microsoft.com/office/powerpoint/2010/main" val="14668836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578279"/>
            <a:ext cx="9404723" cy="45719"/>
          </a:xfrm>
        </p:spPr>
        <p:txBody>
          <a:bodyPr/>
          <a:lstStyle/>
          <a:p>
            <a:endParaRPr lang="ru-RU" dirty="0"/>
          </a:p>
        </p:txBody>
      </p:sp>
      <p:sp>
        <p:nvSpPr>
          <p:cNvPr id="3" name="Объект 2"/>
          <p:cNvSpPr>
            <a:spLocks noGrp="1"/>
          </p:cNvSpPr>
          <p:nvPr>
            <p:ph idx="1"/>
          </p:nvPr>
        </p:nvSpPr>
        <p:spPr>
          <a:xfrm>
            <a:off x="663879" y="313152"/>
            <a:ext cx="10759857" cy="5935248"/>
          </a:xfrm>
        </p:spPr>
        <p:txBody>
          <a:bodyPr>
            <a:noAutofit/>
          </a:bodyPr>
          <a:lstStyle/>
          <a:p>
            <a:r>
              <a:rPr lang="ru-RU" sz="2800" dirty="0"/>
              <a:t>Рабочая программа, курс география изучается на уровне основного общего образования в качестве обязательного предмета в </a:t>
            </a:r>
            <a:r>
              <a:rPr lang="ru-RU" sz="2800" dirty="0" smtClean="0"/>
              <a:t>7-9 </a:t>
            </a:r>
            <a:r>
              <a:rPr lang="ru-RU" sz="2800" dirty="0"/>
              <a:t>классе в общем объеме 68 часов (2 ч. в неделю), на урочные занятия по финансовой грамотности отводится 12 часов (10 мин. на уроке</a:t>
            </a:r>
            <a:r>
              <a:rPr lang="ru-RU" sz="2800" dirty="0" smtClean="0"/>
              <a:t>)</a:t>
            </a:r>
          </a:p>
          <a:p>
            <a:r>
              <a:rPr lang="ru-RU" sz="2800" dirty="0"/>
              <a:t>Интеграция ФГ 7 класс </a:t>
            </a:r>
            <a:endParaRPr lang="ru-RU" sz="2800" dirty="0" smtClean="0"/>
          </a:p>
          <a:p>
            <a:r>
              <a:rPr lang="ru-RU" sz="2800" dirty="0" smtClean="0"/>
              <a:t>1</a:t>
            </a:r>
            <a:r>
              <a:rPr lang="ru-RU" sz="2800" dirty="0"/>
              <a:t>) Разработка туристического маршрута расчёт </a:t>
            </a:r>
            <a:r>
              <a:rPr lang="ru-RU" sz="2800" dirty="0" smtClean="0"/>
              <a:t>стоимости</a:t>
            </a:r>
          </a:p>
          <a:p>
            <a:r>
              <a:rPr lang="ru-RU" sz="2800" dirty="0" smtClean="0"/>
              <a:t> </a:t>
            </a:r>
            <a:r>
              <a:rPr lang="ru-RU" sz="2800" dirty="0"/>
              <a:t>2) Обменный курс валют разных стран </a:t>
            </a:r>
            <a:endParaRPr lang="ru-RU" sz="2800" dirty="0" smtClean="0"/>
          </a:p>
          <a:p>
            <a:r>
              <a:rPr lang="ru-RU" sz="2800" dirty="0" smtClean="0"/>
              <a:t>3</a:t>
            </a:r>
            <a:r>
              <a:rPr lang="ru-RU" sz="2800" dirty="0"/>
              <a:t>) Население мира А. Качество жизни Б. Индексы развития стран В. Городское и сельское население (+) и (-) жизни в сельской местности или в городе</a:t>
            </a:r>
          </a:p>
        </p:txBody>
      </p:sp>
    </p:spTree>
    <p:extLst>
      <p:ext uri="{BB962C8B-B14F-4D97-AF65-F5344CB8AC3E}">
        <p14:creationId xmlns:p14="http://schemas.microsoft.com/office/powerpoint/2010/main" val="20896820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515648"/>
            <a:ext cx="9404723" cy="112734"/>
          </a:xfrm>
        </p:spPr>
        <p:txBody>
          <a:bodyPr/>
          <a:lstStyle/>
          <a:p>
            <a:endParaRPr lang="ru-RU" dirty="0"/>
          </a:p>
        </p:txBody>
      </p:sp>
      <p:sp>
        <p:nvSpPr>
          <p:cNvPr id="3" name="Объект 2"/>
          <p:cNvSpPr>
            <a:spLocks noGrp="1"/>
          </p:cNvSpPr>
          <p:nvPr>
            <p:ph idx="1"/>
          </p:nvPr>
        </p:nvSpPr>
        <p:spPr>
          <a:xfrm>
            <a:off x="826718" y="400834"/>
            <a:ext cx="10521863" cy="5847566"/>
          </a:xfrm>
        </p:spPr>
        <p:txBody>
          <a:bodyPr>
            <a:normAutofit fontScale="92500" lnSpcReduction="20000"/>
          </a:bodyPr>
          <a:lstStyle/>
          <a:p>
            <a:r>
              <a:rPr lang="ru-RU" sz="3900" dirty="0"/>
              <a:t>Интеграция ФГ 8 </a:t>
            </a:r>
            <a:r>
              <a:rPr lang="ru-RU" sz="3900" dirty="0" smtClean="0"/>
              <a:t>класс</a:t>
            </a:r>
          </a:p>
          <a:p>
            <a:pPr marL="0" indent="0">
              <a:buNone/>
            </a:pPr>
            <a:endParaRPr lang="ru-RU" sz="3900" dirty="0" smtClean="0"/>
          </a:p>
          <a:p>
            <a:r>
              <a:rPr lang="ru-RU" sz="2800" dirty="0" smtClean="0"/>
              <a:t> </a:t>
            </a:r>
            <a:r>
              <a:rPr lang="ru-RU" sz="2800" dirty="0"/>
              <a:t>1. Рынок труда в </a:t>
            </a:r>
            <a:r>
              <a:rPr lang="ru-RU" sz="2800" dirty="0" smtClean="0"/>
              <a:t>России</a:t>
            </a:r>
          </a:p>
          <a:p>
            <a:r>
              <a:rPr lang="ru-RU" sz="2800" dirty="0" smtClean="0"/>
              <a:t> </a:t>
            </a:r>
            <a:r>
              <a:rPr lang="ru-RU" sz="2800" dirty="0"/>
              <a:t>2. Урбанизация в </a:t>
            </a:r>
            <a:r>
              <a:rPr lang="ru-RU" sz="2800" dirty="0" smtClean="0"/>
              <a:t>России</a:t>
            </a:r>
          </a:p>
          <a:p>
            <a:r>
              <a:rPr lang="ru-RU" sz="2800" dirty="0" smtClean="0"/>
              <a:t> </a:t>
            </a:r>
            <a:r>
              <a:rPr lang="ru-RU" sz="2800" dirty="0"/>
              <a:t>3. Занятость населения, профориентация (атлас профессий) человеческий капитал Место РФ по индексу ИЧР </a:t>
            </a:r>
            <a:r>
              <a:rPr lang="ru-RU" sz="2800" dirty="0" smtClean="0"/>
              <a:t>РФ</a:t>
            </a:r>
          </a:p>
          <a:p>
            <a:r>
              <a:rPr lang="ru-RU" sz="2800" dirty="0" smtClean="0"/>
              <a:t> </a:t>
            </a:r>
            <a:r>
              <a:rPr lang="ru-RU" sz="2800" dirty="0"/>
              <a:t>4. Экологическая безопасность России. Качество экологии для выбора места </a:t>
            </a:r>
            <a:r>
              <a:rPr lang="ru-RU" sz="2800" dirty="0" smtClean="0"/>
              <a:t>жительства</a:t>
            </a:r>
          </a:p>
          <a:p>
            <a:r>
              <a:rPr lang="ru-RU" sz="2800" dirty="0" smtClean="0"/>
              <a:t> </a:t>
            </a:r>
            <a:r>
              <a:rPr lang="ru-RU" sz="2800" dirty="0"/>
              <a:t>5. TOP Крупнейших предприятий добывающих компаний и их рыночные </a:t>
            </a:r>
            <a:r>
              <a:rPr lang="ru-RU" sz="2800" dirty="0" smtClean="0"/>
              <a:t>показатели</a:t>
            </a:r>
          </a:p>
          <a:p>
            <a:r>
              <a:rPr lang="ru-RU" sz="2800" dirty="0" smtClean="0"/>
              <a:t> </a:t>
            </a:r>
            <a:r>
              <a:rPr lang="ru-RU" sz="2800" dirty="0"/>
              <a:t>6. Развитие туристических кластеров </a:t>
            </a:r>
            <a:r>
              <a:rPr lang="ru-RU" sz="2800" dirty="0" smtClean="0"/>
              <a:t>в Ульяновской области</a:t>
            </a:r>
          </a:p>
          <a:p>
            <a:r>
              <a:rPr lang="ru-RU" sz="2800" dirty="0" smtClean="0"/>
              <a:t> </a:t>
            </a:r>
            <a:r>
              <a:rPr lang="ru-RU" sz="2800" dirty="0"/>
              <a:t>7. Национальное богатство России</a:t>
            </a:r>
          </a:p>
        </p:txBody>
      </p:sp>
    </p:spTree>
    <p:extLst>
      <p:ext uri="{BB962C8B-B14F-4D97-AF65-F5344CB8AC3E}">
        <p14:creationId xmlns:p14="http://schemas.microsoft.com/office/powerpoint/2010/main" val="4256171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1490596"/>
            <a:ext cx="9404723" cy="338202"/>
          </a:xfrm>
        </p:spPr>
        <p:txBody>
          <a:bodyPr/>
          <a:lstStyle/>
          <a:p>
            <a:endParaRPr lang="ru-RU" dirty="0"/>
          </a:p>
        </p:txBody>
      </p:sp>
      <p:sp>
        <p:nvSpPr>
          <p:cNvPr id="3" name="Объект 2"/>
          <p:cNvSpPr>
            <a:spLocks noGrp="1"/>
          </p:cNvSpPr>
          <p:nvPr>
            <p:ph idx="1"/>
          </p:nvPr>
        </p:nvSpPr>
        <p:spPr>
          <a:xfrm>
            <a:off x="1103312" y="288100"/>
            <a:ext cx="10232743" cy="5960300"/>
          </a:xfrm>
        </p:spPr>
        <p:txBody>
          <a:bodyPr>
            <a:normAutofit fontScale="32500" lnSpcReduction="20000"/>
          </a:bodyPr>
          <a:lstStyle/>
          <a:p>
            <a:pPr marL="0" indent="0">
              <a:buNone/>
            </a:pPr>
            <a:endParaRPr lang="ru-RU" dirty="0"/>
          </a:p>
          <a:p>
            <a:pPr marL="0" indent="0">
              <a:buNone/>
            </a:pPr>
            <a:r>
              <a:rPr lang="ru-RU" sz="12800" b="1" dirty="0" smtClean="0"/>
              <a:t>Задача1.</a:t>
            </a:r>
          </a:p>
          <a:p>
            <a:pPr marL="0" indent="0">
              <a:buNone/>
            </a:pPr>
            <a:r>
              <a:rPr lang="ru-RU" sz="12800" b="1" dirty="0"/>
              <a:t> </a:t>
            </a:r>
            <a:endParaRPr lang="ru-RU" sz="12800" dirty="0"/>
          </a:p>
          <a:p>
            <a:pPr marL="0" indent="0">
              <a:buNone/>
            </a:pPr>
            <a:r>
              <a:rPr lang="ru-RU" sz="11200" dirty="0"/>
              <a:t>Семья Ивановых планирует летом отправиться в отпуск в Сочи. Мама, папа и ребенок. Они решили откладывать по 11 </a:t>
            </a:r>
            <a:r>
              <a:rPr lang="ru-RU" sz="11200" dirty="0" err="1"/>
              <a:t>тыс.рублей</a:t>
            </a:r>
            <a:r>
              <a:rPr lang="ru-RU" sz="11200" dirty="0"/>
              <a:t> в месяц целый год. Стоимость билета в одном направление 8200 р, на ребенка 7000 р. Проживание в отеле сутки 4300 р. Рассчитайте смогут ли они отдохнуть и сколько дней? </a:t>
            </a:r>
            <a:r>
              <a:rPr lang="ru-RU" sz="7000" dirty="0"/>
              <a:t> </a:t>
            </a:r>
          </a:p>
          <a:p>
            <a:pPr marL="0" indent="0">
              <a:buNone/>
            </a:pPr>
            <a:r>
              <a:rPr lang="ru-RU" sz="7000" dirty="0"/>
              <a:t> </a:t>
            </a:r>
          </a:p>
          <a:p>
            <a:r>
              <a:rPr lang="ru-RU" dirty="0"/>
              <a:t> </a:t>
            </a:r>
          </a:p>
          <a:p>
            <a:r>
              <a:rPr lang="ru-RU" dirty="0"/>
              <a:t> </a:t>
            </a:r>
          </a:p>
          <a:p>
            <a:endParaRPr lang="ru-RU" dirty="0"/>
          </a:p>
        </p:txBody>
      </p:sp>
    </p:spTree>
    <p:extLst>
      <p:ext uri="{BB962C8B-B14F-4D97-AF65-F5344CB8AC3E}">
        <p14:creationId xmlns:p14="http://schemas.microsoft.com/office/powerpoint/2010/main" val="14210753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2004164"/>
            <a:ext cx="9404723" cy="413359"/>
          </a:xfrm>
        </p:spPr>
        <p:txBody>
          <a:bodyPr/>
          <a:lstStyle/>
          <a:p>
            <a:endParaRPr lang="ru-RU" dirty="0"/>
          </a:p>
        </p:txBody>
      </p:sp>
      <p:sp>
        <p:nvSpPr>
          <p:cNvPr id="3" name="Объект 2"/>
          <p:cNvSpPr>
            <a:spLocks noGrp="1"/>
          </p:cNvSpPr>
          <p:nvPr>
            <p:ph idx="1"/>
          </p:nvPr>
        </p:nvSpPr>
        <p:spPr>
          <a:xfrm>
            <a:off x="1103312" y="413360"/>
            <a:ext cx="9869488" cy="5835040"/>
          </a:xfrm>
        </p:spPr>
        <p:txBody>
          <a:bodyPr>
            <a:normAutofit fontScale="25000" lnSpcReduction="20000"/>
          </a:bodyPr>
          <a:lstStyle/>
          <a:p>
            <a:pPr marL="0" indent="0">
              <a:buNone/>
            </a:pPr>
            <a:r>
              <a:rPr lang="ru-RU" sz="5800" b="1" dirty="0"/>
              <a:t>Задание </a:t>
            </a:r>
            <a:r>
              <a:rPr lang="ru-RU" sz="5800" b="1" dirty="0" smtClean="0"/>
              <a:t>2</a:t>
            </a:r>
          </a:p>
          <a:p>
            <a:pPr marL="0" indent="0">
              <a:buNone/>
            </a:pPr>
            <a:endParaRPr lang="ru-RU" dirty="0"/>
          </a:p>
          <a:p>
            <a:pPr marL="0" indent="0">
              <a:buNone/>
            </a:pPr>
            <a:r>
              <a:rPr lang="ru-RU" sz="9600" dirty="0"/>
              <a:t>Какие из</a:t>
            </a:r>
          </a:p>
          <a:p>
            <a:pPr marL="0" indent="0">
              <a:buNone/>
            </a:pPr>
            <a:r>
              <a:rPr lang="ru-RU" sz="9600" dirty="0"/>
              <a:t>приведённых ниже советов помогут семье сэкономить бюджет? Каждый ответ </a:t>
            </a:r>
            <a:r>
              <a:rPr lang="ru-RU" sz="9600" dirty="0" smtClean="0"/>
              <a:t>нужно обосновать.</a:t>
            </a:r>
          </a:p>
          <a:p>
            <a:pPr marL="0" indent="0">
              <a:buNone/>
            </a:pPr>
            <a:endParaRPr lang="ru-RU" sz="9600" dirty="0"/>
          </a:p>
          <a:p>
            <a:pPr marL="0" indent="0">
              <a:buNone/>
            </a:pPr>
            <a:r>
              <a:rPr lang="ru-RU" sz="9600" dirty="0"/>
              <a:t>СОВЕТЫ</a:t>
            </a:r>
            <a:r>
              <a:rPr lang="ru-RU" sz="9600" dirty="0" smtClean="0"/>
              <a:t>:</a:t>
            </a:r>
          </a:p>
          <a:p>
            <a:pPr marL="0" indent="0">
              <a:buNone/>
            </a:pPr>
            <a:endParaRPr lang="ru-RU" sz="9600" dirty="0" smtClean="0"/>
          </a:p>
          <a:p>
            <a:pPr marL="0" indent="0">
              <a:buNone/>
            </a:pPr>
            <a:r>
              <a:rPr lang="ru-RU" sz="9600" dirty="0" smtClean="0"/>
              <a:t> </a:t>
            </a:r>
            <a:r>
              <a:rPr lang="ru-RU" sz="9600" dirty="0"/>
              <a:t>1.Знакомьтесь с национальной кухней.</a:t>
            </a:r>
          </a:p>
          <a:p>
            <a:pPr marL="0" indent="0">
              <a:buNone/>
            </a:pPr>
            <a:r>
              <a:rPr lang="ru-RU" sz="9600" dirty="0"/>
              <a:t>2 Выбирайте местные и сезонные блюда.</a:t>
            </a:r>
          </a:p>
          <a:p>
            <a:pPr marL="0" indent="0">
              <a:buNone/>
            </a:pPr>
            <a:r>
              <a:rPr lang="ru-RU" sz="9600" dirty="0"/>
              <a:t>3 Покупайте сувениры в туристических местах и в аэропорту.</a:t>
            </a:r>
          </a:p>
          <a:p>
            <a:pPr marL="0" indent="0">
              <a:buNone/>
            </a:pPr>
            <a:r>
              <a:rPr lang="ru-RU" sz="9600" dirty="0"/>
              <a:t>4.Всегда оформляйте туристическую страховку.</a:t>
            </a:r>
          </a:p>
          <a:p>
            <a:pPr marL="0" indent="0">
              <a:buNone/>
            </a:pPr>
            <a:r>
              <a:rPr lang="ru-RU" sz="9600" dirty="0"/>
              <a:t>5 Если вы едите в Европу, будет выгоднее взять с собой</a:t>
            </a:r>
          </a:p>
          <a:p>
            <a:pPr marL="0" indent="0">
              <a:buNone/>
            </a:pPr>
            <a:r>
              <a:rPr lang="ru-RU" sz="9600" dirty="0"/>
              <a:t>доллары.</a:t>
            </a:r>
          </a:p>
          <a:p>
            <a:pPr marL="0" indent="0">
              <a:buNone/>
            </a:pPr>
            <a:r>
              <a:rPr lang="ru-RU" sz="9600" dirty="0"/>
              <a:t> </a:t>
            </a:r>
          </a:p>
          <a:p>
            <a:pPr marL="0" indent="0">
              <a:buNone/>
            </a:pPr>
            <a:r>
              <a:rPr lang="ru-RU" sz="3300" dirty="0"/>
              <a:t> </a:t>
            </a:r>
          </a:p>
          <a:p>
            <a:pPr marL="0" indent="0">
              <a:buNone/>
            </a:pPr>
            <a:r>
              <a:rPr lang="ru-RU" dirty="0"/>
              <a:t> </a:t>
            </a:r>
          </a:p>
          <a:p>
            <a:pPr marL="0" indent="0">
              <a:buNone/>
            </a:pPr>
            <a:r>
              <a:rPr lang="ru-RU" dirty="0"/>
              <a:t> </a:t>
            </a:r>
          </a:p>
          <a:p>
            <a:r>
              <a:rPr lang="ru-RU" dirty="0"/>
              <a:t> </a:t>
            </a:r>
          </a:p>
          <a:p>
            <a:r>
              <a:rPr lang="ru-RU" dirty="0"/>
              <a:t> </a:t>
            </a:r>
          </a:p>
          <a:p>
            <a:endParaRPr lang="ru-RU" dirty="0"/>
          </a:p>
        </p:txBody>
      </p:sp>
    </p:spTree>
    <p:extLst>
      <p:ext uri="{BB962C8B-B14F-4D97-AF65-F5344CB8AC3E}">
        <p14:creationId xmlns:p14="http://schemas.microsoft.com/office/powerpoint/2010/main" val="9674568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327759"/>
            <a:ext cx="9404723" cy="613775"/>
          </a:xfrm>
        </p:spPr>
        <p:txBody>
          <a:bodyPr/>
          <a:lstStyle/>
          <a:p>
            <a:endParaRPr lang="ru-RU" dirty="0"/>
          </a:p>
        </p:txBody>
      </p:sp>
      <p:sp>
        <p:nvSpPr>
          <p:cNvPr id="3" name="Объект 2"/>
          <p:cNvSpPr>
            <a:spLocks noGrp="1"/>
          </p:cNvSpPr>
          <p:nvPr>
            <p:ph idx="1"/>
          </p:nvPr>
        </p:nvSpPr>
        <p:spPr>
          <a:xfrm>
            <a:off x="801666" y="300626"/>
            <a:ext cx="11085534" cy="5947774"/>
          </a:xfrm>
        </p:spPr>
        <p:txBody>
          <a:bodyPr/>
          <a:lstStyle/>
          <a:p>
            <a:r>
              <a:rPr lang="ru-RU" sz="3600" dirty="0"/>
              <a:t>Интеграция ФГ 9 </a:t>
            </a:r>
            <a:r>
              <a:rPr lang="ru-RU" sz="3600" dirty="0" smtClean="0"/>
              <a:t>класс</a:t>
            </a:r>
          </a:p>
          <a:p>
            <a:pPr marL="0" indent="0">
              <a:buNone/>
            </a:pPr>
            <a:endParaRPr lang="ru-RU" dirty="0" smtClean="0"/>
          </a:p>
          <a:p>
            <a:r>
              <a:rPr lang="ru-RU" dirty="0" smtClean="0"/>
              <a:t> </a:t>
            </a:r>
            <a:r>
              <a:rPr lang="ru-RU" sz="2800" dirty="0"/>
              <a:t>1. </a:t>
            </a:r>
            <a:r>
              <a:rPr lang="ru-RU" sz="2800" dirty="0" smtClean="0"/>
              <a:t>Энергетика</a:t>
            </a:r>
          </a:p>
          <a:p>
            <a:r>
              <a:rPr lang="ru-RU" sz="2800" dirty="0" smtClean="0"/>
              <a:t> </a:t>
            </a:r>
            <a:r>
              <a:rPr lang="ru-RU" sz="2800" dirty="0"/>
              <a:t>2. Инвестиционная привлекательность </a:t>
            </a:r>
            <a:r>
              <a:rPr lang="ru-RU" sz="2800" dirty="0" smtClean="0"/>
              <a:t>регионов. </a:t>
            </a:r>
          </a:p>
          <a:p>
            <a:r>
              <a:rPr lang="ru-RU" sz="2800" dirty="0" smtClean="0"/>
              <a:t>3</a:t>
            </a:r>
            <a:r>
              <a:rPr lang="ru-RU" sz="2800" dirty="0"/>
              <a:t>. Территориальное разделение </a:t>
            </a:r>
            <a:r>
              <a:rPr lang="ru-RU" sz="2800" dirty="0" smtClean="0"/>
              <a:t>труда</a:t>
            </a:r>
          </a:p>
          <a:p>
            <a:r>
              <a:rPr lang="ru-RU" sz="2800" dirty="0" smtClean="0"/>
              <a:t> </a:t>
            </a:r>
            <a:r>
              <a:rPr lang="ru-RU" sz="2800" dirty="0"/>
              <a:t>4. Транспортная инфраструктура (стоимость транспортных услуг</a:t>
            </a:r>
            <a:r>
              <a:rPr lang="ru-RU" sz="2800" dirty="0" smtClean="0"/>
              <a:t>). </a:t>
            </a:r>
            <a:r>
              <a:rPr lang="ru-RU" sz="2800" dirty="0"/>
              <a:t>Туризм </a:t>
            </a:r>
            <a:r>
              <a:rPr lang="ru-RU" sz="2800" dirty="0" smtClean="0"/>
              <a:t>путешествие</a:t>
            </a:r>
          </a:p>
          <a:p>
            <a:r>
              <a:rPr lang="ru-RU" sz="2800" dirty="0" smtClean="0"/>
              <a:t> </a:t>
            </a:r>
            <a:r>
              <a:rPr lang="ru-RU" sz="2800" dirty="0"/>
              <a:t>5. Банковские услуги </a:t>
            </a:r>
            <a:endParaRPr lang="ru-RU" sz="2800" dirty="0" smtClean="0"/>
          </a:p>
          <a:p>
            <a:r>
              <a:rPr lang="ru-RU" sz="2800" dirty="0" smtClean="0"/>
              <a:t>6</a:t>
            </a:r>
            <a:r>
              <a:rPr lang="ru-RU" sz="2800" dirty="0"/>
              <a:t>. Финансовые </a:t>
            </a:r>
            <a:r>
              <a:rPr lang="ru-RU" sz="2800" dirty="0" smtClean="0"/>
              <a:t>услуги</a:t>
            </a:r>
          </a:p>
          <a:p>
            <a:r>
              <a:rPr lang="ru-RU" sz="2800" dirty="0" smtClean="0"/>
              <a:t> </a:t>
            </a:r>
            <a:r>
              <a:rPr lang="ru-RU" sz="2800" dirty="0"/>
              <a:t>7. Профессии</a:t>
            </a:r>
          </a:p>
        </p:txBody>
      </p:sp>
    </p:spTree>
    <p:extLst>
      <p:ext uri="{BB962C8B-B14F-4D97-AF65-F5344CB8AC3E}">
        <p14:creationId xmlns:p14="http://schemas.microsoft.com/office/powerpoint/2010/main" val="28312474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926926"/>
            <a:ext cx="9404723" cy="200416"/>
          </a:xfrm>
        </p:spPr>
        <p:txBody>
          <a:bodyPr/>
          <a:lstStyle/>
          <a:p>
            <a:endParaRPr lang="ru-RU" dirty="0"/>
          </a:p>
        </p:txBody>
      </p:sp>
      <p:sp>
        <p:nvSpPr>
          <p:cNvPr id="3" name="Объект 2"/>
          <p:cNvSpPr>
            <a:spLocks noGrp="1"/>
          </p:cNvSpPr>
          <p:nvPr>
            <p:ph idx="1"/>
          </p:nvPr>
        </p:nvSpPr>
        <p:spPr>
          <a:xfrm>
            <a:off x="826719" y="400833"/>
            <a:ext cx="10534388" cy="5774499"/>
          </a:xfrm>
        </p:spPr>
        <p:txBody>
          <a:bodyPr>
            <a:normAutofit fontScale="92500" lnSpcReduction="10000"/>
          </a:bodyPr>
          <a:lstStyle/>
          <a:p>
            <a:r>
              <a:rPr lang="ru-RU" sz="3200" dirty="0" smtClean="0"/>
              <a:t>Энергетика. </a:t>
            </a:r>
          </a:p>
          <a:p>
            <a:r>
              <a:rPr lang="ru-RU" sz="2800" dirty="0" smtClean="0"/>
              <a:t>Учебный </a:t>
            </a:r>
            <a:r>
              <a:rPr lang="ru-RU" sz="2800" dirty="0"/>
              <a:t>вопрос Иркутск- </a:t>
            </a:r>
            <a:r>
              <a:rPr lang="ru-RU" sz="2800" dirty="0" err="1"/>
              <a:t>майнинговая</a:t>
            </a:r>
            <a:r>
              <a:rPr lang="ru-RU" sz="2800" dirty="0"/>
              <a:t> столица России? Игорь Кобзев(губернатор Иркутской области): — Мы готовы предоставить площадки для промышленного </a:t>
            </a:r>
            <a:r>
              <a:rPr lang="ru-RU" sz="2800" dirty="0" err="1"/>
              <a:t>майнинга</a:t>
            </a:r>
            <a:r>
              <a:rPr lang="ru-RU" sz="2800" dirty="0"/>
              <a:t>. Это можно сделать, например, в Усть-Илимске. Но это нужно сделать цивилизованным путем: провести отдельно линию, а не включаться в сети населенных пунктов. Тогда, пожалуйста, пусть занимаются. Когда это все сформируется юридически, законодательно оформится, для инвестора, который занимается этой предпринимательской деятельностью, мы найдем площадки. / Почему на ваш взгляд именно Иркутская область может стать главным центром </a:t>
            </a:r>
            <a:r>
              <a:rPr lang="ru-RU" sz="2800" dirty="0" err="1"/>
              <a:t>майнинга</a:t>
            </a:r>
            <a:r>
              <a:rPr lang="ru-RU" sz="2800" dirty="0"/>
              <a:t> в России?</a:t>
            </a:r>
          </a:p>
        </p:txBody>
      </p:sp>
    </p:spTree>
    <p:extLst>
      <p:ext uri="{BB962C8B-B14F-4D97-AF65-F5344CB8AC3E}">
        <p14:creationId xmlns:p14="http://schemas.microsoft.com/office/powerpoint/2010/main" val="30837486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540701"/>
            <a:ext cx="9404723" cy="363254"/>
          </a:xfrm>
        </p:spPr>
        <p:txBody>
          <a:bodyPr/>
          <a:lstStyle/>
          <a:p>
            <a:endParaRPr lang="ru-RU" dirty="0"/>
          </a:p>
        </p:txBody>
      </p:sp>
      <p:sp>
        <p:nvSpPr>
          <p:cNvPr id="3" name="Объект 2"/>
          <p:cNvSpPr>
            <a:spLocks noGrp="1"/>
          </p:cNvSpPr>
          <p:nvPr>
            <p:ph idx="1"/>
          </p:nvPr>
        </p:nvSpPr>
        <p:spPr>
          <a:xfrm>
            <a:off x="1103312" y="513568"/>
            <a:ext cx="9681598" cy="5734832"/>
          </a:xfrm>
        </p:spPr>
        <p:txBody>
          <a:bodyPr/>
          <a:lstStyle/>
          <a:p>
            <a:r>
              <a:rPr lang="ru-RU" sz="3600" dirty="0" smtClean="0"/>
              <a:t>Ответ</a:t>
            </a:r>
          </a:p>
          <a:p>
            <a:pPr marL="0" indent="0">
              <a:buNone/>
            </a:pPr>
            <a:endParaRPr lang="ru-RU" sz="3600" dirty="0" smtClean="0"/>
          </a:p>
          <a:p>
            <a:r>
              <a:rPr lang="ru-RU" dirty="0" smtClean="0"/>
              <a:t> </a:t>
            </a:r>
            <a:r>
              <a:rPr lang="ru-RU" sz="2800" dirty="0"/>
              <a:t>1) Каскад ГЭС на Сибирских реках (самый дешёвый вид </a:t>
            </a:r>
            <a:r>
              <a:rPr lang="ru-RU" sz="2800" dirty="0" smtClean="0"/>
              <a:t>электроэнергии</a:t>
            </a:r>
            <a:r>
              <a:rPr lang="ru-RU" sz="2800" dirty="0" smtClean="0"/>
              <a:t>)</a:t>
            </a:r>
          </a:p>
          <a:p>
            <a:r>
              <a:rPr lang="ru-RU" sz="2800" dirty="0" smtClean="0"/>
              <a:t> </a:t>
            </a:r>
            <a:r>
              <a:rPr lang="ru-RU" sz="2800" dirty="0"/>
              <a:t>2) Наличие месторождений редкоземельных металлов используемых в </a:t>
            </a:r>
            <a:r>
              <a:rPr lang="ru-RU" sz="2800" dirty="0" smtClean="0"/>
              <a:t>электронике</a:t>
            </a:r>
          </a:p>
          <a:p>
            <a:r>
              <a:rPr lang="ru-RU" sz="2800" dirty="0" smtClean="0"/>
              <a:t> </a:t>
            </a:r>
            <a:r>
              <a:rPr lang="ru-RU" sz="2800" dirty="0"/>
              <a:t>3) Наличие готовой разветвлённой сети </a:t>
            </a:r>
            <a:r>
              <a:rPr lang="ru-RU" sz="2800" dirty="0" err="1"/>
              <a:t>майнинговых</a:t>
            </a:r>
            <a:r>
              <a:rPr lang="ru-RU" sz="2800" dirty="0"/>
              <a:t> ферм и отелей у местного населения</a:t>
            </a:r>
          </a:p>
        </p:txBody>
      </p:sp>
    </p:spTree>
    <p:extLst>
      <p:ext uri="{BB962C8B-B14F-4D97-AF65-F5344CB8AC3E}">
        <p14:creationId xmlns:p14="http://schemas.microsoft.com/office/powerpoint/2010/main" val="6276684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1603332"/>
            <a:ext cx="9404723" cy="876822"/>
          </a:xfrm>
        </p:spPr>
        <p:txBody>
          <a:bodyPr/>
          <a:lstStyle/>
          <a:p>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251562355"/>
              </p:ext>
            </p:extLst>
          </p:nvPr>
        </p:nvGraphicFramePr>
        <p:xfrm>
          <a:off x="951978" y="237995"/>
          <a:ext cx="9945666" cy="5924810"/>
        </p:xfrm>
        <a:graphic>
          <a:graphicData uri="http://schemas.openxmlformats.org/drawingml/2006/table">
            <a:tbl>
              <a:tblPr firstRow="1" firstCol="1" bandRow="1">
                <a:tableStyleId>{5C22544A-7EE6-4342-B048-85BDC9FD1C3A}</a:tableStyleId>
              </a:tblPr>
              <a:tblGrid>
                <a:gridCol w="701424"/>
                <a:gridCol w="2353665"/>
                <a:gridCol w="3538292"/>
                <a:gridCol w="3352285"/>
              </a:tblGrid>
              <a:tr h="934046">
                <a:tc>
                  <a:txBody>
                    <a:bodyPr/>
                    <a:lstStyle/>
                    <a:p>
                      <a:pPr algn="ctr">
                        <a:lnSpc>
                          <a:spcPct val="115000"/>
                        </a:lnSpc>
                        <a:spcAft>
                          <a:spcPts val="0"/>
                        </a:spcAft>
                      </a:pPr>
                      <a:r>
                        <a:rPr lang="ru-RU" sz="1200" dirty="0">
                          <a:effectLst/>
                        </a:rPr>
                        <a:t>№</a:t>
                      </a:r>
                      <a:endParaRPr lang="ru-RU" sz="1100" dirty="0">
                        <a:effectLst/>
                        <a:latin typeface="Times New Roman"/>
                        <a:ea typeface="Times New Roman"/>
                        <a:cs typeface="Times New Roman"/>
                      </a:endParaRPr>
                    </a:p>
                  </a:txBody>
                  <a:tcPr marL="68580" marR="68580" marT="0" marB="0"/>
                </a:tc>
                <a:tc>
                  <a:txBody>
                    <a:bodyPr/>
                    <a:lstStyle/>
                    <a:p>
                      <a:pPr algn="ctr">
                        <a:lnSpc>
                          <a:spcPct val="115000"/>
                        </a:lnSpc>
                        <a:spcAft>
                          <a:spcPts val="0"/>
                        </a:spcAft>
                      </a:pPr>
                      <a:r>
                        <a:rPr lang="ru-RU" sz="1200">
                          <a:effectLst/>
                        </a:rPr>
                        <a:t>Раздел программы по географии</a:t>
                      </a:r>
                      <a:endParaRPr lang="ru-RU" sz="1100">
                        <a:effectLst/>
                        <a:latin typeface="Times New Roman"/>
                        <a:ea typeface="Times New Roman"/>
                        <a:cs typeface="Times New Roman"/>
                      </a:endParaRPr>
                    </a:p>
                  </a:txBody>
                  <a:tcPr marL="68580" marR="68580" marT="0" marB="0"/>
                </a:tc>
                <a:tc>
                  <a:txBody>
                    <a:bodyPr/>
                    <a:lstStyle/>
                    <a:p>
                      <a:pPr algn="ctr">
                        <a:lnSpc>
                          <a:spcPct val="115000"/>
                        </a:lnSpc>
                        <a:spcAft>
                          <a:spcPts val="0"/>
                        </a:spcAft>
                      </a:pPr>
                      <a:r>
                        <a:rPr lang="ru-RU" sz="1200">
                          <a:effectLst/>
                        </a:rPr>
                        <a:t>№ и тема урока</a:t>
                      </a:r>
                      <a:endParaRPr lang="ru-RU" sz="1100">
                        <a:effectLst/>
                        <a:latin typeface="Times New Roman"/>
                        <a:ea typeface="Times New Roman"/>
                        <a:cs typeface="Times New Roman"/>
                      </a:endParaRPr>
                    </a:p>
                  </a:txBody>
                  <a:tcPr marL="68580" marR="68580" marT="0" marB="0"/>
                </a:tc>
                <a:tc>
                  <a:txBody>
                    <a:bodyPr/>
                    <a:lstStyle/>
                    <a:p>
                      <a:pPr algn="ctr">
                        <a:lnSpc>
                          <a:spcPct val="115000"/>
                        </a:lnSpc>
                        <a:spcAft>
                          <a:spcPts val="0"/>
                        </a:spcAft>
                      </a:pPr>
                      <a:r>
                        <a:rPr lang="ru-RU" sz="1200">
                          <a:effectLst/>
                        </a:rPr>
                        <a:t>Тема занятия по финансовой грамотности</a:t>
                      </a:r>
                      <a:endParaRPr lang="ru-RU" sz="1100">
                        <a:effectLst/>
                        <a:latin typeface="Times New Roman"/>
                        <a:ea typeface="Times New Roman"/>
                        <a:cs typeface="Times New Roman"/>
                      </a:endParaRPr>
                    </a:p>
                  </a:txBody>
                  <a:tcPr marL="68580" marR="68580" marT="0" marB="0"/>
                </a:tc>
              </a:tr>
              <a:tr h="293757">
                <a:tc gridSpan="4">
                  <a:txBody>
                    <a:bodyPr/>
                    <a:lstStyle/>
                    <a:p>
                      <a:pPr algn="ctr">
                        <a:lnSpc>
                          <a:spcPct val="115000"/>
                        </a:lnSpc>
                        <a:spcAft>
                          <a:spcPts val="0"/>
                        </a:spcAft>
                      </a:pPr>
                      <a:r>
                        <a:rPr lang="ru-RU" sz="1200">
                          <a:effectLst/>
                        </a:rPr>
                        <a:t>5 класс</a:t>
                      </a:r>
                      <a:endParaRPr lang="ru-RU" sz="1100">
                        <a:effectLst/>
                        <a:latin typeface="Times New Roman"/>
                        <a:ea typeface="Times New Roman"/>
                        <a:cs typeface="Times New Roman"/>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r>
              <a:tr h="934143">
                <a:tc>
                  <a:txBody>
                    <a:bodyPr/>
                    <a:lstStyle/>
                    <a:p>
                      <a:pPr algn="ctr">
                        <a:lnSpc>
                          <a:spcPct val="115000"/>
                        </a:lnSpc>
                        <a:spcAft>
                          <a:spcPts val="0"/>
                        </a:spcAft>
                      </a:pPr>
                      <a:r>
                        <a:rPr lang="ru-RU" sz="1200">
                          <a:effectLst/>
                        </a:rPr>
                        <a:t>1</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Развитие географических знаний о Земле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dirty="0">
                          <a:effectLst/>
                        </a:rPr>
                        <a:t>3.Древняя Индия. Древний Китай</a:t>
                      </a:r>
                      <a:endParaRPr lang="ru-RU" sz="1100" dirty="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1)Познавательная беседа «Социальные пособия». </a:t>
                      </a:r>
                      <a:endParaRPr lang="ru-RU" sz="1100">
                        <a:effectLst/>
                        <a:latin typeface="Times New Roman"/>
                        <a:ea typeface="Times New Roman"/>
                        <a:cs typeface="Times New Roman"/>
                      </a:endParaRPr>
                    </a:p>
                  </a:txBody>
                  <a:tcPr marL="68580" marR="68580" marT="0" marB="0"/>
                </a:tc>
              </a:tr>
              <a:tr h="934143">
                <a:tc>
                  <a:txBody>
                    <a:bodyPr/>
                    <a:lstStyle/>
                    <a:p>
                      <a:pPr algn="ctr">
                        <a:lnSpc>
                          <a:spcPct val="115000"/>
                        </a:lnSpc>
                        <a:spcAft>
                          <a:spcPts val="0"/>
                        </a:spcAft>
                      </a:pPr>
                      <a:r>
                        <a:rPr lang="ru-RU" sz="1200">
                          <a:effectLst/>
                        </a:rPr>
                        <a:t>2</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Развитие географических знаний о Земле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4.Древняя Греция. Древний Рим</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2)Решение экономических задач «Социальные выплаты».</a:t>
                      </a:r>
                      <a:endParaRPr lang="ru-RU" sz="1100">
                        <a:effectLst/>
                        <a:latin typeface="Times New Roman"/>
                        <a:ea typeface="Times New Roman"/>
                        <a:cs typeface="Times New Roman"/>
                      </a:endParaRPr>
                    </a:p>
                  </a:txBody>
                  <a:tcPr marL="68580" marR="68580" marT="0" marB="0"/>
                </a:tc>
              </a:tr>
              <a:tr h="1894578">
                <a:tc>
                  <a:txBody>
                    <a:bodyPr/>
                    <a:lstStyle/>
                    <a:p>
                      <a:pPr algn="ctr">
                        <a:lnSpc>
                          <a:spcPct val="115000"/>
                        </a:lnSpc>
                        <a:spcAft>
                          <a:spcPts val="0"/>
                        </a:spcAft>
                      </a:pPr>
                      <a:r>
                        <a:rPr lang="ru-RU" sz="1200">
                          <a:effectLst/>
                        </a:rPr>
                        <a:t>3</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Развитие географических знаний о Земле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dirty="0">
                          <a:effectLst/>
                        </a:rPr>
                        <a:t>6.Эпоха </a:t>
                      </a:r>
                      <a:r>
                        <a:rPr lang="ru-RU" sz="1200" dirty="0" smtClean="0">
                          <a:effectLst/>
                        </a:rPr>
                        <a:t>Великих</a:t>
                      </a:r>
                      <a:r>
                        <a:rPr lang="en-US" sz="1200" baseline="0" dirty="0" smtClean="0">
                          <a:effectLst/>
                        </a:rPr>
                        <a:t> </a:t>
                      </a:r>
                      <a:r>
                        <a:rPr lang="ru-RU" sz="1200" dirty="0" smtClean="0">
                          <a:effectLst/>
                        </a:rPr>
                        <a:t>географических </a:t>
                      </a:r>
                      <a:r>
                        <a:rPr lang="ru-RU" sz="1200" dirty="0">
                          <a:effectLst/>
                        </a:rPr>
                        <a:t>открытий. Открытие Нового Света и морского пути в Индию</a:t>
                      </a:r>
                      <a:endParaRPr lang="ru-RU" sz="1100" dirty="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3)Сюжетно-ролевая игра «Примеры бизнеса, которым занимаются подростки». Разработка бизнес-плана. </a:t>
                      </a:r>
                      <a:endParaRPr lang="ru-RU" sz="1100">
                        <a:effectLst/>
                        <a:latin typeface="Times New Roman"/>
                        <a:ea typeface="Times New Roman"/>
                        <a:cs typeface="Times New Roman"/>
                      </a:endParaRPr>
                    </a:p>
                  </a:txBody>
                  <a:tcPr marL="68580" marR="68580" marT="0" marB="0"/>
                </a:tc>
              </a:tr>
              <a:tr h="934143">
                <a:tc>
                  <a:txBody>
                    <a:bodyPr/>
                    <a:lstStyle/>
                    <a:p>
                      <a:pPr algn="ctr">
                        <a:lnSpc>
                          <a:spcPct val="115000"/>
                        </a:lnSpc>
                        <a:spcAft>
                          <a:spcPts val="0"/>
                        </a:spcAft>
                      </a:pPr>
                      <a:r>
                        <a:rPr lang="ru-RU" sz="1200">
                          <a:effectLst/>
                        </a:rPr>
                        <a:t>4</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Развитие географических знаний о Земле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8.Географические открытия 17-18, 19-20 веков</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dirty="0">
                          <a:effectLst/>
                        </a:rPr>
                        <a:t>4)Решение логических задач «Валюта в современном мире».</a:t>
                      </a:r>
                      <a:endParaRPr lang="ru-RU" sz="1100" dirty="0">
                        <a:effectLst/>
                        <a:latin typeface="Times New Roman"/>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31708139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427966"/>
            <a:ext cx="9404723" cy="237994"/>
          </a:xfrm>
        </p:spPr>
        <p:txBody>
          <a:bodyPr/>
          <a:lstStyle/>
          <a:p>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259109185"/>
              </p:ext>
            </p:extLst>
          </p:nvPr>
        </p:nvGraphicFramePr>
        <p:xfrm>
          <a:off x="864297" y="438412"/>
          <a:ext cx="10033348" cy="5398717"/>
        </p:xfrm>
        <a:graphic>
          <a:graphicData uri="http://schemas.openxmlformats.org/drawingml/2006/table">
            <a:tbl>
              <a:tblPr firstRow="1" firstCol="1" bandRow="1">
                <a:tableStyleId>{5C22544A-7EE6-4342-B048-85BDC9FD1C3A}</a:tableStyleId>
              </a:tblPr>
              <a:tblGrid>
                <a:gridCol w="707608"/>
                <a:gridCol w="2374416"/>
                <a:gridCol w="3569485"/>
                <a:gridCol w="3381839"/>
              </a:tblGrid>
              <a:tr h="1243067">
                <a:tc>
                  <a:txBody>
                    <a:bodyPr/>
                    <a:lstStyle/>
                    <a:p>
                      <a:pPr algn="ctr">
                        <a:lnSpc>
                          <a:spcPct val="115000"/>
                        </a:lnSpc>
                        <a:spcAft>
                          <a:spcPts val="0"/>
                        </a:spcAft>
                      </a:pPr>
                      <a:r>
                        <a:rPr lang="ru-RU" sz="1200" dirty="0">
                          <a:effectLst/>
                        </a:rPr>
                        <a:t>1</a:t>
                      </a:r>
                      <a:endParaRPr lang="ru-RU" sz="1100" dirty="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Географическая карта</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11.Изображение на физической карте высот и глубин</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1)Работа с документами «Права потребителя». </a:t>
                      </a:r>
                      <a:endParaRPr lang="ru-RU" sz="1100">
                        <a:effectLst/>
                        <a:latin typeface="Times New Roman"/>
                        <a:ea typeface="Times New Roman"/>
                        <a:cs typeface="Times New Roman"/>
                      </a:endParaRPr>
                    </a:p>
                  </a:txBody>
                  <a:tcPr marL="68580" marR="68580" marT="0" marB="0"/>
                </a:tc>
              </a:tr>
              <a:tr h="1669258">
                <a:tc>
                  <a:txBody>
                    <a:bodyPr/>
                    <a:lstStyle/>
                    <a:p>
                      <a:pPr algn="ctr">
                        <a:lnSpc>
                          <a:spcPct val="115000"/>
                        </a:lnSpc>
                        <a:spcAft>
                          <a:spcPts val="0"/>
                        </a:spcAft>
                      </a:pPr>
                      <a:r>
                        <a:rPr lang="ru-RU" sz="1200">
                          <a:effectLst/>
                        </a:rPr>
                        <a:t>2</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Гидросфера</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dirty="0">
                          <a:effectLst/>
                        </a:rPr>
                        <a:t>20.Свойства вод океана</a:t>
                      </a:r>
                      <a:endParaRPr lang="ru-RU" sz="1100" dirty="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2)Правовая консультация «Как и где потребитель может защитить свои права».</a:t>
                      </a:r>
                      <a:endParaRPr lang="ru-RU" sz="1100">
                        <a:effectLst/>
                        <a:latin typeface="Times New Roman"/>
                        <a:ea typeface="Times New Roman"/>
                        <a:cs typeface="Times New Roman"/>
                      </a:endParaRPr>
                    </a:p>
                  </a:txBody>
                  <a:tcPr marL="68580" marR="68580" marT="0" marB="0"/>
                </a:tc>
              </a:tr>
              <a:tr h="1243196">
                <a:tc>
                  <a:txBody>
                    <a:bodyPr/>
                    <a:lstStyle/>
                    <a:p>
                      <a:pPr algn="ctr">
                        <a:lnSpc>
                          <a:spcPct val="115000"/>
                        </a:lnSpc>
                        <a:spcAft>
                          <a:spcPts val="0"/>
                        </a:spcAft>
                      </a:pPr>
                      <a:r>
                        <a:rPr lang="ru-RU" sz="1200">
                          <a:effectLst/>
                        </a:rPr>
                        <a:t>3</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Гидросфера</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21.Движение вод в океане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3)Практическая работа «Знакомство со штрих – кодами».</a:t>
                      </a:r>
                      <a:endParaRPr lang="ru-RU" sz="1100">
                        <a:effectLst/>
                        <a:latin typeface="Times New Roman"/>
                        <a:ea typeface="Times New Roman"/>
                        <a:cs typeface="Times New Roman"/>
                      </a:endParaRPr>
                    </a:p>
                  </a:txBody>
                  <a:tcPr marL="68580" marR="68580" marT="0" marB="0"/>
                </a:tc>
              </a:tr>
              <a:tr h="1243196">
                <a:tc>
                  <a:txBody>
                    <a:bodyPr/>
                    <a:lstStyle/>
                    <a:p>
                      <a:pPr algn="ctr">
                        <a:lnSpc>
                          <a:spcPct val="115000"/>
                        </a:lnSpc>
                        <a:spcAft>
                          <a:spcPts val="0"/>
                        </a:spcAft>
                      </a:pPr>
                      <a:r>
                        <a:rPr lang="ru-RU" sz="1200">
                          <a:effectLst/>
                        </a:rPr>
                        <a:t>4</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Атмосфера</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27.Атмосфера: строение, значение, изучение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dirty="0">
                          <a:effectLst/>
                        </a:rPr>
                        <a:t>5)Практическая работа «Заем, виды займов».</a:t>
                      </a:r>
                      <a:endParaRPr lang="ru-RU" sz="1100" dirty="0">
                        <a:effectLst/>
                        <a:latin typeface="Times New Roman"/>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20773837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1891430"/>
            <a:ext cx="9404723" cy="726509"/>
          </a:xfrm>
        </p:spPr>
        <p:txBody>
          <a:bodyPr/>
          <a:lstStyle/>
          <a:p>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202148771"/>
              </p:ext>
            </p:extLst>
          </p:nvPr>
        </p:nvGraphicFramePr>
        <p:xfrm>
          <a:off x="463464" y="713983"/>
          <a:ext cx="10885116" cy="5670844"/>
        </p:xfrm>
        <a:graphic>
          <a:graphicData uri="http://schemas.openxmlformats.org/drawingml/2006/table">
            <a:tbl>
              <a:tblPr firstRow="1" firstCol="1" bandRow="1">
                <a:tableStyleId>{5C22544A-7EE6-4342-B048-85BDC9FD1C3A}</a:tableStyleId>
              </a:tblPr>
              <a:tblGrid>
                <a:gridCol w="767678"/>
                <a:gridCol w="2575988"/>
                <a:gridCol w="3872514"/>
                <a:gridCol w="3668936"/>
              </a:tblGrid>
              <a:tr h="460318">
                <a:tc>
                  <a:txBody>
                    <a:bodyPr/>
                    <a:lstStyle/>
                    <a:p>
                      <a:pPr algn="ctr">
                        <a:lnSpc>
                          <a:spcPct val="115000"/>
                        </a:lnSpc>
                        <a:spcAft>
                          <a:spcPts val="0"/>
                        </a:spcAft>
                      </a:pPr>
                      <a:r>
                        <a:rPr lang="ru-RU" sz="1100" dirty="0">
                          <a:effectLst/>
                        </a:rPr>
                        <a:t>1</a:t>
                      </a:r>
                      <a:endParaRPr lang="ru-RU" sz="1000" dirty="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Африка</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dirty="0">
                          <a:effectLst/>
                        </a:rPr>
                        <a:t>25.Особенности стран Северной Африки. Алжир</a:t>
                      </a:r>
                      <a:endParaRPr lang="ru-RU" sz="1000" dirty="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1)Познавательная беседа «Виды кредитов», «Что такое кредитная история заемщика?»</a:t>
                      </a:r>
                      <a:endParaRPr lang="ru-RU" sz="1000">
                        <a:effectLst/>
                        <a:latin typeface="Times New Roman"/>
                        <a:ea typeface="Times New Roman"/>
                        <a:cs typeface="Times New Roman"/>
                      </a:endParaRPr>
                    </a:p>
                  </a:txBody>
                  <a:tcPr marL="63586" marR="63586" marT="0" marB="0"/>
                </a:tc>
              </a:tr>
              <a:tr h="854915">
                <a:tc>
                  <a:txBody>
                    <a:bodyPr/>
                    <a:lstStyle/>
                    <a:p>
                      <a:pPr algn="ctr">
                        <a:lnSpc>
                          <a:spcPct val="115000"/>
                        </a:lnSpc>
                        <a:spcAft>
                          <a:spcPts val="0"/>
                        </a:spcAft>
                      </a:pPr>
                      <a:r>
                        <a:rPr lang="ru-RU" sz="1100">
                          <a:effectLst/>
                        </a:rPr>
                        <a:t>2</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dirty="0">
                          <a:effectLst/>
                        </a:rPr>
                        <a:t>Африка</a:t>
                      </a:r>
                      <a:endParaRPr lang="ru-RU" sz="1000" dirty="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dirty="0">
                          <a:effectLst/>
                        </a:rPr>
                        <a:t>26. Особенности стран Западной и Центральной  Африки. Нигерия.</a:t>
                      </a:r>
                      <a:endParaRPr lang="ru-RU" sz="1000" dirty="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2)Правовая консультация «Основные правила инвестирования: как покупать ценные бумаги». </a:t>
                      </a:r>
                      <a:endParaRPr lang="ru-RU" sz="1000">
                        <a:effectLst/>
                        <a:latin typeface="Times New Roman"/>
                        <a:ea typeface="Times New Roman"/>
                        <a:cs typeface="Times New Roman"/>
                      </a:endParaRPr>
                    </a:p>
                  </a:txBody>
                  <a:tcPr marL="63586" marR="63586" marT="0" marB="0"/>
                </a:tc>
              </a:tr>
              <a:tr h="613776">
                <a:tc>
                  <a:txBody>
                    <a:bodyPr/>
                    <a:lstStyle/>
                    <a:p>
                      <a:pPr algn="ctr">
                        <a:lnSpc>
                          <a:spcPct val="115000"/>
                        </a:lnSpc>
                        <a:spcAft>
                          <a:spcPts val="0"/>
                        </a:spcAft>
                      </a:pPr>
                      <a:r>
                        <a:rPr lang="ru-RU" sz="1100">
                          <a:effectLst/>
                        </a:rPr>
                        <a:t>3</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dirty="0">
                          <a:effectLst/>
                        </a:rPr>
                        <a:t>Африка</a:t>
                      </a:r>
                      <a:endParaRPr lang="ru-RU" sz="1000" dirty="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27. Особенности стран Восточной Африки. Эфиопия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3)Правовая консультация «Основные правила инвестирования: как продавать ценные бумаги».</a:t>
                      </a:r>
                      <a:endParaRPr lang="ru-RU" sz="1000">
                        <a:effectLst/>
                        <a:latin typeface="Times New Roman"/>
                        <a:ea typeface="Times New Roman"/>
                        <a:cs typeface="Times New Roman"/>
                      </a:endParaRPr>
                    </a:p>
                  </a:txBody>
                  <a:tcPr marL="63586" marR="63586" marT="0" marB="0"/>
                </a:tc>
              </a:tr>
              <a:tr h="839244">
                <a:tc>
                  <a:txBody>
                    <a:bodyPr/>
                    <a:lstStyle/>
                    <a:p>
                      <a:pPr algn="ctr">
                        <a:lnSpc>
                          <a:spcPct val="115000"/>
                        </a:lnSpc>
                        <a:spcAft>
                          <a:spcPts val="0"/>
                        </a:spcAft>
                      </a:pPr>
                      <a:r>
                        <a:rPr lang="ru-RU" sz="1100">
                          <a:effectLst/>
                        </a:rPr>
                        <a:t>4</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Евразия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62.Страны Центральной Азии</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dirty="0">
                          <a:effectLst/>
                        </a:rPr>
                        <a:t>4)Правовая консультация «Жилищные накопительные кооперативы: как с их помощью решить квартирный вопрос». </a:t>
                      </a:r>
                      <a:endParaRPr lang="ru-RU" sz="1000" dirty="0">
                        <a:effectLst/>
                        <a:latin typeface="Times New Roman"/>
                        <a:ea typeface="Times New Roman"/>
                        <a:cs typeface="Times New Roman"/>
                      </a:endParaRPr>
                    </a:p>
                  </a:txBody>
                  <a:tcPr marL="63586" marR="63586" marT="0" marB="0"/>
                </a:tc>
              </a:tr>
              <a:tr h="622735">
                <a:tc>
                  <a:txBody>
                    <a:bodyPr/>
                    <a:lstStyle/>
                    <a:p>
                      <a:pPr algn="ctr">
                        <a:lnSpc>
                          <a:spcPct val="115000"/>
                        </a:lnSpc>
                        <a:spcAft>
                          <a:spcPts val="0"/>
                        </a:spcAft>
                      </a:pPr>
                      <a:r>
                        <a:rPr lang="ru-RU" sz="1100">
                          <a:effectLst/>
                        </a:rPr>
                        <a:t>5</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Евразия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60.Страны Южной Европы. Италия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5)Практическая работа «Социальный найм жилья».</a:t>
                      </a:r>
                      <a:endParaRPr lang="ru-RU" sz="1000">
                        <a:effectLst/>
                        <a:latin typeface="Times New Roman"/>
                        <a:ea typeface="Times New Roman"/>
                        <a:cs typeface="Times New Roman"/>
                      </a:endParaRPr>
                    </a:p>
                  </a:txBody>
                  <a:tcPr marL="63586" marR="63586" marT="0" marB="0"/>
                </a:tc>
              </a:tr>
              <a:tr h="792706">
                <a:tc>
                  <a:txBody>
                    <a:bodyPr/>
                    <a:lstStyle/>
                    <a:p>
                      <a:pPr algn="ctr">
                        <a:lnSpc>
                          <a:spcPct val="115000"/>
                        </a:lnSpc>
                        <a:spcAft>
                          <a:spcPts val="0"/>
                        </a:spcAft>
                      </a:pPr>
                      <a:r>
                        <a:rPr lang="ru-RU" sz="1100">
                          <a:effectLst/>
                        </a:rPr>
                        <a:t>6</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Северная Америка</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49. Канада, Мексика, США</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6)Решение логических задач «Страхование». Познавательная беседа «Страховая компания. Страховой полис». </a:t>
                      </a:r>
                      <a:endParaRPr lang="ru-RU" sz="1000">
                        <a:effectLst/>
                        <a:latin typeface="Calibri"/>
                        <a:ea typeface="Times New Roman"/>
                        <a:cs typeface="Times New Roman"/>
                      </a:endParaRPr>
                    </a:p>
                  </a:txBody>
                  <a:tcPr marL="63586" marR="63586" marT="0" marB="0"/>
                </a:tc>
              </a:tr>
              <a:tr h="839638">
                <a:tc>
                  <a:txBody>
                    <a:bodyPr/>
                    <a:lstStyle/>
                    <a:p>
                      <a:pPr algn="ctr">
                        <a:lnSpc>
                          <a:spcPct val="115000"/>
                        </a:lnSpc>
                        <a:spcAft>
                          <a:spcPts val="0"/>
                        </a:spcAft>
                      </a:pPr>
                      <a:r>
                        <a:rPr lang="ru-RU" sz="1100">
                          <a:effectLst/>
                        </a:rPr>
                        <a:t>7</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Евразия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56.Великобритания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7)Творческая работа «Страхование имущества, здоровья, жизни». </a:t>
                      </a:r>
                      <a:endParaRPr lang="ru-RU" sz="1000">
                        <a:effectLst/>
                        <a:latin typeface="Calibri"/>
                        <a:ea typeface="Times New Roman"/>
                        <a:cs typeface="Times New Roman"/>
                      </a:endParaRPr>
                    </a:p>
                  </a:txBody>
                  <a:tcPr marL="63586" marR="63586" marT="0" marB="0"/>
                </a:tc>
              </a:tr>
              <a:tr h="647512">
                <a:tc>
                  <a:txBody>
                    <a:bodyPr/>
                    <a:lstStyle/>
                    <a:p>
                      <a:pPr algn="ctr">
                        <a:lnSpc>
                          <a:spcPct val="115000"/>
                        </a:lnSpc>
                        <a:spcAft>
                          <a:spcPts val="0"/>
                        </a:spcAft>
                      </a:pPr>
                      <a:r>
                        <a:rPr lang="ru-RU" sz="1100">
                          <a:effectLst/>
                        </a:rPr>
                        <a:t>8</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Евразия</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a:effectLst/>
                        </a:rPr>
                        <a:t>58. Страны Восточной Европы</a:t>
                      </a:r>
                      <a:endParaRPr lang="ru-RU" sz="1000">
                        <a:effectLst/>
                        <a:latin typeface="Times New Roman"/>
                        <a:ea typeface="Times New Roman"/>
                        <a:cs typeface="Times New Roman"/>
                      </a:endParaRPr>
                    </a:p>
                  </a:txBody>
                  <a:tcPr marL="63586" marR="63586" marT="0" marB="0"/>
                </a:tc>
                <a:tc>
                  <a:txBody>
                    <a:bodyPr/>
                    <a:lstStyle/>
                    <a:p>
                      <a:pPr>
                        <a:lnSpc>
                          <a:spcPct val="115000"/>
                        </a:lnSpc>
                        <a:spcAft>
                          <a:spcPts val="0"/>
                        </a:spcAft>
                      </a:pPr>
                      <a:r>
                        <a:rPr lang="ru-RU" sz="1100" dirty="0">
                          <a:effectLst/>
                        </a:rPr>
                        <a:t>8)Практическая работа «Принципы работы страховой компании».</a:t>
                      </a:r>
                      <a:endParaRPr lang="ru-RU" sz="1000" dirty="0">
                        <a:effectLst/>
                        <a:latin typeface="Calibri"/>
                        <a:ea typeface="Times New Roman"/>
                        <a:cs typeface="Times New Roman"/>
                      </a:endParaRPr>
                    </a:p>
                  </a:txBody>
                  <a:tcPr marL="63586" marR="63586" marT="0" marB="0"/>
                </a:tc>
              </a:tr>
            </a:tbl>
          </a:graphicData>
        </a:graphic>
      </p:graphicFrame>
    </p:spTree>
    <p:extLst>
      <p:ext uri="{BB962C8B-B14F-4D97-AF65-F5344CB8AC3E}">
        <p14:creationId xmlns:p14="http://schemas.microsoft.com/office/powerpoint/2010/main" val="4294353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164921"/>
            <a:ext cx="9404723" cy="814192"/>
          </a:xfrm>
        </p:spPr>
        <p:txBody>
          <a:bodyPr/>
          <a:lstStyle/>
          <a:p>
            <a:endParaRPr lang="ru-RU" dirty="0"/>
          </a:p>
        </p:txBody>
      </p:sp>
      <p:sp>
        <p:nvSpPr>
          <p:cNvPr id="3" name="Объект 2"/>
          <p:cNvSpPr>
            <a:spLocks noGrp="1"/>
          </p:cNvSpPr>
          <p:nvPr>
            <p:ph idx="1"/>
          </p:nvPr>
        </p:nvSpPr>
        <p:spPr>
          <a:xfrm>
            <a:off x="701458" y="501042"/>
            <a:ext cx="10271342" cy="5747358"/>
          </a:xfrm>
        </p:spPr>
        <p:txBody>
          <a:bodyPr>
            <a:normAutofit fontScale="70000" lnSpcReduction="20000"/>
          </a:bodyPr>
          <a:lstStyle/>
          <a:p>
            <a:pPr marL="0" indent="0">
              <a:buNone/>
            </a:pPr>
            <a:r>
              <a:rPr lang="ru-RU" dirty="0" smtClean="0"/>
              <a:t> </a:t>
            </a:r>
            <a:r>
              <a:rPr lang="ru-RU" sz="3300" dirty="0"/>
              <a:t>Д</a:t>
            </a:r>
            <a:r>
              <a:rPr lang="ru-RU" sz="3300" dirty="0" smtClean="0"/>
              <a:t>етям </a:t>
            </a:r>
            <a:r>
              <a:rPr lang="ru-RU" sz="3300" dirty="0"/>
              <a:t>с первого класса будут прививать навыки безопасного совершения финансовых операций через интернет, а также учить анализировать доходы и расходы семьи, составлять личный финансовый план. Школьникам постарше расскажут, как оценивать риски предпринимательской деятельности и избегать разных видов финансового мошенничества. Кроме того, их научат самостоятельно составлять и заполнять некоторые документы — заявления, обращения, декларации, доверенности.</a:t>
            </a:r>
            <a:br>
              <a:rPr lang="ru-RU" sz="3300" dirty="0"/>
            </a:br>
            <a:r>
              <a:rPr lang="ru-RU" sz="3300" dirty="0"/>
              <a:t/>
            </a:r>
            <a:br>
              <a:rPr lang="ru-RU" sz="3300" dirty="0"/>
            </a:br>
            <a:r>
              <a:rPr lang="ru-RU" sz="3300" dirty="0"/>
              <a:t>«Правильные навыки обращения с финансами должны закладываться с самого детства, со школы. Введение новых образовательных стандартов позволит каждому школьнику в нашей стране гарантированно получить необходимый для жизни запас знаний о финансах, чтобы понимать, как распорядиться своими доходами, приумножить сбережения и защитить их от финансовых мошенников. Следующее поколение уже сможет более разумно решать финансовые проблемы, а значит повышать уровень благополучия своей семьи и населения в целом</a:t>
            </a:r>
            <a:r>
              <a:rPr lang="ru-RU" sz="3300" dirty="0" smtClean="0"/>
              <a:t>».</a:t>
            </a:r>
            <a:r>
              <a:rPr lang="ru-RU" sz="3300" dirty="0"/>
              <a:t/>
            </a:r>
            <a:br>
              <a:rPr lang="ru-RU" sz="3300" dirty="0"/>
            </a:br>
            <a:endParaRPr lang="ru-RU" sz="3300" dirty="0"/>
          </a:p>
        </p:txBody>
      </p:sp>
    </p:spTree>
    <p:extLst>
      <p:ext uri="{BB962C8B-B14F-4D97-AF65-F5344CB8AC3E}">
        <p14:creationId xmlns:p14="http://schemas.microsoft.com/office/powerpoint/2010/main" val="26422685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290181"/>
            <a:ext cx="9404723" cy="45719"/>
          </a:xfrm>
        </p:spPr>
        <p:txBody>
          <a:bodyPr/>
          <a:lstStyle/>
          <a:p>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909236637"/>
              </p:ext>
            </p:extLst>
          </p:nvPr>
        </p:nvGraphicFramePr>
        <p:xfrm>
          <a:off x="751561" y="150312"/>
          <a:ext cx="10922696" cy="5974915"/>
        </p:xfrm>
        <a:graphic>
          <a:graphicData uri="http://schemas.openxmlformats.org/drawingml/2006/table">
            <a:tbl>
              <a:tblPr firstRow="1" firstCol="1" bandRow="1">
                <a:tableStyleId>{5C22544A-7EE6-4342-B048-85BDC9FD1C3A}</a:tableStyleId>
              </a:tblPr>
              <a:tblGrid>
                <a:gridCol w="770330"/>
                <a:gridCol w="2584882"/>
                <a:gridCol w="3885882"/>
                <a:gridCol w="3681602"/>
              </a:tblGrid>
              <a:tr h="1553228">
                <a:tc>
                  <a:txBody>
                    <a:bodyPr/>
                    <a:lstStyle/>
                    <a:p>
                      <a:pPr algn="ctr">
                        <a:lnSpc>
                          <a:spcPct val="115000"/>
                        </a:lnSpc>
                        <a:spcAft>
                          <a:spcPts val="0"/>
                        </a:spcAft>
                      </a:pPr>
                      <a:r>
                        <a:rPr lang="ru-RU" sz="1200">
                          <a:effectLst/>
                        </a:rPr>
                        <a:t>1</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57. Что такое хозяйство страны</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1)Работа с документами. Потребность в защите: Закон «О защите прав потребителя». </a:t>
                      </a:r>
                      <a:endParaRPr lang="ru-RU" sz="1100">
                        <a:effectLst/>
                      </a:endParaRPr>
                    </a:p>
                    <a:p>
                      <a:pPr>
                        <a:lnSpc>
                          <a:spcPct val="115000"/>
                        </a:lnSpc>
                        <a:spcAft>
                          <a:spcPts val="0"/>
                        </a:spcAft>
                      </a:pPr>
                      <a:r>
                        <a:rPr lang="ru-RU" sz="1200">
                          <a:effectLst/>
                        </a:rPr>
                        <a:t>Правовая консультация «В каких случаях потребитель имеет право на судебную защиту?»</a:t>
                      </a:r>
                      <a:endParaRPr lang="ru-RU" sz="1100">
                        <a:effectLst/>
                        <a:latin typeface="Times New Roman"/>
                        <a:ea typeface="Times New Roman"/>
                        <a:cs typeface="Times New Roman"/>
                      </a:endParaRPr>
                    </a:p>
                  </a:txBody>
                  <a:tcPr marL="67074" marR="67074" marT="0" marB="0"/>
                </a:tc>
              </a:tr>
              <a:tr h="627842">
                <a:tc>
                  <a:txBody>
                    <a:bodyPr/>
                    <a:lstStyle/>
                    <a:p>
                      <a:pPr algn="ctr">
                        <a:lnSpc>
                          <a:spcPct val="115000"/>
                        </a:lnSpc>
                        <a:spcAft>
                          <a:spcPts val="0"/>
                        </a:spcAft>
                      </a:pPr>
                      <a:r>
                        <a:rPr lang="ru-RU" sz="1200">
                          <a:effectLst/>
                        </a:rPr>
                        <a:t>2</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60. Природно-ресурсный капитал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2)Познавательная беседа «Что такое рынок?». </a:t>
                      </a:r>
                      <a:endParaRPr lang="ru-RU" sz="1100">
                        <a:effectLst/>
                        <a:latin typeface="Times New Roman"/>
                        <a:ea typeface="Times New Roman"/>
                        <a:cs typeface="Times New Roman"/>
                      </a:endParaRPr>
                    </a:p>
                  </a:txBody>
                  <a:tcPr marL="67074" marR="67074" marT="0" marB="0"/>
                </a:tc>
              </a:tr>
              <a:tr h="422670">
                <a:tc>
                  <a:txBody>
                    <a:bodyPr/>
                    <a:lstStyle/>
                    <a:p>
                      <a:pPr algn="ctr">
                        <a:lnSpc>
                          <a:spcPct val="115000"/>
                        </a:lnSpc>
                        <a:spcAft>
                          <a:spcPts val="0"/>
                        </a:spcAft>
                      </a:pPr>
                      <a:r>
                        <a:rPr lang="ru-RU" sz="1200">
                          <a:effectLst/>
                        </a:rPr>
                        <a:t>3</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62. Сельское хозяйство</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3)Мини-проект «Реклама и ее виды».</a:t>
                      </a:r>
                      <a:endParaRPr lang="ru-RU" sz="1100">
                        <a:effectLst/>
                        <a:latin typeface="Times New Roman"/>
                        <a:ea typeface="Times New Roman"/>
                        <a:cs typeface="Times New Roman"/>
                      </a:endParaRPr>
                    </a:p>
                  </a:txBody>
                  <a:tcPr marL="67074" marR="67074" marT="0" marB="0"/>
                </a:tc>
              </a:tr>
              <a:tr h="811315">
                <a:tc>
                  <a:txBody>
                    <a:bodyPr/>
                    <a:lstStyle/>
                    <a:p>
                      <a:pPr algn="ctr">
                        <a:lnSpc>
                          <a:spcPct val="115000"/>
                        </a:lnSpc>
                        <a:spcAft>
                          <a:spcPts val="0"/>
                        </a:spcAft>
                      </a:pPr>
                      <a:r>
                        <a:rPr lang="ru-RU" sz="1200">
                          <a:effectLst/>
                        </a:rPr>
                        <a:t>4</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63.Растениеводство</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4)Практическая работа «Качество товаров». Круглый стол «Как покупать продукты питания?» </a:t>
                      </a:r>
                      <a:endParaRPr lang="ru-RU" sz="1100">
                        <a:effectLst/>
                        <a:latin typeface="Times New Roman"/>
                        <a:ea typeface="Times New Roman"/>
                        <a:cs typeface="Times New Roman"/>
                      </a:endParaRPr>
                    </a:p>
                  </a:txBody>
                  <a:tcPr marL="67074" marR="67074" marT="0" marB="0"/>
                </a:tc>
              </a:tr>
              <a:tr h="655904">
                <a:tc>
                  <a:txBody>
                    <a:bodyPr/>
                    <a:lstStyle/>
                    <a:p>
                      <a:pPr algn="ctr">
                        <a:lnSpc>
                          <a:spcPct val="115000"/>
                        </a:lnSpc>
                        <a:spcAft>
                          <a:spcPts val="0"/>
                        </a:spcAft>
                      </a:pPr>
                      <a:r>
                        <a:rPr lang="ru-RU" sz="1200">
                          <a:effectLst/>
                        </a:rPr>
                        <a:t>5</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65.Животноводство</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5)Решение практических задач «Как выбирать одежду и обувь?» </a:t>
                      </a:r>
                      <a:endParaRPr lang="ru-RU" sz="1100">
                        <a:effectLst/>
                        <a:latin typeface="Times New Roman"/>
                        <a:ea typeface="Times New Roman"/>
                        <a:cs typeface="Times New Roman"/>
                      </a:endParaRPr>
                    </a:p>
                  </a:txBody>
                  <a:tcPr marL="67074" marR="67074" marT="0" marB="0"/>
                </a:tc>
              </a:tr>
              <a:tr h="663880">
                <a:tc>
                  <a:txBody>
                    <a:bodyPr/>
                    <a:lstStyle/>
                    <a:p>
                      <a:pPr algn="ctr">
                        <a:lnSpc>
                          <a:spcPct val="115000"/>
                        </a:lnSpc>
                        <a:spcAft>
                          <a:spcPts val="0"/>
                        </a:spcAft>
                      </a:pPr>
                      <a:r>
                        <a:rPr lang="ru-RU" sz="1200">
                          <a:effectLst/>
                        </a:rPr>
                        <a:t>6</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66.Лесное хозяйство</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6)Познавательная беседа «Бытовая техника: всерьез и надолго». </a:t>
                      </a:r>
                      <a:endParaRPr lang="ru-RU" sz="1100">
                        <a:effectLst/>
                        <a:latin typeface="Times New Roman"/>
                        <a:ea typeface="Times New Roman"/>
                        <a:cs typeface="Times New Roman"/>
                      </a:endParaRPr>
                    </a:p>
                  </a:txBody>
                  <a:tcPr marL="67074" marR="67074" marT="0" marB="0"/>
                </a:tc>
              </a:tr>
              <a:tr h="627842">
                <a:tc>
                  <a:txBody>
                    <a:bodyPr/>
                    <a:lstStyle/>
                    <a:p>
                      <a:pPr algn="ctr">
                        <a:lnSpc>
                          <a:spcPct val="115000"/>
                        </a:lnSpc>
                        <a:spcAft>
                          <a:spcPts val="0"/>
                        </a:spcAft>
                      </a:pPr>
                      <a:r>
                        <a:rPr lang="ru-RU" sz="1200">
                          <a:effectLst/>
                        </a:rPr>
                        <a:t>7</a:t>
                      </a:r>
                      <a:endParaRPr lang="ru-RU" sz="1100">
                        <a:effectLst/>
                        <a:latin typeface="Times New Roman"/>
                        <a:ea typeface="Times New Roman"/>
                        <a:cs typeface="Times New Roman"/>
                      </a:endParaRPr>
                    </a:p>
                  </a:txBody>
                  <a:tcPr marL="67074" marR="67074" marT="0" marB="0"/>
                </a:tc>
                <a:tc>
                  <a:txBody>
                    <a:bodyPr/>
                    <a:lstStyle/>
                    <a:p>
                      <a:pPr algn="ct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67.Охота и рыбное хозяйство</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7)Круглый стол «Всегда ли товар можно обменять».</a:t>
                      </a:r>
                      <a:endParaRPr lang="ru-RU" sz="1100">
                        <a:effectLst/>
                        <a:latin typeface="Times New Roman"/>
                        <a:ea typeface="Times New Roman"/>
                        <a:cs typeface="Times New Roman"/>
                      </a:endParaRPr>
                    </a:p>
                  </a:txBody>
                  <a:tcPr marL="67074" marR="67074" marT="0" marB="0"/>
                </a:tc>
              </a:tr>
              <a:tr h="612234">
                <a:tc>
                  <a:txBody>
                    <a:bodyPr/>
                    <a:lstStyle/>
                    <a:p>
                      <a:pPr algn="ctr">
                        <a:lnSpc>
                          <a:spcPct val="115000"/>
                        </a:lnSpc>
                        <a:spcAft>
                          <a:spcPts val="0"/>
                        </a:spcAft>
                      </a:pPr>
                      <a:r>
                        <a:rPr lang="ru-RU" sz="1200">
                          <a:effectLst/>
                        </a:rPr>
                        <a:t>8</a:t>
                      </a:r>
                      <a:endParaRPr lang="ru-RU" sz="1100">
                        <a:effectLst/>
                        <a:latin typeface="Times New Roman"/>
                        <a:ea typeface="Times New Roman"/>
                        <a:cs typeface="Times New Roman"/>
                      </a:endParaRPr>
                    </a:p>
                  </a:txBody>
                  <a:tcPr marL="67074" marR="67074" marT="0" marB="0"/>
                </a:tc>
                <a:tc>
                  <a:txBody>
                    <a:bodyPr/>
                    <a:lstStyle/>
                    <a:p>
                      <a:pPr algn="ctr">
                        <a:lnSpc>
                          <a:spcPct val="115000"/>
                        </a:lnSpc>
                        <a:spcAft>
                          <a:spcPts val="0"/>
                        </a:spcAft>
                      </a:pPr>
                      <a:r>
                        <a:rPr lang="ru-RU" sz="1200">
                          <a:effectLst/>
                        </a:rPr>
                        <a:t>Хозяйство России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a:effectLst/>
                        </a:rPr>
                        <a:t>59.Состав первичного сектора экономики</a:t>
                      </a:r>
                      <a:endParaRPr lang="ru-RU" sz="1100">
                        <a:effectLst/>
                        <a:latin typeface="Times New Roman"/>
                        <a:ea typeface="Times New Roman"/>
                        <a:cs typeface="Times New Roman"/>
                      </a:endParaRPr>
                    </a:p>
                  </a:txBody>
                  <a:tcPr marL="67074" marR="67074" marT="0" marB="0"/>
                </a:tc>
                <a:tc>
                  <a:txBody>
                    <a:bodyPr/>
                    <a:lstStyle/>
                    <a:p>
                      <a:pPr>
                        <a:lnSpc>
                          <a:spcPct val="115000"/>
                        </a:lnSpc>
                        <a:spcAft>
                          <a:spcPts val="0"/>
                        </a:spcAft>
                      </a:pPr>
                      <a:r>
                        <a:rPr lang="ru-RU" sz="1200" dirty="0">
                          <a:effectLst/>
                        </a:rPr>
                        <a:t>8)Круглый стол «Общественные организации по защите прав потребителей». </a:t>
                      </a:r>
                      <a:endParaRPr lang="ru-RU" sz="1100" dirty="0">
                        <a:effectLst/>
                        <a:latin typeface="Times New Roman"/>
                        <a:ea typeface="Times New Roman"/>
                        <a:cs typeface="Times New Roman"/>
                      </a:endParaRPr>
                    </a:p>
                  </a:txBody>
                  <a:tcPr marL="67074" marR="67074" marT="0" marB="0"/>
                </a:tc>
              </a:tr>
            </a:tbl>
          </a:graphicData>
        </a:graphic>
      </p:graphicFrame>
    </p:spTree>
    <p:extLst>
      <p:ext uri="{BB962C8B-B14F-4D97-AF65-F5344CB8AC3E}">
        <p14:creationId xmlns:p14="http://schemas.microsoft.com/office/powerpoint/2010/main" val="35779992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989556"/>
            <a:ext cx="9404723" cy="62630"/>
          </a:xfrm>
        </p:spPr>
        <p:txBody>
          <a:bodyPr/>
          <a:lstStyle/>
          <a:p>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383040565"/>
              </p:ext>
            </p:extLst>
          </p:nvPr>
        </p:nvGraphicFramePr>
        <p:xfrm>
          <a:off x="801666" y="125261"/>
          <a:ext cx="10897644" cy="5624186"/>
        </p:xfrm>
        <a:graphic>
          <a:graphicData uri="http://schemas.openxmlformats.org/drawingml/2006/table">
            <a:tbl>
              <a:tblPr firstRow="1" firstCol="1" bandRow="1">
                <a:tableStyleId>{5C22544A-7EE6-4342-B048-85BDC9FD1C3A}</a:tableStyleId>
              </a:tblPr>
              <a:tblGrid>
                <a:gridCol w="768563"/>
                <a:gridCol w="2578953"/>
                <a:gridCol w="3876969"/>
                <a:gridCol w="3673159"/>
              </a:tblGrid>
              <a:tr h="668327">
                <a:tc>
                  <a:txBody>
                    <a:bodyPr/>
                    <a:lstStyle/>
                    <a:p>
                      <a:pPr algn="ctr">
                        <a:lnSpc>
                          <a:spcPct val="115000"/>
                        </a:lnSpc>
                        <a:spcAft>
                          <a:spcPts val="0"/>
                        </a:spcAft>
                      </a:pPr>
                      <a:r>
                        <a:rPr lang="ru-RU" sz="1200">
                          <a:effectLst/>
                        </a:rPr>
                        <a:t>1</a:t>
                      </a:r>
                      <a:endParaRPr lang="ru-RU" sz="1100">
                        <a:effectLst/>
                        <a:latin typeface="Times New Roman"/>
                        <a:ea typeface="Times New Roman"/>
                        <a:cs typeface="Times New Roman"/>
                      </a:endParaRPr>
                    </a:p>
                  </a:txBody>
                  <a:tcPr marL="68580" marR="68580" marT="0" marB="0"/>
                </a:tc>
                <a:tc rowSpan="2">
                  <a:txBody>
                    <a:bodyPr/>
                    <a:lstStyle/>
                    <a:p>
                      <a:pPr>
                        <a:lnSpc>
                          <a:spcPct val="115000"/>
                        </a:lnSpc>
                        <a:spcAft>
                          <a:spcPts val="0"/>
                        </a:spcAft>
                      </a:pPr>
                      <a:r>
                        <a:rPr lang="ru-RU" sz="1200">
                          <a:effectLst/>
                        </a:rPr>
                        <a:t>Хозяйство России. Экономика РФ</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11.Командная экономическая система</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1)Познавательная беседа «Рыночное равновесие». </a:t>
                      </a:r>
                      <a:endParaRPr lang="ru-RU" sz="1100">
                        <a:effectLst/>
                        <a:latin typeface="Times New Roman"/>
                        <a:ea typeface="Times New Roman"/>
                        <a:cs typeface="Times New Roman"/>
                      </a:endParaRPr>
                    </a:p>
                  </a:txBody>
                  <a:tcPr marL="68580" marR="68580" marT="0" marB="0"/>
                </a:tc>
              </a:tr>
              <a:tr h="897465">
                <a:tc>
                  <a:txBody>
                    <a:bodyPr/>
                    <a:lstStyle/>
                    <a:p>
                      <a:pPr algn="ctr">
                        <a:lnSpc>
                          <a:spcPct val="115000"/>
                        </a:lnSpc>
                        <a:spcAft>
                          <a:spcPts val="0"/>
                        </a:spcAft>
                      </a:pPr>
                      <a:r>
                        <a:rPr lang="ru-RU" sz="1200">
                          <a:effectLst/>
                        </a:rPr>
                        <a:t>2</a:t>
                      </a:r>
                      <a:endParaRPr lang="ru-RU" sz="1100">
                        <a:effectLst/>
                        <a:latin typeface="Times New Roman"/>
                        <a:ea typeface="Times New Roman"/>
                        <a:cs typeface="Times New Roman"/>
                      </a:endParaRPr>
                    </a:p>
                  </a:txBody>
                  <a:tcPr marL="68580" marR="68580" marT="0" marB="0"/>
                </a:tc>
                <a:tc vMerge="1">
                  <a:txBody>
                    <a:bodyPr/>
                    <a:lstStyle/>
                    <a:p>
                      <a:endParaRPr lang="ru-RU"/>
                    </a:p>
                  </a:txBody>
                  <a:tcPr/>
                </a:tc>
                <a:tc>
                  <a:txBody>
                    <a:bodyPr/>
                    <a:lstStyle/>
                    <a:p>
                      <a:pPr>
                        <a:lnSpc>
                          <a:spcPct val="115000"/>
                        </a:lnSpc>
                        <a:spcAft>
                          <a:spcPts val="0"/>
                        </a:spcAft>
                      </a:pPr>
                      <a:r>
                        <a:rPr lang="ru-RU" sz="1200">
                          <a:effectLst/>
                        </a:rPr>
                        <a:t>12.Рыночная и смешанная экономика</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2)Решение экономических задач «Дефицит и избыток на рынке».</a:t>
                      </a:r>
                      <a:endParaRPr lang="ru-RU" sz="1100">
                        <a:effectLst/>
                        <a:latin typeface="Times New Roman"/>
                        <a:ea typeface="Times New Roman"/>
                        <a:cs typeface="Times New Roman"/>
                      </a:endParaRPr>
                    </a:p>
                  </a:txBody>
                  <a:tcPr marL="68580" marR="68580" marT="0" marB="0"/>
                </a:tc>
              </a:tr>
              <a:tr h="676366">
                <a:tc>
                  <a:txBody>
                    <a:bodyPr/>
                    <a:lstStyle/>
                    <a:p>
                      <a:pPr algn="ctr">
                        <a:lnSpc>
                          <a:spcPct val="115000"/>
                        </a:lnSpc>
                        <a:spcAft>
                          <a:spcPts val="0"/>
                        </a:spcAft>
                      </a:pPr>
                      <a:r>
                        <a:rPr lang="ru-RU" sz="1200">
                          <a:effectLst/>
                        </a:rPr>
                        <a:t>3</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Важнейшие межотраслевые комплексы России</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34. АПК: Пищевая и легкая промышленность.</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3)Правовая консультация «ОЖС: рождение ребёнка, потеря кормильца». </a:t>
                      </a:r>
                      <a:endParaRPr lang="ru-RU" sz="1100">
                        <a:effectLst/>
                        <a:latin typeface="Times New Roman"/>
                        <a:ea typeface="Times New Roman"/>
                        <a:cs typeface="Times New Roman"/>
                      </a:endParaRPr>
                    </a:p>
                  </a:txBody>
                  <a:tcPr marL="68580" marR="68580" marT="0" marB="0"/>
                </a:tc>
              </a:tr>
              <a:tr h="889348">
                <a:tc>
                  <a:txBody>
                    <a:bodyPr/>
                    <a:lstStyle/>
                    <a:p>
                      <a:pPr algn="ctr">
                        <a:lnSpc>
                          <a:spcPct val="115000"/>
                        </a:lnSpc>
                        <a:spcAft>
                          <a:spcPts val="0"/>
                        </a:spcAft>
                      </a:pPr>
                      <a:r>
                        <a:rPr lang="ru-RU" sz="1200">
                          <a:effectLst/>
                        </a:rPr>
                        <a:t>4</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Важнейшие межотраслевые комплексы России</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35. Состав инфраструктурного комплекса </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4)Правовая консультация «ОЖС: болезнь, потеря работы, природные и техногенные катастрофы».</a:t>
                      </a:r>
                      <a:endParaRPr lang="ru-RU" sz="1100">
                        <a:effectLst/>
                        <a:latin typeface="Times New Roman"/>
                        <a:ea typeface="Times New Roman"/>
                        <a:cs typeface="Times New Roman"/>
                      </a:endParaRPr>
                    </a:p>
                  </a:txBody>
                  <a:tcPr marL="68580" marR="68580" marT="0" marB="0"/>
                </a:tc>
              </a:tr>
              <a:tr h="601249">
                <a:tc>
                  <a:txBody>
                    <a:bodyPr/>
                    <a:lstStyle/>
                    <a:p>
                      <a:pPr algn="ctr">
                        <a:lnSpc>
                          <a:spcPct val="115000"/>
                        </a:lnSpc>
                        <a:spcAft>
                          <a:spcPts val="0"/>
                        </a:spcAft>
                      </a:pPr>
                      <a:r>
                        <a:rPr lang="ru-RU" sz="1200">
                          <a:effectLst/>
                        </a:rPr>
                        <a:t>5</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Территориальная организация и районирование России</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39. Проблемы и варианты экономического районирования</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5)Познавательная беседа «Чем поможет страхование?»</a:t>
                      </a:r>
                      <a:endParaRPr lang="ru-RU" sz="1100">
                        <a:effectLst/>
                        <a:latin typeface="Times New Roman"/>
                        <a:ea typeface="Times New Roman"/>
                        <a:cs typeface="Times New Roman"/>
                      </a:endParaRPr>
                    </a:p>
                  </a:txBody>
                  <a:tcPr marL="68580" marR="68580" marT="0" marB="0"/>
                </a:tc>
              </a:tr>
              <a:tr h="668397">
                <a:tc>
                  <a:txBody>
                    <a:bodyPr/>
                    <a:lstStyle/>
                    <a:p>
                      <a:pPr algn="ctr">
                        <a:lnSpc>
                          <a:spcPct val="115000"/>
                        </a:lnSpc>
                        <a:spcAft>
                          <a:spcPts val="0"/>
                        </a:spcAft>
                      </a:pPr>
                      <a:r>
                        <a:rPr lang="ru-RU" sz="1200">
                          <a:effectLst/>
                        </a:rPr>
                        <a:t>6</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Западный макрорегион</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41. Население и трудовые ресурсы Центральной России</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6) «Польза и риски банковских карт?»</a:t>
                      </a:r>
                      <a:endParaRPr lang="ru-RU" sz="1100">
                        <a:effectLst/>
                        <a:latin typeface="Times New Roman"/>
                        <a:ea typeface="Times New Roman"/>
                        <a:cs typeface="Times New Roman"/>
                      </a:endParaRPr>
                    </a:p>
                  </a:txBody>
                  <a:tcPr marL="68580" marR="68580" marT="0" marB="0"/>
                </a:tc>
              </a:tr>
              <a:tr h="621784">
                <a:tc>
                  <a:txBody>
                    <a:bodyPr/>
                    <a:lstStyle/>
                    <a:p>
                      <a:pPr algn="ctr">
                        <a:lnSpc>
                          <a:spcPct val="115000"/>
                        </a:lnSpc>
                        <a:spcAft>
                          <a:spcPts val="0"/>
                        </a:spcAft>
                      </a:pPr>
                      <a:r>
                        <a:rPr lang="ru-RU" sz="1200">
                          <a:effectLst/>
                        </a:rPr>
                        <a:t>7</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Западный макрорегион</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48. Северный Кавказ</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7)Работа с документами «Какие налоги мы платим?» Мини-исследование.</a:t>
                      </a:r>
                      <a:endParaRPr lang="ru-RU" sz="1100">
                        <a:effectLst/>
                        <a:latin typeface="Times New Roman"/>
                        <a:ea typeface="Times New Roman"/>
                        <a:cs typeface="Times New Roman"/>
                      </a:endParaRPr>
                    </a:p>
                  </a:txBody>
                  <a:tcPr marL="68580" marR="68580" marT="0" marB="0"/>
                </a:tc>
              </a:tr>
              <a:tr h="601250">
                <a:tc>
                  <a:txBody>
                    <a:bodyPr/>
                    <a:lstStyle/>
                    <a:p>
                      <a:pPr algn="ctr">
                        <a:lnSpc>
                          <a:spcPct val="115000"/>
                        </a:lnSpc>
                        <a:spcAft>
                          <a:spcPts val="0"/>
                        </a:spcAft>
                      </a:pPr>
                      <a:r>
                        <a:rPr lang="ru-RU" sz="1200">
                          <a:effectLst/>
                        </a:rPr>
                        <a:t>8</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Западный макрорегион</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a:effectLst/>
                        </a:rPr>
                        <a:t>50. Поволжье</a:t>
                      </a:r>
                      <a:endParaRPr lang="ru-RU" sz="1100">
                        <a:effectLst/>
                        <a:latin typeface="Times New Roman"/>
                        <a:ea typeface="Times New Roman"/>
                        <a:cs typeface="Times New Roman"/>
                      </a:endParaRPr>
                    </a:p>
                  </a:txBody>
                  <a:tcPr marL="68580" marR="68580" marT="0" marB="0"/>
                </a:tc>
                <a:tc>
                  <a:txBody>
                    <a:bodyPr/>
                    <a:lstStyle/>
                    <a:p>
                      <a:pPr>
                        <a:lnSpc>
                          <a:spcPct val="115000"/>
                        </a:lnSpc>
                        <a:spcAft>
                          <a:spcPts val="0"/>
                        </a:spcAft>
                      </a:pPr>
                      <a:r>
                        <a:rPr lang="ru-RU" sz="1200" dirty="0">
                          <a:effectLst/>
                        </a:rPr>
                        <a:t>8)Решение экономических задач «Что такое пенсия и как сделать ее достойной?»</a:t>
                      </a:r>
                      <a:endParaRPr lang="ru-RU" sz="1100" dirty="0">
                        <a:effectLst/>
                        <a:latin typeface="Times New Roman"/>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18935018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2004164"/>
            <a:ext cx="9404723" cy="263046"/>
          </a:xfrm>
        </p:spPr>
        <p:txBody>
          <a:bodyPr/>
          <a:lstStyle/>
          <a:p>
            <a:endParaRPr lang="ru-RU" dirty="0"/>
          </a:p>
        </p:txBody>
      </p:sp>
      <p:sp>
        <p:nvSpPr>
          <p:cNvPr id="3" name="Объект 2"/>
          <p:cNvSpPr>
            <a:spLocks noGrp="1"/>
          </p:cNvSpPr>
          <p:nvPr>
            <p:ph idx="1"/>
          </p:nvPr>
        </p:nvSpPr>
        <p:spPr>
          <a:xfrm>
            <a:off x="739036" y="263047"/>
            <a:ext cx="10571967" cy="6400799"/>
          </a:xfrm>
        </p:spPr>
        <p:txBody>
          <a:bodyPr>
            <a:noAutofit/>
          </a:bodyPr>
          <a:lstStyle/>
          <a:p>
            <a:r>
              <a:rPr lang="ru-RU" sz="2800" b="1" i="1" dirty="0"/>
              <a:t>К</a:t>
            </a:r>
            <a:r>
              <a:rPr lang="ru-RU" sz="2800" b="1" i="1" dirty="0" smtClean="0"/>
              <a:t>лючевые </a:t>
            </a:r>
            <a:r>
              <a:rPr lang="ru-RU" sz="2800" b="1" i="1" dirty="0"/>
              <a:t>цифровые образовательные ресурсы по финансовой грамотности</a:t>
            </a:r>
            <a:r>
              <a:rPr lang="ru-RU" sz="2800" b="1" dirty="0"/>
              <a:t>, подготовленные в рамках Проекта Минфина России:</a:t>
            </a:r>
          </a:p>
          <a:p>
            <a:r>
              <a:rPr lang="ru-RU" sz="2800" b="1" dirty="0"/>
              <a:t>1. Электронные учебно-методические комплекты по финансовой грамотности, разработанные в рамках проекта Минфина России. // https://vashifinancy.ru/books/ .</a:t>
            </a:r>
          </a:p>
          <a:p>
            <a:r>
              <a:rPr lang="ru-RU" sz="2800" b="1" dirty="0"/>
              <a:t>2. Учебно-методические комплекты по финансовой грамотности в формате электронного учебника // https://школа.вашифинансы.рф.</a:t>
            </a:r>
          </a:p>
          <a:p>
            <a:r>
              <a:rPr lang="ru-RU" sz="2800" b="1" dirty="0"/>
              <a:t>3. </a:t>
            </a:r>
            <a:r>
              <a:rPr lang="ru-RU" sz="2800" b="1" dirty="0" err="1"/>
              <a:t>КиноПАКК</a:t>
            </a:r>
            <a:r>
              <a:rPr lang="ru-RU" sz="2800" b="1" dirty="0"/>
              <a:t>: учебные фильмы по финансовой грамотности для УМК // https://edu.pacc.ru/kinopacc/.</a:t>
            </a:r>
          </a:p>
          <a:p>
            <a:pPr marL="0" indent="0">
              <a:buNone/>
            </a:pPr>
            <a:endParaRPr lang="ru-RU" sz="2800" b="1" dirty="0"/>
          </a:p>
        </p:txBody>
      </p:sp>
    </p:spTree>
    <p:extLst>
      <p:ext uri="{BB962C8B-B14F-4D97-AF65-F5344CB8AC3E}">
        <p14:creationId xmlns:p14="http://schemas.microsoft.com/office/powerpoint/2010/main" val="18715483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1377863"/>
            <a:ext cx="9404723" cy="45719"/>
          </a:xfrm>
        </p:spPr>
        <p:txBody>
          <a:bodyPr/>
          <a:lstStyle/>
          <a:p>
            <a:endParaRPr lang="ru-RU" dirty="0"/>
          </a:p>
        </p:txBody>
      </p:sp>
      <p:sp>
        <p:nvSpPr>
          <p:cNvPr id="3" name="Объект 2"/>
          <p:cNvSpPr>
            <a:spLocks noGrp="1"/>
          </p:cNvSpPr>
          <p:nvPr>
            <p:ph idx="1"/>
          </p:nvPr>
        </p:nvSpPr>
        <p:spPr>
          <a:xfrm>
            <a:off x="638828" y="663880"/>
            <a:ext cx="10722280" cy="5584520"/>
          </a:xfrm>
        </p:spPr>
        <p:txBody>
          <a:bodyPr>
            <a:normAutofit fontScale="25000" lnSpcReduction="20000"/>
          </a:bodyPr>
          <a:lstStyle/>
          <a:p>
            <a:r>
              <a:rPr lang="ru-RU" sz="11200" b="1" dirty="0"/>
              <a:t>4. Образовательные проекты ПАКК: анимированные презентации для УМК по финансовой грамотности // https://edu.pacc.ru/informmaterialy/articles/presenations/.</a:t>
            </a:r>
          </a:p>
          <a:p>
            <a:r>
              <a:rPr lang="ru-RU" sz="11200" b="1" dirty="0"/>
              <a:t>5. Образовательные проекты ПАКК: серии мультфильма «</a:t>
            </a:r>
            <a:r>
              <a:rPr lang="ru-RU" sz="11200" b="1" dirty="0" err="1"/>
              <a:t>Смешарики</a:t>
            </a:r>
            <a:r>
              <a:rPr lang="ru-RU" sz="11200" b="1" dirty="0"/>
              <a:t>», подготовленные для УМК по финансовой грамотности // https://edu.pacc.ru/informmaterialy/articles/smeshariki/</a:t>
            </a:r>
          </a:p>
          <a:p>
            <a:r>
              <a:rPr lang="ru-RU" sz="11200" b="1" dirty="0"/>
              <a:t>6. Интерактивный развлекательно-просветительский мультсериал по финансовой грамотности // https://bobrenok.oc3.ru/</a:t>
            </a:r>
          </a:p>
          <a:p>
            <a:r>
              <a:rPr lang="ru-RU" sz="11200" b="1" dirty="0"/>
              <a:t>7. Мобильное приложение по финансовой грамотности для детей (6+) «</a:t>
            </a:r>
            <a:r>
              <a:rPr lang="ru-RU" sz="11200" b="1" dirty="0" err="1"/>
              <a:t>Финзнайка</a:t>
            </a:r>
            <a:r>
              <a:rPr lang="ru-RU" sz="11200" b="1" dirty="0"/>
              <a:t>» // https://финзнайка.рф</a:t>
            </a:r>
          </a:p>
          <a:p>
            <a:endParaRPr lang="ru-RU" dirty="0"/>
          </a:p>
        </p:txBody>
      </p:sp>
    </p:spTree>
    <p:extLst>
      <p:ext uri="{BB962C8B-B14F-4D97-AF65-F5344CB8AC3E}">
        <p14:creationId xmlns:p14="http://schemas.microsoft.com/office/powerpoint/2010/main" val="27197971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1979112"/>
            <a:ext cx="9404723" cy="651353"/>
          </a:xfrm>
        </p:spPr>
        <p:txBody>
          <a:bodyPr/>
          <a:lstStyle/>
          <a:p>
            <a:endParaRPr lang="ru-RU" dirty="0"/>
          </a:p>
        </p:txBody>
      </p:sp>
      <p:sp>
        <p:nvSpPr>
          <p:cNvPr id="3" name="Объект 2"/>
          <p:cNvSpPr>
            <a:spLocks noGrp="1"/>
          </p:cNvSpPr>
          <p:nvPr>
            <p:ph idx="1"/>
          </p:nvPr>
        </p:nvSpPr>
        <p:spPr>
          <a:xfrm>
            <a:off x="1103312" y="463464"/>
            <a:ext cx="10508315" cy="5784936"/>
          </a:xfrm>
        </p:spPr>
        <p:txBody>
          <a:bodyPr>
            <a:normAutofit fontScale="32500" lnSpcReduction="20000"/>
          </a:bodyPr>
          <a:lstStyle/>
          <a:p>
            <a:r>
              <a:rPr lang="ru-RU" sz="9600" b="1" dirty="0"/>
              <a:t>8. Мобильное приложение по финансовой грамотности для детей (6+) «</a:t>
            </a:r>
            <a:r>
              <a:rPr lang="ru-RU" sz="9600" b="1" dirty="0" err="1"/>
              <a:t>Монеткины</a:t>
            </a:r>
            <a:r>
              <a:rPr lang="ru-RU" sz="9600" b="1" dirty="0"/>
              <a:t>» // https://монеткины.рф</a:t>
            </a:r>
          </a:p>
          <a:p>
            <a:r>
              <a:rPr lang="ru-RU" sz="9600" b="1" dirty="0"/>
              <a:t>9. Цифровой образовательный ресурс «Финансовая грамотность на уроках истории и Всеобщей истории» // https://fingram-history.oc3.ru/</a:t>
            </a:r>
          </a:p>
          <a:p>
            <a:r>
              <a:rPr lang="ru-RU" sz="9600" b="1" dirty="0"/>
              <a:t>10. Командная игра на интерактивном полу «Умное счастье» // https://happy-finance.ru/clever/</a:t>
            </a:r>
          </a:p>
          <a:p>
            <a:r>
              <a:rPr lang="ru-RU" sz="9600" b="1" dirty="0"/>
              <a:t>11. </a:t>
            </a:r>
            <a:r>
              <a:rPr lang="ru-RU" sz="9600" b="1" i="1" dirty="0"/>
              <a:t>Интерактивный практикум «Понимаю финансовый договор» // https://intpract.oc3.ru//</a:t>
            </a:r>
            <a:endParaRPr lang="ru-RU" sz="9600" b="1" dirty="0"/>
          </a:p>
          <a:p>
            <a:endParaRPr lang="ru-RU" dirty="0"/>
          </a:p>
          <a:p>
            <a:endParaRPr lang="ru-RU" dirty="0"/>
          </a:p>
        </p:txBody>
      </p:sp>
    </p:spTree>
    <p:extLst>
      <p:ext uri="{BB962C8B-B14F-4D97-AF65-F5344CB8AC3E}">
        <p14:creationId xmlns:p14="http://schemas.microsoft.com/office/powerpoint/2010/main" val="14675393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2004164"/>
            <a:ext cx="9404723" cy="613775"/>
          </a:xfrm>
        </p:spPr>
        <p:txBody>
          <a:bodyPr/>
          <a:lstStyle/>
          <a:p>
            <a:endParaRPr lang="ru-RU" dirty="0"/>
          </a:p>
        </p:txBody>
      </p:sp>
      <p:sp>
        <p:nvSpPr>
          <p:cNvPr id="3" name="Объект 2"/>
          <p:cNvSpPr>
            <a:spLocks noGrp="1"/>
          </p:cNvSpPr>
          <p:nvPr>
            <p:ph idx="1"/>
          </p:nvPr>
        </p:nvSpPr>
        <p:spPr>
          <a:xfrm>
            <a:off x="1103312" y="338204"/>
            <a:ext cx="10295373" cy="5910196"/>
          </a:xfrm>
        </p:spPr>
        <p:txBody>
          <a:bodyPr>
            <a:normAutofit/>
          </a:bodyPr>
          <a:lstStyle/>
          <a:p>
            <a:r>
              <a:rPr lang="ru-RU" sz="2800" dirty="0" smtClean="0"/>
              <a:t>Модули по ФГ, специально разработаны для ряда обязательных предметов ( среди них и география). Скачать данные материалы можно с сайта издательства «</a:t>
            </a:r>
            <a:r>
              <a:rPr lang="ru-RU" sz="2800" dirty="0" err="1" smtClean="0"/>
              <a:t>Росучебник</a:t>
            </a:r>
            <a:r>
              <a:rPr lang="ru-RU" sz="2800" dirty="0" smtClean="0"/>
              <a:t>».</a:t>
            </a:r>
          </a:p>
          <a:p>
            <a:pPr marL="0" indent="0">
              <a:buNone/>
            </a:pPr>
            <a:r>
              <a:rPr lang="en-US" sz="2800" dirty="0" smtClean="0">
                <a:hlinkClick r:id="rId2"/>
              </a:rPr>
              <a:t>https://rosuchebnik.ru/metodicheskaja-poomosch/materialy/predmet-finansovaea-gramotnost/</a:t>
            </a:r>
            <a:endParaRPr lang="en-US" sz="2800" dirty="0" smtClean="0"/>
          </a:p>
          <a:p>
            <a:pPr marL="0" indent="0">
              <a:buNone/>
            </a:pPr>
            <a:r>
              <a:rPr lang="ru-RU" sz="2800" dirty="0" smtClean="0"/>
              <a:t>УМК по финансовой грамотности</a:t>
            </a:r>
          </a:p>
          <a:p>
            <a:pPr marL="0" indent="0">
              <a:buNone/>
            </a:pPr>
            <a:r>
              <a:rPr lang="en-US" sz="2800" dirty="0" smtClean="0">
                <a:hlinkClick r:id="rId3"/>
              </a:rPr>
              <a:t>https://fmc.hse.ru/methodology</a:t>
            </a:r>
            <a:endParaRPr lang="en-US" sz="2800" dirty="0" smtClean="0"/>
          </a:p>
          <a:p>
            <a:pPr marL="0" indent="0">
              <a:buNone/>
            </a:pPr>
            <a:r>
              <a:rPr lang="en-US" sz="2800" dirty="0" smtClean="0"/>
              <a:t>https:</a:t>
            </a:r>
            <a:r>
              <a:rPr lang="ru-RU" sz="2800" dirty="0" err="1" smtClean="0"/>
              <a:t>школа.вашифинансы.рф</a:t>
            </a:r>
            <a:r>
              <a:rPr lang="ru-RU" sz="2800" dirty="0" smtClean="0"/>
              <a:t>/</a:t>
            </a:r>
            <a:r>
              <a:rPr lang="en-US" sz="2800" dirty="0" err="1" smtClean="0"/>
              <a:t>courses.php</a:t>
            </a:r>
            <a:endParaRPr lang="en-US" sz="2800" dirty="0" smtClean="0"/>
          </a:p>
          <a:p>
            <a:pPr marL="0" indent="0">
              <a:buNone/>
            </a:pPr>
            <a:endParaRPr lang="ru-RU" sz="2800" dirty="0"/>
          </a:p>
        </p:txBody>
      </p:sp>
    </p:spTree>
    <p:extLst>
      <p:ext uri="{BB962C8B-B14F-4D97-AF65-F5344CB8AC3E}">
        <p14:creationId xmlns:p14="http://schemas.microsoft.com/office/powerpoint/2010/main" val="8098910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84785"/>
            <a:ext cx="12192000" cy="3631763"/>
          </a:xfrm>
          <a:prstGeom prst="rect">
            <a:avLst/>
          </a:prstGeom>
          <a:noFill/>
        </p:spPr>
        <p:txBody>
          <a:bodyPr wrap="square" rtlCol="0">
            <a:spAutoFit/>
          </a:bodyPr>
          <a:lstStyle/>
          <a:p>
            <a:pPr algn="ctr"/>
            <a:r>
              <a:rPr lang="ru-RU" sz="11500" dirty="0" smtClean="0">
                <a:latin typeface="Georgia" panose="02040502050405020303" pitchFamily="18" charset="0"/>
              </a:rPr>
              <a:t>Спасибо за внимание!</a:t>
            </a:r>
            <a:endParaRPr lang="ru-RU" sz="8000" dirty="0">
              <a:latin typeface="Georgia" panose="02040502050405020303" pitchFamily="18" charset="0"/>
            </a:endParaRPr>
          </a:p>
        </p:txBody>
      </p:sp>
    </p:spTree>
    <p:extLst>
      <p:ext uri="{BB962C8B-B14F-4D97-AF65-F5344CB8AC3E}">
        <p14:creationId xmlns:p14="http://schemas.microsoft.com/office/powerpoint/2010/main" val="1877716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1064712"/>
            <a:ext cx="9404723" cy="162838"/>
          </a:xfrm>
        </p:spPr>
        <p:txBody>
          <a:bodyPr/>
          <a:lstStyle/>
          <a:p>
            <a:endParaRPr lang="ru-RU" dirty="0"/>
          </a:p>
        </p:txBody>
      </p:sp>
      <p:sp>
        <p:nvSpPr>
          <p:cNvPr id="3" name="Объект 2"/>
          <p:cNvSpPr>
            <a:spLocks noGrp="1"/>
          </p:cNvSpPr>
          <p:nvPr>
            <p:ph idx="1"/>
          </p:nvPr>
        </p:nvSpPr>
        <p:spPr>
          <a:xfrm>
            <a:off x="601249" y="400833"/>
            <a:ext cx="10772383" cy="5847566"/>
          </a:xfrm>
        </p:spPr>
        <p:txBody>
          <a:bodyPr>
            <a:normAutofit lnSpcReduction="10000"/>
          </a:bodyPr>
          <a:lstStyle/>
          <a:p>
            <a:r>
              <a:rPr lang="ru-RU" sz="3600" dirty="0"/>
              <a:t>Финансовая грамотность как часть географического </a:t>
            </a:r>
            <a:r>
              <a:rPr lang="ru-RU" sz="3600" dirty="0" smtClean="0"/>
              <a:t>образования.</a:t>
            </a:r>
          </a:p>
          <a:p>
            <a:pPr marL="0" indent="0">
              <a:buNone/>
            </a:pPr>
            <a:endParaRPr lang="ru-RU" sz="2800" dirty="0" smtClean="0"/>
          </a:p>
          <a:p>
            <a:r>
              <a:rPr lang="ru-RU" dirty="0" smtClean="0"/>
              <a:t> </a:t>
            </a:r>
            <a:r>
              <a:rPr lang="ru-RU" sz="2800" dirty="0"/>
              <a:t>В содержании школьного предмета «География» содержится большое количество важных вопросов науки и практического характера. Как можно внедрять в школьную практику обучения географии развитие процесса образования молодежи в области финансовой грамотности? Виды деятельности, которые содержаться в требуемых результатах по освоению модулей по финансовой грамотности в рамках обучения школьной географии очень тесно связаны с жизнью, являются </a:t>
            </a:r>
            <a:r>
              <a:rPr lang="ru-RU" sz="2800" dirty="0" err="1"/>
              <a:t>практикоориентированными</a:t>
            </a:r>
            <a:r>
              <a:rPr lang="ru-RU" sz="2800" dirty="0"/>
              <a:t>.</a:t>
            </a:r>
          </a:p>
        </p:txBody>
      </p:sp>
    </p:spTree>
    <p:extLst>
      <p:ext uri="{BB962C8B-B14F-4D97-AF65-F5344CB8AC3E}">
        <p14:creationId xmlns:p14="http://schemas.microsoft.com/office/powerpoint/2010/main" val="3504560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46111" y="-1064712"/>
            <a:ext cx="9404723" cy="162838"/>
          </a:xfrm>
        </p:spPr>
        <p:txBody>
          <a:bodyPr/>
          <a:lstStyle/>
          <a:p>
            <a:endParaRPr lang="ru-RU" dirty="0"/>
          </a:p>
        </p:txBody>
      </p:sp>
      <p:sp>
        <p:nvSpPr>
          <p:cNvPr id="3" name="Объект 2"/>
          <p:cNvSpPr>
            <a:spLocks noGrp="1"/>
          </p:cNvSpPr>
          <p:nvPr>
            <p:ph idx="1"/>
          </p:nvPr>
        </p:nvSpPr>
        <p:spPr>
          <a:xfrm>
            <a:off x="601249" y="400833"/>
            <a:ext cx="10772383" cy="5847566"/>
          </a:xfrm>
        </p:spPr>
        <p:txBody>
          <a:bodyPr>
            <a:normAutofit/>
          </a:bodyPr>
          <a:lstStyle/>
          <a:p>
            <a:r>
              <a:rPr lang="ru-RU" sz="3600" dirty="0"/>
              <a:t>Новый </a:t>
            </a:r>
            <a:r>
              <a:rPr lang="ru-RU" sz="3600" dirty="0" smtClean="0"/>
              <a:t>ФГОС</a:t>
            </a:r>
          </a:p>
          <a:p>
            <a:endParaRPr lang="ru-RU" sz="3600" dirty="0" smtClean="0"/>
          </a:p>
          <a:p>
            <a:r>
              <a:rPr lang="ru-RU" sz="2800" dirty="0" smtClean="0"/>
              <a:t> </a:t>
            </a:r>
            <a:r>
              <a:rPr lang="ru-RU" sz="3600" dirty="0" smtClean="0"/>
              <a:t>45.6.3 </a:t>
            </a:r>
            <a:r>
              <a:rPr lang="ru-RU" sz="2800" dirty="0" smtClean="0"/>
              <a:t> </a:t>
            </a:r>
            <a:r>
              <a:rPr lang="ru-RU" sz="3200" dirty="0"/>
              <a:t>по учебному предмету «География» </a:t>
            </a:r>
            <a:endParaRPr lang="ru-RU" sz="3200" dirty="0" smtClean="0"/>
          </a:p>
          <a:p>
            <a:pPr marL="0" indent="0">
              <a:buNone/>
            </a:pPr>
            <a:r>
              <a:rPr lang="ru-RU" sz="3200" dirty="0"/>
              <a:t> </a:t>
            </a:r>
            <a:r>
              <a:rPr lang="ru-RU" sz="3200" dirty="0" smtClean="0"/>
              <a:t>12</a:t>
            </a:r>
            <a:r>
              <a:rPr lang="ru-RU" sz="3200" dirty="0"/>
              <a:t>) </a:t>
            </a:r>
            <a:r>
              <a:rPr lang="ru-RU" sz="3200" dirty="0" smtClean="0"/>
              <a:t> Умение </a:t>
            </a:r>
            <a:r>
              <a:rPr lang="ru-RU" sz="3200" dirty="0"/>
              <a:t>решать практические задачи </a:t>
            </a:r>
            <a:r>
              <a:rPr lang="ru-RU" sz="3200" dirty="0" err="1"/>
              <a:t>геоэкологического</a:t>
            </a:r>
            <a:r>
              <a:rPr lang="ru-RU" sz="3200" dirty="0"/>
              <a:t> содержания для определения качества окружающей среды своей местности путей её сохранения и улучшения задачи в сфере экономической географии для определения качества жизни человека, семьи и финансового благополучия.</a:t>
            </a:r>
          </a:p>
        </p:txBody>
      </p:sp>
    </p:spTree>
    <p:extLst>
      <p:ext uri="{BB962C8B-B14F-4D97-AF65-F5344CB8AC3E}">
        <p14:creationId xmlns:p14="http://schemas.microsoft.com/office/powerpoint/2010/main" val="3760169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12422839" y="1084521"/>
            <a:ext cx="316131" cy="6972198"/>
          </a:xfrm>
        </p:spPr>
        <p:txBody>
          <a:bodyPr/>
          <a:lstStyle/>
          <a:p>
            <a:pPr algn="ctr"/>
            <a:endParaRPr lang="ru-RU" b="1" i="1" dirty="0"/>
          </a:p>
        </p:txBody>
      </p:sp>
      <p:sp>
        <p:nvSpPr>
          <p:cNvPr id="3" name="Объект 2"/>
          <p:cNvSpPr>
            <a:spLocks noGrp="1"/>
          </p:cNvSpPr>
          <p:nvPr>
            <p:ph idx="1"/>
          </p:nvPr>
        </p:nvSpPr>
        <p:spPr>
          <a:xfrm>
            <a:off x="726510" y="212942"/>
            <a:ext cx="10985326" cy="6035457"/>
          </a:xfrm>
        </p:spPr>
        <p:txBody>
          <a:bodyPr/>
          <a:lstStyle/>
          <a:p>
            <a:r>
              <a:rPr lang="ru-RU" sz="3600" b="1" dirty="0" smtClean="0"/>
              <a:t>Интеграция Финансовой грамотности на уроках географии в 5-х и 6-х классах.</a:t>
            </a:r>
          </a:p>
          <a:p>
            <a:pPr marL="0" indent="0">
              <a:buNone/>
            </a:pPr>
            <a:endParaRPr lang="ru-RU" sz="3200" b="1" dirty="0" smtClean="0"/>
          </a:p>
          <a:p>
            <a:pPr marL="0" indent="0">
              <a:buNone/>
            </a:pPr>
            <a:r>
              <a:rPr lang="ru-RU" sz="3200" dirty="0"/>
              <a:t>Рабочая программа, курс география изучается на уровне основного общего образования в качестве обязательного предмета в </a:t>
            </a:r>
            <a:r>
              <a:rPr lang="ru-RU" sz="3200" dirty="0" smtClean="0"/>
              <a:t>5 и 6 </a:t>
            </a:r>
            <a:r>
              <a:rPr lang="ru-RU" sz="3200" dirty="0"/>
              <a:t>классе в общем объеме </a:t>
            </a:r>
            <a:r>
              <a:rPr lang="ru-RU" sz="3200" dirty="0" smtClean="0"/>
              <a:t>70 часов (</a:t>
            </a:r>
            <a:r>
              <a:rPr lang="ru-RU" sz="3200" dirty="0"/>
              <a:t>1</a:t>
            </a:r>
            <a:r>
              <a:rPr lang="ru-RU" sz="3200" dirty="0" smtClean="0"/>
              <a:t>ч</a:t>
            </a:r>
            <a:r>
              <a:rPr lang="ru-RU" sz="3200" dirty="0"/>
              <a:t>. в неделю), на урочные занятия по финансовой грамотности отводится </a:t>
            </a:r>
            <a:r>
              <a:rPr lang="ru-RU" sz="3200" dirty="0" smtClean="0"/>
              <a:t>6  часов (5-10 </a:t>
            </a:r>
            <a:r>
              <a:rPr lang="ru-RU" sz="3200" dirty="0"/>
              <a:t>мин. на уроке</a:t>
            </a:r>
            <a:r>
              <a:rPr lang="ru-RU" sz="3200" dirty="0" smtClean="0"/>
              <a:t>).  Приведу несколько примеров. </a:t>
            </a:r>
            <a:r>
              <a:rPr lang="ru-RU" sz="3200" b="1" dirty="0"/>
              <a:t/>
            </a:r>
            <a:br>
              <a:rPr lang="ru-RU" sz="3200" b="1" dirty="0"/>
            </a:br>
            <a:endParaRPr lang="ru-RU" dirty="0"/>
          </a:p>
        </p:txBody>
      </p:sp>
    </p:spTree>
    <p:extLst>
      <p:ext uri="{BB962C8B-B14F-4D97-AF65-F5344CB8AC3E}">
        <p14:creationId xmlns:p14="http://schemas.microsoft.com/office/powerpoint/2010/main" val="25219740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30902" y="148855"/>
            <a:ext cx="9404723" cy="1608699"/>
          </a:xfrm>
        </p:spPr>
        <p:txBody>
          <a:bodyPr/>
          <a:lstStyle/>
          <a:p>
            <a:pPr algn="ctr"/>
            <a:r>
              <a:rPr lang="ru-RU" sz="3200" b="1" dirty="0" smtClean="0"/>
              <a:t>Тема: </a:t>
            </a:r>
            <a:br>
              <a:rPr lang="ru-RU" sz="3200" b="1" dirty="0" smtClean="0"/>
            </a:br>
            <a:r>
              <a:rPr lang="ru-RU" sz="3200" b="1" i="1" dirty="0" smtClean="0"/>
              <a:t>«Зачем нам география и как мы будем ее изучать?»</a:t>
            </a:r>
            <a:br>
              <a:rPr lang="ru-RU" sz="3200" b="1" i="1" dirty="0" smtClean="0"/>
            </a:br>
            <a:r>
              <a:rPr lang="ru-RU" sz="3200" b="1" dirty="0" smtClean="0">
                <a:solidFill>
                  <a:schemeClr val="tx1"/>
                </a:solidFill>
              </a:rPr>
              <a:t>Вводная беседа</a:t>
            </a:r>
            <a:endParaRPr lang="ru-RU" sz="3200" b="1" dirty="0">
              <a:solidFill>
                <a:schemeClr val="tx1"/>
              </a:solidFill>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4058291650"/>
              </p:ext>
            </p:extLst>
          </p:nvPr>
        </p:nvGraphicFramePr>
        <p:xfrm>
          <a:off x="3219190" y="2680570"/>
          <a:ext cx="8467594" cy="3947737"/>
        </p:xfrm>
        <a:graphic>
          <a:graphicData uri="http://schemas.openxmlformats.org/drawingml/2006/table">
            <a:tbl>
              <a:tblPr firstRow="1" bandRow="1">
                <a:tableStyleId>{FABFCF23-3B69-468F-B69F-88F6DE6A72F2}</a:tableStyleId>
              </a:tblPr>
              <a:tblGrid>
                <a:gridCol w="8467594"/>
              </a:tblGrid>
              <a:tr h="1208922">
                <a:tc>
                  <a:txBody>
                    <a:bodyPr/>
                    <a:lstStyle/>
                    <a:p>
                      <a:pPr algn="ctr"/>
                      <a:r>
                        <a:rPr lang="ru-RU" sz="2800" dirty="0" smtClean="0">
                          <a:solidFill>
                            <a:schemeClr val="bg2"/>
                          </a:solidFill>
                        </a:rPr>
                        <a:t>1. Что такое деньги?</a:t>
                      </a:r>
                      <a:endParaRPr lang="ru-RU" sz="2800" b="1" dirty="0">
                        <a:solidFill>
                          <a:schemeClr val="bg2"/>
                        </a:solidFill>
                      </a:endParaRPr>
                    </a:p>
                  </a:txBody>
                  <a:tcPr/>
                </a:tc>
              </a:tr>
              <a:tr h="1208922">
                <a:tc>
                  <a:txBody>
                    <a:bodyPr/>
                    <a:lstStyle/>
                    <a:p>
                      <a:pPr algn="ctr"/>
                      <a:r>
                        <a:rPr lang="ru-RU" sz="2800" b="1" dirty="0" smtClean="0">
                          <a:solidFill>
                            <a:schemeClr val="bg2"/>
                          </a:solidFill>
                        </a:rPr>
                        <a:t>2. Как люди пользуются деньгами?</a:t>
                      </a:r>
                      <a:endParaRPr lang="ru-RU" sz="2800" b="1" dirty="0">
                        <a:solidFill>
                          <a:schemeClr val="bg2"/>
                        </a:solidFill>
                      </a:endParaRPr>
                    </a:p>
                  </a:txBody>
                  <a:tcPr/>
                </a:tc>
              </a:tr>
              <a:tr h="1529893">
                <a:tc>
                  <a:txBody>
                    <a:bodyPr/>
                    <a:lstStyle/>
                    <a:p>
                      <a:pPr algn="ctr"/>
                      <a:r>
                        <a:rPr lang="ru-RU" sz="2800" b="1" dirty="0" smtClean="0">
                          <a:solidFill>
                            <a:schemeClr val="bg2"/>
                          </a:solidFill>
                        </a:rPr>
                        <a:t>3. Почему люди обмениваю</a:t>
                      </a:r>
                      <a:r>
                        <a:rPr lang="ru-RU" sz="2800" b="1" baseline="0" dirty="0" smtClean="0">
                          <a:solidFill>
                            <a:schemeClr val="bg2"/>
                          </a:solidFill>
                        </a:rPr>
                        <a:t> товар на деньги или деньги на товар?</a:t>
                      </a:r>
                      <a:endParaRPr lang="ru-RU" sz="2800" b="1" dirty="0">
                        <a:solidFill>
                          <a:schemeClr val="bg2"/>
                        </a:solidFill>
                      </a:endParaRPr>
                    </a:p>
                  </a:txBody>
                  <a:tcPr/>
                </a:tc>
              </a:tr>
            </a:tbl>
          </a:graphicData>
        </a:graphic>
      </p:graphicFrame>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360" y="3056351"/>
            <a:ext cx="2805830" cy="232984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8564215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8428" y="257074"/>
            <a:ext cx="10815787" cy="646459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9442397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63456" y="1239528"/>
            <a:ext cx="4219436" cy="6118203"/>
          </a:xfrm>
        </p:spPr>
        <p:txBody>
          <a:bodyPr/>
          <a:lstStyle/>
          <a:p>
            <a:pPr algn="ctr"/>
            <a:r>
              <a:rPr lang="ru-RU" b="1" dirty="0" smtClean="0"/>
              <a:t>5 класс</a:t>
            </a:r>
            <a:br>
              <a:rPr lang="ru-RU" b="1" dirty="0" smtClean="0"/>
            </a:br>
            <a:r>
              <a:rPr lang="ru-RU" b="1" dirty="0" smtClean="0"/>
              <a:t/>
            </a:r>
            <a:br>
              <a:rPr lang="ru-RU" b="1" dirty="0" smtClean="0"/>
            </a:br>
            <a:r>
              <a:rPr lang="ru-RU" b="1" dirty="0" smtClean="0"/>
              <a:t>Тема: </a:t>
            </a:r>
            <a:br>
              <a:rPr lang="ru-RU" b="1" dirty="0" smtClean="0"/>
            </a:br>
            <a:r>
              <a:rPr lang="ru-RU" b="1" i="1" dirty="0" smtClean="0"/>
              <a:t>«Как люди открывали Землю (1)»</a:t>
            </a:r>
            <a:endParaRPr lang="ru-RU" b="1" i="1" dirty="0"/>
          </a:p>
        </p:txBody>
      </p:sp>
      <p:pic>
        <p:nvPicPr>
          <p:cNvPr id="4" name="Объект 3"/>
          <p:cNvPicPr>
            <a:picLocks noGrp="1" noChangeAspect="1"/>
          </p:cNvPicPr>
          <p:nvPr>
            <p:ph idx="1"/>
          </p:nvPr>
        </p:nvPicPr>
        <p:blipFill>
          <a:blip r:embed="rId2"/>
          <a:stretch>
            <a:fillRect/>
          </a:stretch>
        </p:blipFill>
        <p:spPr>
          <a:xfrm rot="20370024">
            <a:off x="794115" y="1371357"/>
            <a:ext cx="6351731" cy="421939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7947075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A207AED3-9ABC-4A18-9978-A59B65688B1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Документ" ma:contentTypeID="0x010100B8F5D1F111C2114F98560FE1F8EAD86E" ma:contentTypeVersion="49" ma:contentTypeDescription="Создание документа." ma:contentTypeScope="" ma:versionID="2b49bfa6dba814687e1e5bedd9bdbe91">
  <xsd:schema xmlns:xsd="http://www.w3.org/2001/XMLSchema" xmlns:xs="http://www.w3.org/2001/XMLSchema" xmlns:p="http://schemas.microsoft.com/office/2006/metadata/properties" xmlns:ns2="4a252ca3-5a62-4c1c-90a6-29f4710e47f8" targetNamespace="http://schemas.microsoft.com/office/2006/metadata/properties" ma:root="true" ma:fieldsID="8dcf372ee55edc4303af443edbe69823" ns2:_="">
    <xsd:import namespace="4a252ca3-5a62-4c1c-90a6-29f4710e47f8"/>
    <xsd:element name="properties">
      <xsd:complexType>
        <xsd:sequence>
          <xsd:element name="documentManagement">
            <xsd:complexType>
              <xsd:all>
                <xsd:element ref="ns2:SharedWithUsers"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252ca3-5a62-4c1c-90a6-29f4710e47f8" elementFormDefault="qualified">
    <xsd:import namespace="http://schemas.microsoft.com/office/2006/documentManagement/types"/>
    <xsd:import namespace="http://schemas.microsoft.com/office/infopath/2007/PartnerControls"/>
    <xsd:element name="SharedWithUsers" ma:index="8" nillable="true" ma:displayName="Общий доступ с использованием"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dlc_DocId" ma:index="9" nillable="true" ma:displayName="Значение идентификатора документа" ma:description="Значение идентификатора документа, присвоенного данному элементу." ma:internalName="_dlc_DocId" ma:readOnly="true">
      <xsd:simpleType>
        <xsd:restriction base="dms:Text"/>
      </xsd:simpleType>
    </xsd:element>
    <xsd:element name="_dlc_DocIdUrl" ma:index="10" nillable="true" ma:displayName="Идентификатор документа" ma:description="Постоянная ссылка на этот документ."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Сохранить идентификатор" ma:description="Сохранять идентификатор при добавлении."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641E26-2D0B-4021-A5A3-DBB55F7A6DF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0701EE3-B07B-4A7F-83A4-79872AD14B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252ca3-5a62-4c1c-90a6-29f4710e47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FDB723-2DC2-4A82-BE26-87FFBBDB3BEA}">
  <ds:schemaRefs>
    <ds:schemaRef ds:uri="http://schemas.microsoft.com/sharepoint/events"/>
  </ds:schemaRefs>
</ds:datastoreItem>
</file>

<file path=customXml/itemProps4.xml><?xml version="1.0" encoding="utf-8"?>
<ds:datastoreItem xmlns:ds="http://schemas.openxmlformats.org/officeDocument/2006/customXml" ds:itemID="{D718A92E-0D55-4ECF-B097-7A27249F114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Template>
  <TotalTime>424</TotalTime>
  <Words>2036</Words>
  <Application>Microsoft Office PowerPoint</Application>
  <PresentationFormat>Произвольный</PresentationFormat>
  <Paragraphs>336</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Ион</vt:lpstr>
      <vt:lpstr>Формирование финансовой грамотности обучающихся  на уроках географии ,в связи с закреплением в ФГОС обязательного обучения школьников финансовой грамотности с сентября 2022 года</vt:lpstr>
      <vt:lpstr>Презентация PowerPoint</vt:lpstr>
      <vt:lpstr>Презентация PowerPoint</vt:lpstr>
      <vt:lpstr>Презентация PowerPoint</vt:lpstr>
      <vt:lpstr>Презентация PowerPoint</vt:lpstr>
      <vt:lpstr>Презентация PowerPoint</vt:lpstr>
      <vt:lpstr>Тема:  «Зачем нам география и как мы будем ее изучать?» Вводная беседа</vt:lpstr>
      <vt:lpstr>Презентация PowerPoint</vt:lpstr>
      <vt:lpstr>5 класс  Тема:  «Как люди открывали Землю (1)»</vt:lpstr>
      <vt:lpstr>Вводная беседа</vt:lpstr>
      <vt:lpstr>Задача</vt:lpstr>
      <vt:lpstr>Задание на сопоставление  валют и стран</vt:lpstr>
      <vt:lpstr>5 класс   Тема: «Как люди открывали Землю (2)»</vt:lpstr>
      <vt:lpstr>Вводная беседа</vt:lpstr>
      <vt:lpstr>Задание, на формирование правильного порядка действий при совершении покупок в супермаркете</vt:lpstr>
      <vt:lpstr>Задание  «Продуктовая корзина моей семьи»</vt:lpstr>
      <vt:lpstr>Загадки</vt:lpstr>
      <vt:lpstr>Задание </vt:lpstr>
      <vt:lpstr>Решение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финансовой грамотности на уроках географии в 5-6 классах</dc:title>
  <dc:creator>Дарья Белова</dc:creator>
  <cp:lastModifiedBy>Irina</cp:lastModifiedBy>
  <cp:revision>48</cp:revision>
  <dcterms:created xsi:type="dcterms:W3CDTF">2021-10-30T18:53:13Z</dcterms:created>
  <dcterms:modified xsi:type="dcterms:W3CDTF">2022-08-23T13:45:43Z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0x010100B8F5D1F111C2114F98560FE1F8EAD86E</vt:lpwstr>
  </property>
</Properties>
</file>