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3" r:id="rId1"/>
  </p:sldMasterIdLst>
  <p:sldIdLst>
    <p:sldId id="256" r:id="rId2"/>
    <p:sldId id="280" r:id="rId3"/>
    <p:sldId id="281" r:id="rId4"/>
    <p:sldId id="271" r:id="rId5"/>
    <p:sldId id="284" r:id="rId6"/>
    <p:sldId id="285" r:id="rId7"/>
    <p:sldId id="299" r:id="rId8"/>
    <p:sldId id="304" r:id="rId9"/>
    <p:sldId id="303" r:id="rId10"/>
    <p:sldId id="301" r:id="rId11"/>
    <p:sldId id="30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83" d="100"/>
          <a:sy n="83" d="100"/>
        </p:scale>
        <p:origin x="1459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064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383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0736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992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4617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5668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236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741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483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11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2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34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745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088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800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489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53034-4ADE-4C19-81A5-CDF033672CC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47ADBC8-82CF-45F6-A682-E0C31176F8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88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  <p:sldLayoutId id="2147483885" r:id="rId12"/>
    <p:sldLayoutId id="2147483886" r:id="rId13"/>
    <p:sldLayoutId id="2147483887" r:id="rId14"/>
    <p:sldLayoutId id="2147483888" r:id="rId15"/>
    <p:sldLayoutId id="214748388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2uk.ru/schols" TargetMode="External"/><Relationship Id="rId2" Type="http://schemas.openxmlformats.org/officeDocument/2006/relationships/hyperlink" Target="https://v-2021.org/izmeneniya-v-obrazovani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alend.ru/schoolholidays/russtate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7992888" cy="25202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cap="all" spc="-100" dirty="0" smtClean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  <a:t/>
            </a:r>
            <a:br>
              <a:rPr lang="ru-RU" sz="3200" b="1" cap="all" spc="-100" dirty="0" smtClean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</a:br>
            <a:r>
              <a:rPr lang="ru-RU" sz="3200" b="1" cap="all" spc="-100" dirty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  <a:t/>
            </a:r>
            <a:br>
              <a:rPr lang="ru-RU" sz="3200" b="1" cap="all" spc="-100" dirty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</a:br>
            <a:r>
              <a:rPr lang="ru-RU" sz="3200" b="1" cap="all" spc="-100" dirty="0" smtClean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  <a:t/>
            </a:r>
            <a:br>
              <a:rPr lang="ru-RU" sz="3200" b="1" cap="all" spc="-100" dirty="0" smtClean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</a:br>
            <a:r>
              <a:rPr lang="ru-RU" sz="3200" b="1" cap="all" spc="-100" dirty="0">
                <a:solidFill>
                  <a:schemeClr val="tx1"/>
                </a:solidFill>
                <a:latin typeface="Garamond" panose="02020404030301010803"/>
                <a:ea typeface="+mn-ea"/>
                <a:cs typeface="+mn-cs"/>
              </a:rPr>
              <a:t/>
            </a:r>
            <a:br>
              <a:rPr lang="ru-RU" sz="3200" b="1" cap="all" spc="-100" dirty="0">
                <a:solidFill>
                  <a:schemeClr val="tx1"/>
                </a:solidFill>
                <a:latin typeface="Garamond" panose="02020404030301010803"/>
                <a:ea typeface="+mn-ea"/>
                <a:cs typeface="+mn-cs"/>
              </a:rPr>
            </a:br>
            <a:r>
              <a:rPr lang="ru-RU" sz="3200" b="1" cap="all" spc="-100" dirty="0">
                <a:solidFill>
                  <a:schemeClr val="tx1"/>
                </a:solidFill>
                <a:latin typeface="Garamond" panose="02020404030301010803"/>
                <a:ea typeface="+mn-ea"/>
                <a:cs typeface="+mn-cs"/>
              </a:rPr>
              <a:t>«Обучение за рубежом. Как справиться с возможными трудностями</a:t>
            </a:r>
            <a:r>
              <a:rPr lang="ru-RU" sz="3200" b="1" cap="all" spc="-100" dirty="0" smtClean="0">
                <a:solidFill>
                  <a:schemeClr val="tx1"/>
                </a:solidFill>
                <a:latin typeface="Garamond" panose="02020404030301010803"/>
                <a:ea typeface="+mn-ea"/>
                <a:cs typeface="+mn-cs"/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493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541" y="332656"/>
            <a:ext cx="6698705" cy="659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648072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1.Конституция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об образовании статья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43. https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://www.zakonrf.info/konstitucia/43/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2.Федеральный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Об образовании в Российской Федерации от 29.12.2012 N 273. https://normativ.kontur.ru/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3.Модернизация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современного образования и совершенствование педагогической деятельности II Международной научно-практической конференции, 5 марта 2022 г. https://edu.gov.ru/press/3688/minprosvescheniya-rossii-v-2021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4.Изменения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образовании в 2022-2023 году.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v-2021.org/izmeneniya-v-obrazovanii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Голицынский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Ю.Б. Великобритания. –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ППб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КАРО, 2012. 3, https://search.rsl.ru/ru/record/01002825555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  Система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в Великобритании [электронный ресурс]. – Режим доступа: https://vseobr.com/sistemy-obrazovanija/velikobritanija/6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www.2uk.ru/schols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www.calend.ru/schoolholidays/russtate/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	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Фатхиева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Н. В. Сравнительная характеристика систем образования в Англии и России / Н. В.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Фатхиева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// Молодой ученый. -2016. -№ 17.1 (121.1). - С. 58-63. - URL: https://moluch.ru/archive/121/33520/ 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943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476671"/>
            <a:ext cx="8208912" cy="25202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cap="all" spc="-100" dirty="0" smtClean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  <a:t/>
            </a:r>
            <a:br>
              <a:rPr lang="ru-RU" sz="3200" b="1" cap="all" spc="-100" dirty="0" smtClean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</a:br>
            <a:r>
              <a:rPr lang="ru-RU" sz="3200" b="1" cap="all" spc="-100" dirty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  <a:t/>
            </a:r>
            <a:br>
              <a:rPr lang="ru-RU" sz="3200" b="1" cap="all" spc="-100" dirty="0">
                <a:solidFill>
                  <a:srgbClr val="E37C3D">
                    <a:lumMod val="50000"/>
                  </a:srgbClr>
                </a:solidFill>
                <a:latin typeface="Garamond" panose="02020404030301010803"/>
                <a:ea typeface="+mn-ea"/>
                <a:cs typeface="+mn-cs"/>
              </a:rPr>
            </a:br>
            <a:r>
              <a:rPr lang="ru-RU" sz="3200" b="1" cap="all" spc="-100" dirty="0" smtClean="0">
                <a:solidFill>
                  <a:schemeClr val="tx1"/>
                </a:solidFill>
                <a:latin typeface="Garamond" panose="02020404030301010803"/>
                <a:ea typeface="+mn-ea"/>
                <a:cs typeface="+mn-cs"/>
              </a:rPr>
              <a:t>«</a:t>
            </a:r>
            <a:r>
              <a:rPr lang="ru-RU" sz="3200" b="1" cap="all" spc="-100" dirty="0">
                <a:solidFill>
                  <a:schemeClr val="tx1"/>
                </a:solidFill>
                <a:latin typeface="Garamond" panose="02020404030301010803"/>
                <a:ea typeface="+mn-ea"/>
                <a:cs typeface="+mn-cs"/>
              </a:rPr>
              <a:t>Обучение за рубежом. Как справиться с возможными трудностями</a:t>
            </a:r>
            <a:r>
              <a:rPr lang="ru-RU" sz="3200" b="1" cap="all" spc="-100" dirty="0" smtClean="0">
                <a:solidFill>
                  <a:schemeClr val="tx1"/>
                </a:solidFill>
                <a:latin typeface="Garamond" panose="02020404030301010803"/>
                <a:ea typeface="+mn-ea"/>
                <a:cs typeface="+mn-cs"/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7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580" y="0"/>
            <a:ext cx="8892480" cy="3645024"/>
          </a:xfrm>
        </p:spPr>
        <p:txBody>
          <a:bodyPr>
            <a:noAutofit/>
          </a:bodyPr>
          <a:lstStyle/>
          <a:p>
            <a:pPr marL="0" lvl="0" indent="0" algn="ctr" defTabSz="685800">
              <a:spcBef>
                <a:spcPts val="450"/>
              </a:spcBef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</a:p>
          <a:p>
            <a:pPr marL="0" lvl="0" indent="0" defTabSz="685800">
              <a:lnSpc>
                <a:spcPct val="170000"/>
              </a:lnSpc>
              <a:spcBef>
                <a:spcPts val="450"/>
              </a:spcBef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последнее время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многих родителей, недовольных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школой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России,  появляется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не только поменять её, но даже отправлять своих детей в другую страну,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которой можно  получить качественное образование.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ли это?  Неужели наша школа хуже зарубежной, например, британской? Не все знают о том, что из себя представляет обучение за рубежом и с какими возможными трудностями при этом могут столкнуться дети. 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512" y="3573016"/>
            <a:ext cx="8964488" cy="3284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>
              <a:spcBef>
                <a:spcPts val="450"/>
              </a:spcBef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Цель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представление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обучении за рубежом и познакомить с возможными его трудностями.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685800">
              <a:spcBef>
                <a:spcPts val="450"/>
              </a:spcBef>
              <a:buClr>
                <a:prstClr val="black">
                  <a:lumMod val="85000"/>
                  <a:lumOff val="15000"/>
                </a:prstClr>
              </a:buClr>
              <a:buFont typeface="Wingdings 3" charset="2"/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Задачи:</a:t>
            </a:r>
          </a:p>
          <a:p>
            <a:pPr marL="0" indent="0" defTabSz="685800">
              <a:spcBef>
                <a:spcPts val="450"/>
              </a:spcBef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Дать сравнительную характеристику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школьного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России и Великобритании. </a:t>
            </a:r>
          </a:p>
          <a:p>
            <a:pPr marL="0" indent="0" defTabSz="685800">
              <a:spcBef>
                <a:spcPts val="450"/>
              </a:spcBef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Выяснить особенности обучения за границей.</a:t>
            </a:r>
          </a:p>
          <a:p>
            <a:pPr marL="0" indent="0" defTabSz="685800">
              <a:spcBef>
                <a:spcPts val="450"/>
              </a:spcBef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Определить возможные трудности обучения за рубежом и как можно их преодолеть. </a:t>
            </a:r>
          </a:p>
        </p:txBody>
      </p:sp>
    </p:spTree>
    <p:extLst>
      <p:ext uri="{BB962C8B-B14F-4D97-AF65-F5344CB8AC3E}">
        <p14:creationId xmlns:p14="http://schemas.microsoft.com/office/powerpoint/2010/main" val="3255420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624110"/>
            <a:ext cx="8354888" cy="6045250"/>
          </a:xfrm>
        </p:spPr>
        <p:txBody>
          <a:bodyPr>
            <a:normAutofit/>
          </a:bodyPr>
          <a:lstStyle/>
          <a:p>
            <a:pPr lvl="0" algn="ctr" defTabSz="914400">
              <a:spcBef>
                <a:spcPts val="600"/>
              </a:spcBef>
            </a:pPr>
            <a:r>
              <a:rPr lang="ru-RU" sz="2200" b="1" dirty="0" smtClean="0">
                <a:solidFill>
                  <a:prstClr val="black"/>
                </a:solidFill>
                <a:latin typeface="Garamond" panose="02020404030301010803"/>
                <a:ea typeface="+mn-ea"/>
                <a:cs typeface="+mn-cs"/>
              </a:rPr>
              <a:t/>
            </a:r>
            <a:br>
              <a:rPr lang="ru-RU" sz="2200" b="1" dirty="0" smtClean="0">
                <a:solidFill>
                  <a:prstClr val="black"/>
                </a:solidFill>
                <a:latin typeface="Garamond" panose="02020404030301010803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88640"/>
            <a:ext cx="9108503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школьного обучения в Великобритании и в России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 –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школьного образования в России и Великобритании.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Проектным продукт: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 о возможных трудностях обучения за рубежом и о том, как можно с этими трудностями справиться.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значимость: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служить как справочник, к которому могут обратиться школьники по интересующим вопросам о стране изучаемого языка и использовать во внеклассной работе по предмету.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таким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этап: 10. 01 – 19.01.2022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проекта 20.01. – 10.03.2022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проекта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18.03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0905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252" y="12779"/>
            <a:ext cx="79451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Структура 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 школьного образования.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330760"/>
              </p:ext>
            </p:extLst>
          </p:nvPr>
        </p:nvGraphicFramePr>
        <p:xfrm>
          <a:off x="107503" y="908720"/>
          <a:ext cx="9036497" cy="5472608"/>
        </p:xfrm>
        <a:graphic>
          <a:graphicData uri="http://schemas.openxmlformats.org/drawingml/2006/table">
            <a:tbl>
              <a:tblPr firstRow="1" firstCol="1" bandRow="1"/>
              <a:tblGrid>
                <a:gridCol w="2188240">
                  <a:extLst>
                    <a:ext uri="{9D8B030D-6E8A-4147-A177-3AD203B41FA5}">
                      <a16:colId xmlns:a16="http://schemas.microsoft.com/office/drawing/2014/main" val="906491711"/>
                    </a:ext>
                  </a:extLst>
                </a:gridCol>
                <a:gridCol w="2157380">
                  <a:extLst>
                    <a:ext uri="{9D8B030D-6E8A-4147-A177-3AD203B41FA5}">
                      <a16:colId xmlns:a16="http://schemas.microsoft.com/office/drawing/2014/main" val="4072187446"/>
                    </a:ext>
                  </a:extLst>
                </a:gridCol>
                <a:gridCol w="2202706">
                  <a:extLst>
                    <a:ext uri="{9D8B030D-6E8A-4147-A177-3AD203B41FA5}">
                      <a16:colId xmlns:a16="http://schemas.microsoft.com/office/drawing/2014/main" val="1939288377"/>
                    </a:ext>
                  </a:extLst>
                </a:gridCol>
                <a:gridCol w="2488171">
                  <a:extLst>
                    <a:ext uri="{9D8B030D-6E8A-4147-A177-3AD203B41FA5}">
                      <a16:colId xmlns:a16="http://schemas.microsoft.com/office/drawing/2014/main" val="3815532979"/>
                    </a:ext>
                  </a:extLst>
                </a:gridCol>
              </a:tblGrid>
              <a:tr h="1113162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страны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Начальное звено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звено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Старшее звено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738103"/>
                  </a:ext>
                </a:extLst>
              </a:tr>
              <a:tr h="1995013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– 10 лет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1 - 4 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11-15 лет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– 9 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16-17 лет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– 11 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185093"/>
                  </a:ext>
                </a:extLst>
              </a:tr>
              <a:tr h="2364433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Англия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– 11 лет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1 - 6 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12-16 лет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– 11 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17-18 лет</a:t>
                      </a:r>
                    </a:p>
                    <a:p>
                      <a:pPr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– 13 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78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7661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4624"/>
            <a:ext cx="90010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отличия школьного образования в России и Великобритании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6500632"/>
              </p:ext>
            </p:extLst>
          </p:nvPr>
        </p:nvGraphicFramePr>
        <p:xfrm>
          <a:off x="35496" y="836712"/>
          <a:ext cx="9108503" cy="5904656"/>
        </p:xfrm>
        <a:graphic>
          <a:graphicData uri="http://schemas.openxmlformats.org/drawingml/2006/table">
            <a:tbl>
              <a:tblPr firstRow="1" firstCol="1" bandRow="1"/>
              <a:tblGrid>
                <a:gridCol w="4553764">
                  <a:extLst>
                    <a:ext uri="{9D8B030D-6E8A-4147-A177-3AD203B41FA5}">
                      <a16:colId xmlns:a16="http://schemas.microsoft.com/office/drawing/2014/main" val="3530553270"/>
                    </a:ext>
                  </a:extLst>
                </a:gridCol>
                <a:gridCol w="4554739">
                  <a:extLst>
                    <a:ext uri="{9D8B030D-6E8A-4147-A177-3AD203B41FA5}">
                      <a16:colId xmlns:a16="http://schemas.microsoft.com/office/drawing/2014/main" val="4065376329"/>
                    </a:ext>
                  </a:extLst>
                </a:gridCol>
              </a:tblGrid>
              <a:tr h="3209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Россия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Великобритания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808733"/>
                  </a:ext>
                </a:extLst>
              </a:tr>
              <a:tr h="6518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Изучение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теории без практического применения.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Акцент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практическую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работу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294760"/>
                  </a:ext>
                </a:extLst>
              </a:tr>
              <a:tr h="10671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Универсальных набор предметов.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Большое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число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дисциплин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Мало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обязательных дисциплин.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Предметы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выбору учащегося.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620589"/>
                  </a:ext>
                </a:extLst>
              </a:tr>
              <a:tr h="12425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государственных школах среднее образование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бесплатное .Обучения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частных школах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платное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государственных школах среднее образование бесплатное. Обучение в частных школах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доступно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только очень обеспеченным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семьям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489715"/>
                  </a:ext>
                </a:extLst>
              </a:tr>
              <a:tr h="133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Государственные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школы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имеют невысокий уровень оснащенности. Частные школы имеют хорошую материально-техническую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базу.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Школы обладают хорошей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материально-технической базой. Частные школы отличаются </a:t>
                      </a:r>
                      <a:r>
                        <a:rPr lang="ru-RU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высокойоснащенносью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739563"/>
                  </a:ext>
                </a:extLst>
              </a:tr>
              <a:tr h="12838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Поступление в ВУЗы по результатам ЕГЭ, ведущие российские вузы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помимо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общего конкурса дополнительно проводят внутренние экзамены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Зачисление в университеты на основании результатов A-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Levels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для поступления в престижные вузы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проводится дополнительная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подготовка.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03" marR="504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447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392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76864" cy="908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и недостатки обучения в России и Англии.</a:t>
            </a:r>
            <a:endParaRPr lang="ru-RU" sz="32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5375567"/>
              </p:ext>
            </p:extLst>
          </p:nvPr>
        </p:nvGraphicFramePr>
        <p:xfrm>
          <a:off x="0" y="908719"/>
          <a:ext cx="9121506" cy="5421056"/>
        </p:xfrm>
        <a:graphic>
          <a:graphicData uri="http://schemas.openxmlformats.org/drawingml/2006/table">
            <a:tbl>
              <a:tblPr firstRow="1" firstCol="1" bandRow="1"/>
              <a:tblGrid>
                <a:gridCol w="4487192">
                  <a:extLst>
                    <a:ext uri="{9D8B030D-6E8A-4147-A177-3AD203B41FA5}">
                      <a16:colId xmlns:a16="http://schemas.microsoft.com/office/drawing/2014/main" val="3463945434"/>
                    </a:ext>
                  </a:extLst>
                </a:gridCol>
                <a:gridCol w="44450">
                  <a:extLst>
                    <a:ext uri="{9D8B030D-6E8A-4147-A177-3AD203B41FA5}">
                      <a16:colId xmlns:a16="http://schemas.microsoft.com/office/drawing/2014/main" val="4225354927"/>
                    </a:ext>
                  </a:extLst>
                </a:gridCol>
                <a:gridCol w="4589864">
                  <a:extLst>
                    <a:ext uri="{9D8B030D-6E8A-4147-A177-3AD203B41FA5}">
                      <a16:colId xmlns:a16="http://schemas.microsoft.com/office/drawing/2014/main" val="1805446638"/>
                    </a:ext>
                  </a:extLst>
                </a:gridCol>
              </a:tblGrid>
              <a:tr h="6160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Британское образование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Российское образование 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69739"/>
                  </a:ext>
                </a:extLst>
              </a:tr>
              <a:tr h="786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Комплектование классов по способностям учащихся.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России не такого подхода при комплектовании классов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7668645"/>
                  </a:ext>
                </a:extLst>
              </a:tr>
              <a:tr h="786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учебного года- в первый вторник сентября.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учебного года- это 1 сентября,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486299"/>
                  </a:ext>
                </a:extLst>
              </a:tr>
              <a:tr h="786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 год с 1 сентября по конец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 год с 1 сентября по конец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мая.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8047063"/>
                  </a:ext>
                </a:extLst>
              </a:tr>
              <a:tr h="786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Высшее образование дорогостоящее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Доступность высшего образования.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905969"/>
                  </a:ext>
                </a:extLst>
              </a:tr>
              <a:tr h="128027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Зачисление абитуриентов по результатам теста/ экзамена после 2-х летней дополнительной подготовки</a:t>
                      </a:r>
                      <a:endParaRPr lang="ru-RU" sz="20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Зачисление абитуриентов по результатам ЕГЭ</a:t>
                      </a:r>
                      <a:endParaRPr lang="ru-RU" sz="20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0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595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40960" cy="8367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Возможные 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трудности обучения </a:t>
            </a:r>
            <a:b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рубежом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5" cy="6021288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Чувство одиночества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окружении чужих людей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Культурная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пропасть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языковой барьер.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и стоимость обучения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подходы к обучению.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обучении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питания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Минусов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получении образования за рубежом. Они настолько значительные, что могут заставить вас передумать поступать в зарубежные учебные заведения.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4060431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16632"/>
            <a:ext cx="8532439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справиться с возможными</a:t>
            </a:r>
            <a:b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трудностями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65" y="1052736"/>
            <a:ext cx="9143998" cy="580526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поддерживать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связь с родными.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 держаться доброжелательно и быть открытым ко всему новому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сообщать о своих проблемах, ощущениях родителям.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для хобби для эмоциональной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разрядки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Заранее изучить традиции и обычаи народа страны, куда собираетесь ехать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стать наблюдателем,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стараться понимать людей другой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страны.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Побольше говорить и слушать. В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вашей школе будет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приезжих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тем же проблемами. Не бояться выступать на занятиях, дискуссиях.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 надо сориентироваться в курсе валют. Спрашивайте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цены у знакомых,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учащимся, предъявляемые в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стесняться просить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у преподавателя и других учащихся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увлекаться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фастфудом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338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2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9036496" cy="630932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школьной системе образования России и Англии есть как сходства, так 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различия, есть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и недостатки. Образование каждой из этих стран по- своему уникально и обладает всеми качествами для воспитания и становления компетентной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если кто-то решит уехать из России в Великобританию для получения школьного образования, то он должен изучить особенности обучения в зарубежной школе и понимать, что столкнется с определенными трудностями. И придется приложить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преодолеть трудности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адаптации,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языковой барьер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тоску по дому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считаю, что хорошее образование можно получить как в России, так и Великобритании.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Стоит ли стремится уезжать за школьным образованием в другую страну, если можно его бесплатно и качественно получить на Родине?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91369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1385</TotalTime>
  <Words>842</Words>
  <Application>Microsoft Office PowerPoint</Application>
  <PresentationFormat>Экран (4:3)</PresentationFormat>
  <Paragraphs>114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Garamond</vt:lpstr>
      <vt:lpstr>Times New Roman</vt:lpstr>
      <vt:lpstr>Trebuchet MS</vt:lpstr>
      <vt:lpstr>Wingdings</vt:lpstr>
      <vt:lpstr>Wingdings 3</vt:lpstr>
      <vt:lpstr>Аспект</vt:lpstr>
      <vt:lpstr>    «Обучение за рубежом. Как справиться с возможными трудностями» </vt:lpstr>
      <vt:lpstr>Презентация PowerPoint</vt:lpstr>
      <vt:lpstr> </vt:lpstr>
      <vt:lpstr>Презентация PowerPoint</vt:lpstr>
      <vt:lpstr>Основные отличия школьного образования в России и Великобритании</vt:lpstr>
      <vt:lpstr>Преимущества и недостатки обучения в России и Англии.</vt:lpstr>
      <vt:lpstr>Возможные трудности обучения  за рубежом</vt:lpstr>
      <vt:lpstr>Как можно  справиться с возможными  трудностями</vt:lpstr>
      <vt:lpstr>Вывод</vt:lpstr>
      <vt:lpstr>Список литературы </vt:lpstr>
      <vt:lpstr>  «Обучение за рубежом. Как справиться с возможными трудностями»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Различие и сходство в менталитете народов двух культур</dc:title>
  <dc:creator>Директор</dc:creator>
  <cp:lastModifiedBy>HP</cp:lastModifiedBy>
  <cp:revision>103</cp:revision>
  <dcterms:created xsi:type="dcterms:W3CDTF">2013-03-06T15:15:41Z</dcterms:created>
  <dcterms:modified xsi:type="dcterms:W3CDTF">2024-01-24T12:35:42Z</dcterms:modified>
</cp:coreProperties>
</file>