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9" r:id="rId2"/>
    <p:sldId id="257" r:id="rId3"/>
    <p:sldId id="266" r:id="rId4"/>
    <p:sldId id="265" r:id="rId5"/>
    <p:sldId id="264" r:id="rId6"/>
    <p:sldId id="263" r:id="rId7"/>
    <p:sldId id="262" r:id="rId8"/>
    <p:sldId id="261" r:id="rId9"/>
    <p:sldId id="260" r:id="rId10"/>
    <p:sldId id="268" r:id="rId11"/>
    <p:sldId id="270" r:id="rId12"/>
    <p:sldId id="271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1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66FCC-1BF5-4B95-9CEF-4957DACC3EC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D83768-B9E3-43EF-87BC-3C89005AF452}">
      <dgm:prSet phldrT="[Текст]"/>
      <dgm:spPr/>
      <dgm:t>
        <a:bodyPr/>
        <a:lstStyle/>
        <a:p>
          <a:r>
            <a:rPr lang="ru-RU" dirty="0"/>
            <a:t>В учреждениях применяются активные формы и методы работы с родителями:  </a:t>
          </a:r>
        </a:p>
      </dgm:t>
    </dgm:pt>
    <dgm:pt modelId="{70451482-A149-4617-A055-1F6CB98530F8}" type="parTrans" cxnId="{C6D61CA8-C3AF-4E6E-865A-5F728E3B2AB8}">
      <dgm:prSet/>
      <dgm:spPr/>
      <dgm:t>
        <a:bodyPr/>
        <a:lstStyle/>
        <a:p>
          <a:endParaRPr lang="ru-RU"/>
        </a:p>
      </dgm:t>
    </dgm:pt>
    <dgm:pt modelId="{68FE9B2C-8D99-4F74-998B-F71AD357C094}" type="sibTrans" cxnId="{C6D61CA8-C3AF-4E6E-865A-5F728E3B2AB8}">
      <dgm:prSet/>
      <dgm:spPr/>
      <dgm:t>
        <a:bodyPr/>
        <a:lstStyle/>
        <a:p>
          <a:endParaRPr lang="ru-RU"/>
        </a:p>
      </dgm:t>
    </dgm:pt>
    <dgm:pt modelId="{0746473B-ABC7-4896-B6E4-E5258755BCAE}">
      <dgm:prSet phldrT="[Текст]"/>
      <dgm:spPr/>
      <dgm:t>
        <a:bodyPr/>
        <a:lstStyle/>
        <a:p>
          <a:r>
            <a:rPr lang="ru-RU" dirty="0"/>
            <a:t>индивидуальные беседы;  общие и групповые консультации, рекомендации на стендах, дни открытых дверей;</a:t>
          </a:r>
        </a:p>
      </dgm:t>
    </dgm:pt>
    <dgm:pt modelId="{62324DFA-9FFA-4CDD-9E3B-D40F4562D39B}" type="parTrans" cxnId="{A8F1B974-0AC6-4711-8B99-4FA54A0670F0}">
      <dgm:prSet/>
      <dgm:spPr/>
      <dgm:t>
        <a:bodyPr/>
        <a:lstStyle/>
        <a:p>
          <a:endParaRPr lang="ru-RU"/>
        </a:p>
      </dgm:t>
    </dgm:pt>
    <dgm:pt modelId="{A8D132E7-B4E9-4ADA-A20B-FD05D6A22142}" type="sibTrans" cxnId="{A8F1B974-0AC6-4711-8B99-4FA54A0670F0}">
      <dgm:prSet/>
      <dgm:spPr/>
      <dgm:t>
        <a:bodyPr/>
        <a:lstStyle/>
        <a:p>
          <a:endParaRPr lang="ru-RU"/>
        </a:p>
      </dgm:t>
    </dgm:pt>
    <dgm:pt modelId="{62DB9C41-F4FD-4A0C-AB5F-117CDF232EED}">
      <dgm:prSet phldrT="[Текст]"/>
      <dgm:spPr/>
      <dgm:t>
        <a:bodyPr/>
        <a:lstStyle/>
        <a:p>
          <a:r>
            <a:rPr lang="ru-RU" dirty="0"/>
            <a:t>выставки детских работ</a:t>
          </a:r>
        </a:p>
      </dgm:t>
    </dgm:pt>
    <dgm:pt modelId="{E775F4EF-1B31-47BE-9881-190B688547D1}" type="parTrans" cxnId="{4CA15268-C21A-4297-BE7E-94E4BF7C1DCE}">
      <dgm:prSet/>
      <dgm:spPr/>
      <dgm:t>
        <a:bodyPr/>
        <a:lstStyle/>
        <a:p>
          <a:endParaRPr lang="ru-RU"/>
        </a:p>
      </dgm:t>
    </dgm:pt>
    <dgm:pt modelId="{BA081C01-AA09-495F-8F93-43B38DD52FEB}" type="sibTrans" cxnId="{4CA15268-C21A-4297-BE7E-94E4BF7C1DCE}">
      <dgm:prSet/>
      <dgm:spPr/>
      <dgm:t>
        <a:bodyPr/>
        <a:lstStyle/>
        <a:p>
          <a:endParaRPr lang="ru-RU"/>
        </a:p>
      </dgm:t>
    </dgm:pt>
    <dgm:pt modelId="{FAF95885-541B-43BE-A8B2-06983F539A08}">
      <dgm:prSet phldrT="[Текст]"/>
      <dgm:spPr/>
      <dgm:t>
        <a:bodyPr/>
        <a:lstStyle/>
        <a:p>
          <a:r>
            <a:rPr lang="ru-RU" dirty="0"/>
            <a:t>совместные беседы с родителями и детьми, семинары-практикумы.</a:t>
          </a:r>
        </a:p>
      </dgm:t>
    </dgm:pt>
    <dgm:pt modelId="{10537C02-DEF0-40B4-A5DF-F99D32C71A4D}" type="parTrans" cxnId="{25CA0CC8-47A7-4581-A5DC-D9D07471636F}">
      <dgm:prSet/>
      <dgm:spPr/>
      <dgm:t>
        <a:bodyPr/>
        <a:lstStyle/>
        <a:p>
          <a:endParaRPr lang="ru-RU"/>
        </a:p>
      </dgm:t>
    </dgm:pt>
    <dgm:pt modelId="{AEFB9231-9E52-4D51-9A75-FD314FB2E892}" type="sibTrans" cxnId="{25CA0CC8-47A7-4581-A5DC-D9D07471636F}">
      <dgm:prSet/>
      <dgm:spPr/>
      <dgm:t>
        <a:bodyPr/>
        <a:lstStyle/>
        <a:p>
          <a:endParaRPr lang="ru-RU"/>
        </a:p>
      </dgm:t>
    </dgm:pt>
    <dgm:pt modelId="{340E0FAC-2BA0-4D10-ACEE-990A28F6D30E}" type="pres">
      <dgm:prSet presAssocID="{AD466FCC-1BF5-4B95-9CEF-4957DACC3EC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1008625-71FD-4D51-A320-900EA4C90DA0}" type="pres">
      <dgm:prSet presAssocID="{75D83768-B9E3-43EF-87BC-3C89005AF452}" presName="root1" presStyleCnt="0"/>
      <dgm:spPr/>
    </dgm:pt>
    <dgm:pt modelId="{08B04A76-4623-406C-8186-9A4B130306DB}" type="pres">
      <dgm:prSet presAssocID="{75D83768-B9E3-43EF-87BC-3C89005AF452}" presName="LevelOneTextNode" presStyleLbl="node0" presStyleIdx="0" presStyleCnt="1">
        <dgm:presLayoutVars>
          <dgm:chPref val="3"/>
        </dgm:presLayoutVars>
      </dgm:prSet>
      <dgm:spPr/>
    </dgm:pt>
    <dgm:pt modelId="{0CFC3A63-B405-4237-B83D-69B983E29CF6}" type="pres">
      <dgm:prSet presAssocID="{75D83768-B9E3-43EF-87BC-3C89005AF452}" presName="level2hierChild" presStyleCnt="0"/>
      <dgm:spPr/>
    </dgm:pt>
    <dgm:pt modelId="{783287AA-2E09-4F8B-A2EB-A18A272DF316}" type="pres">
      <dgm:prSet presAssocID="{62324DFA-9FFA-4CDD-9E3B-D40F4562D39B}" presName="conn2-1" presStyleLbl="parChTrans1D2" presStyleIdx="0" presStyleCnt="3"/>
      <dgm:spPr/>
    </dgm:pt>
    <dgm:pt modelId="{0838D1F9-386A-4681-9CA9-DF4F9F56362D}" type="pres">
      <dgm:prSet presAssocID="{62324DFA-9FFA-4CDD-9E3B-D40F4562D39B}" presName="connTx" presStyleLbl="parChTrans1D2" presStyleIdx="0" presStyleCnt="3"/>
      <dgm:spPr/>
    </dgm:pt>
    <dgm:pt modelId="{74B72329-9CD1-4531-9B07-86C7BAAB2A2C}" type="pres">
      <dgm:prSet presAssocID="{0746473B-ABC7-4896-B6E4-E5258755BCAE}" presName="root2" presStyleCnt="0"/>
      <dgm:spPr/>
    </dgm:pt>
    <dgm:pt modelId="{28EE3DE8-7BBF-43CF-99AE-90E3C9469EB8}" type="pres">
      <dgm:prSet presAssocID="{0746473B-ABC7-4896-B6E4-E5258755BCAE}" presName="LevelTwoTextNode" presStyleLbl="node2" presStyleIdx="0" presStyleCnt="3">
        <dgm:presLayoutVars>
          <dgm:chPref val="3"/>
        </dgm:presLayoutVars>
      </dgm:prSet>
      <dgm:spPr/>
    </dgm:pt>
    <dgm:pt modelId="{335CF3CF-BDE2-4D61-83E8-85B3C7096DBF}" type="pres">
      <dgm:prSet presAssocID="{0746473B-ABC7-4896-B6E4-E5258755BCAE}" presName="level3hierChild" presStyleCnt="0"/>
      <dgm:spPr/>
    </dgm:pt>
    <dgm:pt modelId="{CB9EF1E2-3874-4059-ACDD-92CE720D9593}" type="pres">
      <dgm:prSet presAssocID="{E775F4EF-1B31-47BE-9881-190B688547D1}" presName="conn2-1" presStyleLbl="parChTrans1D2" presStyleIdx="1" presStyleCnt="3"/>
      <dgm:spPr/>
    </dgm:pt>
    <dgm:pt modelId="{7B21A185-7F94-422F-B830-E1214606FFAE}" type="pres">
      <dgm:prSet presAssocID="{E775F4EF-1B31-47BE-9881-190B688547D1}" presName="connTx" presStyleLbl="parChTrans1D2" presStyleIdx="1" presStyleCnt="3"/>
      <dgm:spPr/>
    </dgm:pt>
    <dgm:pt modelId="{233EF142-E3F3-4A3A-B618-406883F2C800}" type="pres">
      <dgm:prSet presAssocID="{62DB9C41-F4FD-4A0C-AB5F-117CDF232EED}" presName="root2" presStyleCnt="0"/>
      <dgm:spPr/>
    </dgm:pt>
    <dgm:pt modelId="{B95ED488-85F4-439C-A39D-9E725D0E220E}" type="pres">
      <dgm:prSet presAssocID="{62DB9C41-F4FD-4A0C-AB5F-117CDF232EED}" presName="LevelTwoTextNode" presStyleLbl="node2" presStyleIdx="1" presStyleCnt="3">
        <dgm:presLayoutVars>
          <dgm:chPref val="3"/>
        </dgm:presLayoutVars>
      </dgm:prSet>
      <dgm:spPr/>
    </dgm:pt>
    <dgm:pt modelId="{1D25482E-5326-48EF-A50E-324E4C2137FE}" type="pres">
      <dgm:prSet presAssocID="{62DB9C41-F4FD-4A0C-AB5F-117CDF232EED}" presName="level3hierChild" presStyleCnt="0"/>
      <dgm:spPr/>
    </dgm:pt>
    <dgm:pt modelId="{3AD955BC-B8F9-40B2-961E-DB0CC76E08E8}" type="pres">
      <dgm:prSet presAssocID="{10537C02-DEF0-40B4-A5DF-F99D32C71A4D}" presName="conn2-1" presStyleLbl="parChTrans1D2" presStyleIdx="2" presStyleCnt="3"/>
      <dgm:spPr/>
    </dgm:pt>
    <dgm:pt modelId="{4A34BBAA-8B23-42E6-B0EE-6A9A568A0F60}" type="pres">
      <dgm:prSet presAssocID="{10537C02-DEF0-40B4-A5DF-F99D32C71A4D}" presName="connTx" presStyleLbl="parChTrans1D2" presStyleIdx="2" presStyleCnt="3"/>
      <dgm:spPr/>
    </dgm:pt>
    <dgm:pt modelId="{C32752F8-E075-451F-9DD4-BE66D5F9ADB1}" type="pres">
      <dgm:prSet presAssocID="{FAF95885-541B-43BE-A8B2-06983F539A08}" presName="root2" presStyleCnt="0"/>
      <dgm:spPr/>
    </dgm:pt>
    <dgm:pt modelId="{C3DCBAD9-8CA4-46C7-8143-9A6D417AADDC}" type="pres">
      <dgm:prSet presAssocID="{FAF95885-541B-43BE-A8B2-06983F539A08}" presName="LevelTwoTextNode" presStyleLbl="node2" presStyleIdx="2" presStyleCnt="3">
        <dgm:presLayoutVars>
          <dgm:chPref val="3"/>
        </dgm:presLayoutVars>
      </dgm:prSet>
      <dgm:spPr/>
    </dgm:pt>
    <dgm:pt modelId="{B9CBCE79-17C4-4724-B3D8-4A54404FC0E5}" type="pres">
      <dgm:prSet presAssocID="{FAF95885-541B-43BE-A8B2-06983F539A08}" presName="level3hierChild" presStyleCnt="0"/>
      <dgm:spPr/>
    </dgm:pt>
  </dgm:ptLst>
  <dgm:cxnLst>
    <dgm:cxn modelId="{CBE54638-EEE7-4EA2-BA96-81CA9552FDA8}" type="presOf" srcId="{E775F4EF-1B31-47BE-9881-190B688547D1}" destId="{7B21A185-7F94-422F-B830-E1214606FFAE}" srcOrd="1" destOrd="0" presId="urn:microsoft.com/office/officeart/2008/layout/HorizontalMultiLevelHierarchy"/>
    <dgm:cxn modelId="{FE4E143C-0CA4-44B8-88EB-412EE9F4E594}" type="presOf" srcId="{0746473B-ABC7-4896-B6E4-E5258755BCAE}" destId="{28EE3DE8-7BBF-43CF-99AE-90E3C9469EB8}" srcOrd="0" destOrd="0" presId="urn:microsoft.com/office/officeart/2008/layout/HorizontalMultiLevelHierarchy"/>
    <dgm:cxn modelId="{4CA15268-C21A-4297-BE7E-94E4BF7C1DCE}" srcId="{75D83768-B9E3-43EF-87BC-3C89005AF452}" destId="{62DB9C41-F4FD-4A0C-AB5F-117CDF232EED}" srcOrd="1" destOrd="0" parTransId="{E775F4EF-1B31-47BE-9881-190B688547D1}" sibTransId="{BA081C01-AA09-495F-8F93-43B38DD52FEB}"/>
    <dgm:cxn modelId="{A8F1B974-0AC6-4711-8B99-4FA54A0670F0}" srcId="{75D83768-B9E3-43EF-87BC-3C89005AF452}" destId="{0746473B-ABC7-4896-B6E4-E5258755BCAE}" srcOrd="0" destOrd="0" parTransId="{62324DFA-9FFA-4CDD-9E3B-D40F4562D39B}" sibTransId="{A8D132E7-B4E9-4ADA-A20B-FD05D6A22142}"/>
    <dgm:cxn modelId="{AA3A9881-4F75-497C-B26D-EE62A20C0480}" type="presOf" srcId="{AD466FCC-1BF5-4B95-9CEF-4957DACC3EC7}" destId="{340E0FAC-2BA0-4D10-ACEE-990A28F6D30E}" srcOrd="0" destOrd="0" presId="urn:microsoft.com/office/officeart/2008/layout/HorizontalMultiLevelHierarchy"/>
    <dgm:cxn modelId="{757CAE8C-9989-4C59-AA41-89C34508E875}" type="presOf" srcId="{10537C02-DEF0-40B4-A5DF-F99D32C71A4D}" destId="{4A34BBAA-8B23-42E6-B0EE-6A9A568A0F60}" srcOrd="1" destOrd="0" presId="urn:microsoft.com/office/officeart/2008/layout/HorizontalMultiLevelHierarchy"/>
    <dgm:cxn modelId="{027A7C90-348C-4A6B-9B52-3D4A31E39C6A}" type="presOf" srcId="{E775F4EF-1B31-47BE-9881-190B688547D1}" destId="{CB9EF1E2-3874-4059-ACDD-92CE720D9593}" srcOrd="0" destOrd="0" presId="urn:microsoft.com/office/officeart/2008/layout/HorizontalMultiLevelHierarchy"/>
    <dgm:cxn modelId="{3E974DA4-5E01-4C55-84A0-52CE4A6D5C66}" type="presOf" srcId="{62324DFA-9FFA-4CDD-9E3B-D40F4562D39B}" destId="{783287AA-2E09-4F8B-A2EB-A18A272DF316}" srcOrd="0" destOrd="0" presId="urn:microsoft.com/office/officeart/2008/layout/HorizontalMultiLevelHierarchy"/>
    <dgm:cxn modelId="{6095EBA7-D628-4C52-BDD0-2A4302F186BE}" type="presOf" srcId="{62DB9C41-F4FD-4A0C-AB5F-117CDF232EED}" destId="{B95ED488-85F4-439C-A39D-9E725D0E220E}" srcOrd="0" destOrd="0" presId="urn:microsoft.com/office/officeart/2008/layout/HorizontalMultiLevelHierarchy"/>
    <dgm:cxn modelId="{C6D61CA8-C3AF-4E6E-865A-5F728E3B2AB8}" srcId="{AD466FCC-1BF5-4B95-9CEF-4957DACC3EC7}" destId="{75D83768-B9E3-43EF-87BC-3C89005AF452}" srcOrd="0" destOrd="0" parTransId="{70451482-A149-4617-A055-1F6CB98530F8}" sibTransId="{68FE9B2C-8D99-4F74-998B-F71AD357C094}"/>
    <dgm:cxn modelId="{780204B2-7D78-40BD-B933-1BA2BBB8F239}" type="presOf" srcId="{75D83768-B9E3-43EF-87BC-3C89005AF452}" destId="{08B04A76-4623-406C-8186-9A4B130306DB}" srcOrd="0" destOrd="0" presId="urn:microsoft.com/office/officeart/2008/layout/HorizontalMultiLevelHierarchy"/>
    <dgm:cxn modelId="{8C02B9B8-4A50-46D9-B9A3-F5776AABC96C}" type="presOf" srcId="{62324DFA-9FFA-4CDD-9E3B-D40F4562D39B}" destId="{0838D1F9-386A-4681-9CA9-DF4F9F56362D}" srcOrd="1" destOrd="0" presId="urn:microsoft.com/office/officeart/2008/layout/HorizontalMultiLevelHierarchy"/>
    <dgm:cxn modelId="{A808E2C3-D0ED-4F55-870B-4A703597B120}" type="presOf" srcId="{10537C02-DEF0-40B4-A5DF-F99D32C71A4D}" destId="{3AD955BC-B8F9-40B2-961E-DB0CC76E08E8}" srcOrd="0" destOrd="0" presId="urn:microsoft.com/office/officeart/2008/layout/HorizontalMultiLevelHierarchy"/>
    <dgm:cxn modelId="{25CA0CC8-47A7-4581-A5DC-D9D07471636F}" srcId="{75D83768-B9E3-43EF-87BC-3C89005AF452}" destId="{FAF95885-541B-43BE-A8B2-06983F539A08}" srcOrd="2" destOrd="0" parTransId="{10537C02-DEF0-40B4-A5DF-F99D32C71A4D}" sibTransId="{AEFB9231-9E52-4D51-9A75-FD314FB2E892}"/>
    <dgm:cxn modelId="{D023A0EB-0DA6-4FA1-B37D-0E9CDA7648C4}" type="presOf" srcId="{FAF95885-541B-43BE-A8B2-06983F539A08}" destId="{C3DCBAD9-8CA4-46C7-8143-9A6D417AADDC}" srcOrd="0" destOrd="0" presId="urn:microsoft.com/office/officeart/2008/layout/HorizontalMultiLevelHierarchy"/>
    <dgm:cxn modelId="{83623711-59D6-4200-9232-A158365363DD}" type="presParOf" srcId="{340E0FAC-2BA0-4D10-ACEE-990A28F6D30E}" destId="{21008625-71FD-4D51-A320-900EA4C90DA0}" srcOrd="0" destOrd="0" presId="urn:microsoft.com/office/officeart/2008/layout/HorizontalMultiLevelHierarchy"/>
    <dgm:cxn modelId="{EE8670C3-7D5F-42E7-8887-1300F42B6F5E}" type="presParOf" srcId="{21008625-71FD-4D51-A320-900EA4C90DA0}" destId="{08B04A76-4623-406C-8186-9A4B130306DB}" srcOrd="0" destOrd="0" presId="urn:microsoft.com/office/officeart/2008/layout/HorizontalMultiLevelHierarchy"/>
    <dgm:cxn modelId="{205C4406-3B51-4E21-BD34-4FFFDF9EA489}" type="presParOf" srcId="{21008625-71FD-4D51-A320-900EA4C90DA0}" destId="{0CFC3A63-B405-4237-B83D-69B983E29CF6}" srcOrd="1" destOrd="0" presId="urn:microsoft.com/office/officeart/2008/layout/HorizontalMultiLevelHierarchy"/>
    <dgm:cxn modelId="{1767F66F-A3A2-47F9-B92C-9CE644099863}" type="presParOf" srcId="{0CFC3A63-B405-4237-B83D-69B983E29CF6}" destId="{783287AA-2E09-4F8B-A2EB-A18A272DF316}" srcOrd="0" destOrd="0" presId="urn:microsoft.com/office/officeart/2008/layout/HorizontalMultiLevelHierarchy"/>
    <dgm:cxn modelId="{30838BF8-854D-45EE-8DA4-D4EF094545D3}" type="presParOf" srcId="{783287AA-2E09-4F8B-A2EB-A18A272DF316}" destId="{0838D1F9-386A-4681-9CA9-DF4F9F56362D}" srcOrd="0" destOrd="0" presId="urn:microsoft.com/office/officeart/2008/layout/HorizontalMultiLevelHierarchy"/>
    <dgm:cxn modelId="{18F84F41-96A1-4179-A721-8D4C790ED61B}" type="presParOf" srcId="{0CFC3A63-B405-4237-B83D-69B983E29CF6}" destId="{74B72329-9CD1-4531-9B07-86C7BAAB2A2C}" srcOrd="1" destOrd="0" presId="urn:microsoft.com/office/officeart/2008/layout/HorizontalMultiLevelHierarchy"/>
    <dgm:cxn modelId="{A4550183-C9B1-4424-8419-7E355453C76C}" type="presParOf" srcId="{74B72329-9CD1-4531-9B07-86C7BAAB2A2C}" destId="{28EE3DE8-7BBF-43CF-99AE-90E3C9469EB8}" srcOrd="0" destOrd="0" presId="urn:microsoft.com/office/officeart/2008/layout/HorizontalMultiLevelHierarchy"/>
    <dgm:cxn modelId="{66AB2E04-5B7A-4D71-8C67-F89CF271DE80}" type="presParOf" srcId="{74B72329-9CD1-4531-9B07-86C7BAAB2A2C}" destId="{335CF3CF-BDE2-4D61-83E8-85B3C7096DBF}" srcOrd="1" destOrd="0" presId="urn:microsoft.com/office/officeart/2008/layout/HorizontalMultiLevelHierarchy"/>
    <dgm:cxn modelId="{FA589A50-7353-442D-987D-19EA4721BDD6}" type="presParOf" srcId="{0CFC3A63-B405-4237-B83D-69B983E29CF6}" destId="{CB9EF1E2-3874-4059-ACDD-92CE720D9593}" srcOrd="2" destOrd="0" presId="urn:microsoft.com/office/officeart/2008/layout/HorizontalMultiLevelHierarchy"/>
    <dgm:cxn modelId="{B85FC75D-3494-4B35-9BFC-BE99C98C24FC}" type="presParOf" srcId="{CB9EF1E2-3874-4059-ACDD-92CE720D9593}" destId="{7B21A185-7F94-422F-B830-E1214606FFAE}" srcOrd="0" destOrd="0" presId="urn:microsoft.com/office/officeart/2008/layout/HorizontalMultiLevelHierarchy"/>
    <dgm:cxn modelId="{77AFAB6A-5A6A-4AAA-988D-89CE96273FBB}" type="presParOf" srcId="{0CFC3A63-B405-4237-B83D-69B983E29CF6}" destId="{233EF142-E3F3-4A3A-B618-406883F2C800}" srcOrd="3" destOrd="0" presId="urn:microsoft.com/office/officeart/2008/layout/HorizontalMultiLevelHierarchy"/>
    <dgm:cxn modelId="{30560B73-D9AC-4C7E-8C03-BB338E3ADD25}" type="presParOf" srcId="{233EF142-E3F3-4A3A-B618-406883F2C800}" destId="{B95ED488-85F4-439C-A39D-9E725D0E220E}" srcOrd="0" destOrd="0" presId="urn:microsoft.com/office/officeart/2008/layout/HorizontalMultiLevelHierarchy"/>
    <dgm:cxn modelId="{EE6A193D-E59E-4CDC-AC10-1C8721337426}" type="presParOf" srcId="{233EF142-E3F3-4A3A-B618-406883F2C800}" destId="{1D25482E-5326-48EF-A50E-324E4C2137FE}" srcOrd="1" destOrd="0" presId="urn:microsoft.com/office/officeart/2008/layout/HorizontalMultiLevelHierarchy"/>
    <dgm:cxn modelId="{3202C567-48A7-4502-8653-C45B9A062049}" type="presParOf" srcId="{0CFC3A63-B405-4237-B83D-69B983E29CF6}" destId="{3AD955BC-B8F9-40B2-961E-DB0CC76E08E8}" srcOrd="4" destOrd="0" presId="urn:microsoft.com/office/officeart/2008/layout/HorizontalMultiLevelHierarchy"/>
    <dgm:cxn modelId="{466B68E8-E337-427C-B872-485CAD96CA5F}" type="presParOf" srcId="{3AD955BC-B8F9-40B2-961E-DB0CC76E08E8}" destId="{4A34BBAA-8B23-42E6-B0EE-6A9A568A0F60}" srcOrd="0" destOrd="0" presId="urn:microsoft.com/office/officeart/2008/layout/HorizontalMultiLevelHierarchy"/>
    <dgm:cxn modelId="{11CCAA9E-0860-425E-9F30-4CB47D2A9EC6}" type="presParOf" srcId="{0CFC3A63-B405-4237-B83D-69B983E29CF6}" destId="{C32752F8-E075-451F-9DD4-BE66D5F9ADB1}" srcOrd="5" destOrd="0" presId="urn:microsoft.com/office/officeart/2008/layout/HorizontalMultiLevelHierarchy"/>
    <dgm:cxn modelId="{A8CCF42E-A957-431D-AFAF-27B4DAAB4D01}" type="presParOf" srcId="{C32752F8-E075-451F-9DD4-BE66D5F9ADB1}" destId="{C3DCBAD9-8CA4-46C7-8143-9A6D417AADDC}" srcOrd="0" destOrd="0" presId="urn:microsoft.com/office/officeart/2008/layout/HorizontalMultiLevelHierarchy"/>
    <dgm:cxn modelId="{A0C1BC34-01BA-4F6A-81DE-8A1050D133C6}" type="presParOf" srcId="{C32752F8-E075-451F-9DD4-BE66D5F9ADB1}" destId="{B9CBCE79-17C4-4724-B3D8-4A54404FC0E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4FC215-BDD4-4679-8DC5-4020AA4418F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71DB64C3-EB01-4EAB-8958-49CDF49DD1B7}">
      <dgm:prSet phldrT="[Текст]"/>
      <dgm:spPr/>
      <dgm:t>
        <a:bodyPr/>
        <a:lstStyle/>
        <a:p>
          <a:r>
            <a:rPr lang="ru-RU" dirty="0"/>
            <a:t>Организация индивидуальных консультаций должна помочь родителям найти ответы на имеющиеся вопросы, получить систему рекомендаций по построению благоприятных отношений в семье. Возможно консультирование родителей на совместных консилиумах всеми специалистами сразу. </a:t>
          </a:r>
        </a:p>
      </dgm:t>
    </dgm:pt>
    <dgm:pt modelId="{76C99344-B848-4C5E-B889-39594380EDF2}" type="parTrans" cxnId="{4B5B41C5-51BC-46C8-A9C1-24BC119B31CE}">
      <dgm:prSet/>
      <dgm:spPr/>
      <dgm:t>
        <a:bodyPr/>
        <a:lstStyle/>
        <a:p>
          <a:endParaRPr lang="ru-RU"/>
        </a:p>
      </dgm:t>
    </dgm:pt>
    <dgm:pt modelId="{A721C7A7-A8DD-4801-AD4D-B2E5FAAF26FF}" type="sibTrans" cxnId="{4B5B41C5-51BC-46C8-A9C1-24BC119B31CE}">
      <dgm:prSet/>
      <dgm:spPr/>
      <dgm:t>
        <a:bodyPr/>
        <a:lstStyle/>
        <a:p>
          <a:endParaRPr lang="ru-RU"/>
        </a:p>
      </dgm:t>
    </dgm:pt>
    <dgm:pt modelId="{EB7BF89B-FE2F-450D-9BF1-E68A35E769DC}" type="pres">
      <dgm:prSet presAssocID="{674FC215-BDD4-4679-8DC5-4020AA4418FD}" presName="Name0" presStyleCnt="0">
        <dgm:presLayoutVars>
          <dgm:dir/>
          <dgm:animLvl val="lvl"/>
          <dgm:resizeHandles val="exact"/>
        </dgm:presLayoutVars>
      </dgm:prSet>
      <dgm:spPr/>
    </dgm:pt>
    <dgm:pt modelId="{D04D0988-C124-449E-989F-815E201767F0}" type="pres">
      <dgm:prSet presAssocID="{674FC215-BDD4-4679-8DC5-4020AA4418FD}" presName="dummy" presStyleCnt="0"/>
      <dgm:spPr/>
    </dgm:pt>
    <dgm:pt modelId="{170E0DC4-209E-42C4-8B10-3A0043402ABC}" type="pres">
      <dgm:prSet presAssocID="{674FC215-BDD4-4679-8DC5-4020AA4418FD}" presName="linH" presStyleCnt="0"/>
      <dgm:spPr/>
    </dgm:pt>
    <dgm:pt modelId="{DD61D6F4-4BDA-4923-8729-943E7FFFC58D}" type="pres">
      <dgm:prSet presAssocID="{674FC215-BDD4-4679-8DC5-4020AA4418FD}" presName="padding1" presStyleCnt="0"/>
      <dgm:spPr/>
    </dgm:pt>
    <dgm:pt modelId="{928415DB-335C-4AA1-A6DC-5EFDF3A6E990}" type="pres">
      <dgm:prSet presAssocID="{71DB64C3-EB01-4EAB-8958-49CDF49DD1B7}" presName="linV" presStyleCnt="0"/>
      <dgm:spPr/>
    </dgm:pt>
    <dgm:pt modelId="{B9989D8E-21C2-4D48-8D3F-114B0855105B}" type="pres">
      <dgm:prSet presAssocID="{71DB64C3-EB01-4EAB-8958-49CDF49DD1B7}" presName="spVertical1" presStyleCnt="0"/>
      <dgm:spPr/>
    </dgm:pt>
    <dgm:pt modelId="{B5F37AF1-0362-45D5-8043-B734BA7D6578}" type="pres">
      <dgm:prSet presAssocID="{71DB64C3-EB01-4EAB-8958-49CDF49DD1B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FC9C7BB-7FB6-4915-83D1-815A98F0F616}" type="pres">
      <dgm:prSet presAssocID="{71DB64C3-EB01-4EAB-8958-49CDF49DD1B7}" presName="spVertical2" presStyleCnt="0"/>
      <dgm:spPr/>
    </dgm:pt>
    <dgm:pt modelId="{8104156D-60A6-4316-9AE6-FDE628CAC36A}" type="pres">
      <dgm:prSet presAssocID="{71DB64C3-EB01-4EAB-8958-49CDF49DD1B7}" presName="spVertical3" presStyleCnt="0"/>
      <dgm:spPr/>
    </dgm:pt>
    <dgm:pt modelId="{C519E3FE-B7B8-44AA-A515-5F28BF6F1BFC}" type="pres">
      <dgm:prSet presAssocID="{674FC215-BDD4-4679-8DC5-4020AA4418FD}" presName="padding2" presStyleCnt="0"/>
      <dgm:spPr/>
    </dgm:pt>
    <dgm:pt modelId="{76AB4C27-0CAA-44E9-862A-C1C648B3010F}" type="pres">
      <dgm:prSet presAssocID="{674FC215-BDD4-4679-8DC5-4020AA4418FD}" presName="negArrow" presStyleCnt="0"/>
      <dgm:spPr/>
    </dgm:pt>
    <dgm:pt modelId="{BBC576D7-257F-45E3-8E78-1AC385749807}" type="pres">
      <dgm:prSet presAssocID="{674FC215-BDD4-4679-8DC5-4020AA4418FD}" presName="backgroundArrow" presStyleLbl="node1" presStyleIdx="0" presStyleCnt="1"/>
      <dgm:spPr/>
    </dgm:pt>
  </dgm:ptLst>
  <dgm:cxnLst>
    <dgm:cxn modelId="{FB717352-4B2C-4EA7-95A0-3F61AFC339F5}" type="presOf" srcId="{674FC215-BDD4-4679-8DC5-4020AA4418FD}" destId="{EB7BF89B-FE2F-450D-9BF1-E68A35E769DC}" srcOrd="0" destOrd="0" presId="urn:microsoft.com/office/officeart/2005/8/layout/hProcess3"/>
    <dgm:cxn modelId="{4B5B41C5-51BC-46C8-A9C1-24BC119B31CE}" srcId="{674FC215-BDD4-4679-8DC5-4020AA4418FD}" destId="{71DB64C3-EB01-4EAB-8958-49CDF49DD1B7}" srcOrd="0" destOrd="0" parTransId="{76C99344-B848-4C5E-B889-39594380EDF2}" sibTransId="{A721C7A7-A8DD-4801-AD4D-B2E5FAAF26FF}"/>
    <dgm:cxn modelId="{5EBF26DB-757A-4983-A9E0-7BF40EAF6B8D}" type="presOf" srcId="{71DB64C3-EB01-4EAB-8958-49CDF49DD1B7}" destId="{B5F37AF1-0362-45D5-8043-B734BA7D6578}" srcOrd="0" destOrd="0" presId="urn:microsoft.com/office/officeart/2005/8/layout/hProcess3"/>
    <dgm:cxn modelId="{71644685-2B0D-4B58-A068-877C200A4C1F}" type="presParOf" srcId="{EB7BF89B-FE2F-450D-9BF1-E68A35E769DC}" destId="{D04D0988-C124-449E-989F-815E201767F0}" srcOrd="0" destOrd="0" presId="urn:microsoft.com/office/officeart/2005/8/layout/hProcess3"/>
    <dgm:cxn modelId="{11905732-052D-4BB4-BE69-5B0817E13154}" type="presParOf" srcId="{EB7BF89B-FE2F-450D-9BF1-E68A35E769DC}" destId="{170E0DC4-209E-42C4-8B10-3A0043402ABC}" srcOrd="1" destOrd="0" presId="urn:microsoft.com/office/officeart/2005/8/layout/hProcess3"/>
    <dgm:cxn modelId="{D121182B-84BC-4618-8BAF-4E8BECCDDFF2}" type="presParOf" srcId="{170E0DC4-209E-42C4-8B10-3A0043402ABC}" destId="{DD61D6F4-4BDA-4923-8729-943E7FFFC58D}" srcOrd="0" destOrd="0" presId="urn:microsoft.com/office/officeart/2005/8/layout/hProcess3"/>
    <dgm:cxn modelId="{39026046-6302-43E9-8079-C2FBB079D408}" type="presParOf" srcId="{170E0DC4-209E-42C4-8B10-3A0043402ABC}" destId="{928415DB-335C-4AA1-A6DC-5EFDF3A6E990}" srcOrd="1" destOrd="0" presId="urn:microsoft.com/office/officeart/2005/8/layout/hProcess3"/>
    <dgm:cxn modelId="{9A5A7022-2735-40CE-BD51-398E0A2DBB47}" type="presParOf" srcId="{928415DB-335C-4AA1-A6DC-5EFDF3A6E990}" destId="{B9989D8E-21C2-4D48-8D3F-114B0855105B}" srcOrd="0" destOrd="0" presId="urn:microsoft.com/office/officeart/2005/8/layout/hProcess3"/>
    <dgm:cxn modelId="{909D333A-F4D9-4039-94D7-BC7821195BED}" type="presParOf" srcId="{928415DB-335C-4AA1-A6DC-5EFDF3A6E990}" destId="{B5F37AF1-0362-45D5-8043-B734BA7D6578}" srcOrd="1" destOrd="0" presId="urn:microsoft.com/office/officeart/2005/8/layout/hProcess3"/>
    <dgm:cxn modelId="{183C8372-CE9F-4899-A903-6B0079C1DD23}" type="presParOf" srcId="{928415DB-335C-4AA1-A6DC-5EFDF3A6E990}" destId="{CFC9C7BB-7FB6-4915-83D1-815A98F0F616}" srcOrd="2" destOrd="0" presId="urn:microsoft.com/office/officeart/2005/8/layout/hProcess3"/>
    <dgm:cxn modelId="{C6EAD9EC-6667-4842-86D0-28FA6CE3D122}" type="presParOf" srcId="{928415DB-335C-4AA1-A6DC-5EFDF3A6E990}" destId="{8104156D-60A6-4316-9AE6-FDE628CAC36A}" srcOrd="3" destOrd="0" presId="urn:microsoft.com/office/officeart/2005/8/layout/hProcess3"/>
    <dgm:cxn modelId="{A34BBDEF-258B-4611-B125-E00FC6F60B92}" type="presParOf" srcId="{170E0DC4-209E-42C4-8B10-3A0043402ABC}" destId="{C519E3FE-B7B8-44AA-A515-5F28BF6F1BFC}" srcOrd="2" destOrd="0" presId="urn:microsoft.com/office/officeart/2005/8/layout/hProcess3"/>
    <dgm:cxn modelId="{962C8B54-19EE-4B37-9CE4-1ADCDAF75AA3}" type="presParOf" srcId="{170E0DC4-209E-42C4-8B10-3A0043402ABC}" destId="{76AB4C27-0CAA-44E9-862A-C1C648B3010F}" srcOrd="3" destOrd="0" presId="urn:microsoft.com/office/officeart/2005/8/layout/hProcess3"/>
    <dgm:cxn modelId="{D7C04B93-27DF-4D14-B9A4-5D664870BC16}" type="presParOf" srcId="{170E0DC4-209E-42C4-8B10-3A0043402ABC}" destId="{BBC576D7-257F-45E3-8E78-1AC385749807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D955BC-B8F9-40B2-961E-DB0CC76E08E8}">
      <dsp:nvSpPr>
        <dsp:cNvPr id="0" name=""/>
        <dsp:cNvSpPr/>
      </dsp:nvSpPr>
      <dsp:spPr>
        <a:xfrm>
          <a:off x="2388946" y="3204356"/>
          <a:ext cx="798781" cy="1522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9390" y="0"/>
              </a:lnTo>
              <a:lnTo>
                <a:pt x="399390" y="1522069"/>
              </a:lnTo>
              <a:lnTo>
                <a:pt x="798781" y="15220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2745363" y="3922417"/>
        <a:ext cx="85946" cy="85946"/>
      </dsp:txXfrm>
    </dsp:sp>
    <dsp:sp modelId="{CB9EF1E2-3874-4059-ACDD-92CE720D9593}">
      <dsp:nvSpPr>
        <dsp:cNvPr id="0" name=""/>
        <dsp:cNvSpPr/>
      </dsp:nvSpPr>
      <dsp:spPr>
        <a:xfrm>
          <a:off x="2388946" y="3158636"/>
          <a:ext cx="7987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9878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768367" y="3184386"/>
        <a:ext cx="39939" cy="39939"/>
      </dsp:txXfrm>
    </dsp:sp>
    <dsp:sp modelId="{783287AA-2E09-4F8B-A2EB-A18A272DF316}">
      <dsp:nvSpPr>
        <dsp:cNvPr id="0" name=""/>
        <dsp:cNvSpPr/>
      </dsp:nvSpPr>
      <dsp:spPr>
        <a:xfrm>
          <a:off x="2388946" y="1682286"/>
          <a:ext cx="798781" cy="1522069"/>
        </a:xfrm>
        <a:custGeom>
          <a:avLst/>
          <a:gdLst/>
          <a:ahLst/>
          <a:cxnLst/>
          <a:rect l="0" t="0" r="0" b="0"/>
          <a:pathLst>
            <a:path>
              <a:moveTo>
                <a:pt x="0" y="1522069"/>
              </a:moveTo>
              <a:lnTo>
                <a:pt x="399390" y="1522069"/>
              </a:lnTo>
              <a:lnTo>
                <a:pt x="399390" y="0"/>
              </a:lnTo>
              <a:lnTo>
                <a:pt x="79878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2745363" y="2400348"/>
        <a:ext cx="85946" cy="85946"/>
      </dsp:txXfrm>
    </dsp:sp>
    <dsp:sp modelId="{08B04A76-4623-406C-8186-9A4B130306DB}">
      <dsp:nvSpPr>
        <dsp:cNvPr id="0" name=""/>
        <dsp:cNvSpPr/>
      </dsp:nvSpPr>
      <dsp:spPr>
        <a:xfrm rot="16200000">
          <a:off x="-1424237" y="2595528"/>
          <a:ext cx="6408712" cy="12176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В учреждениях применяются активные формы и методы работы с родителями:  </a:t>
          </a:r>
        </a:p>
      </dsp:txBody>
      <dsp:txXfrm>
        <a:off x="-1424237" y="2595528"/>
        <a:ext cx="6408712" cy="1217655"/>
      </dsp:txXfrm>
    </dsp:sp>
    <dsp:sp modelId="{28EE3DE8-7BBF-43CF-99AE-90E3C9469EB8}">
      <dsp:nvSpPr>
        <dsp:cNvPr id="0" name=""/>
        <dsp:cNvSpPr/>
      </dsp:nvSpPr>
      <dsp:spPr>
        <a:xfrm>
          <a:off x="3187727" y="1073459"/>
          <a:ext cx="3993909" cy="12176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индивидуальные беседы;  общие и групповые консультации, рекомендации на стендах, дни открытых дверей;</a:t>
          </a:r>
        </a:p>
      </dsp:txBody>
      <dsp:txXfrm>
        <a:off x="3187727" y="1073459"/>
        <a:ext cx="3993909" cy="1217655"/>
      </dsp:txXfrm>
    </dsp:sp>
    <dsp:sp modelId="{B95ED488-85F4-439C-A39D-9E725D0E220E}">
      <dsp:nvSpPr>
        <dsp:cNvPr id="0" name=""/>
        <dsp:cNvSpPr/>
      </dsp:nvSpPr>
      <dsp:spPr>
        <a:xfrm>
          <a:off x="3187727" y="2595528"/>
          <a:ext cx="3993909" cy="12176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выставки детских работ</a:t>
          </a:r>
        </a:p>
      </dsp:txBody>
      <dsp:txXfrm>
        <a:off x="3187727" y="2595528"/>
        <a:ext cx="3993909" cy="1217655"/>
      </dsp:txXfrm>
    </dsp:sp>
    <dsp:sp modelId="{C3DCBAD9-8CA4-46C7-8143-9A6D417AADDC}">
      <dsp:nvSpPr>
        <dsp:cNvPr id="0" name=""/>
        <dsp:cNvSpPr/>
      </dsp:nvSpPr>
      <dsp:spPr>
        <a:xfrm>
          <a:off x="3187727" y="4117597"/>
          <a:ext cx="3993909" cy="12176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совместные беседы с родителями и детьми, семинары-практикумы.</a:t>
          </a:r>
        </a:p>
      </dsp:txBody>
      <dsp:txXfrm>
        <a:off x="3187727" y="4117597"/>
        <a:ext cx="3993909" cy="1217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C576D7-257F-45E3-8E78-1AC385749807}">
      <dsp:nvSpPr>
        <dsp:cNvPr id="0" name=""/>
        <dsp:cNvSpPr/>
      </dsp:nvSpPr>
      <dsp:spPr>
        <a:xfrm>
          <a:off x="0" y="900104"/>
          <a:ext cx="8424936" cy="3240351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F37AF1-0362-45D5-8043-B734BA7D6578}">
      <dsp:nvSpPr>
        <dsp:cNvPr id="0" name=""/>
        <dsp:cNvSpPr/>
      </dsp:nvSpPr>
      <dsp:spPr>
        <a:xfrm>
          <a:off x="679589" y="1710192"/>
          <a:ext cx="6902852" cy="1620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Организация индивидуальных консультаций должна помочь родителям найти ответы на имеющиеся вопросы, получить систему рекомендаций по построению благоприятных отношений в семье. Возможно консультирование родителей на совместных консилиумах всеми специалистами сразу. </a:t>
          </a:r>
        </a:p>
      </dsp:txBody>
      <dsp:txXfrm>
        <a:off x="679589" y="1710192"/>
        <a:ext cx="6902852" cy="1620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621A8-DA6C-4428-AF96-8E21BF881AEC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FE929-AEFD-4A70-BBFF-AB7E04F890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76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7BE39-ECD4-4EA6-9CE7-EC26D1BBB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08712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ctr"/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РОССИЙСКОЙ ФЕДЕРАЦИИ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ОБРАЗОВАТЕЛЬНОЕ УЧРЕЖДЕНИЕ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ВЫСШЕГО  ОБРАЗОВАНИЯ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«МУРМАНСКИЙ АРКТИЧЕСКИЙ ГОСУДАРСТВЕННЫЙ УНИВЕРСИТЕТ»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(ФГБОУ ВО «МАГУ»)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ПСИХОЛОГО-ПЕДАГОГИЧЕСКИЙ ИНСТИТУТ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КАФЕДРА СПЕЦИАЛЬНОЙ ПЕДАГОГИКИ И СПЕЦИАЛЬНОЙ ПСИХОЛОГИИ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сопровождения семьи ребенка с овз</a:t>
            </a:r>
            <a:b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</a:t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 студентка 4 курса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Шваб Наталья Александровна, 44.03.03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Специальное (дефектологическое)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Образование, ЗФО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проверил старший преподаватель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Кошелева Наталья Анатольевна 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Мурманск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  <a:b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73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218884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Понимание проблем каждого ребенка, в том числе и с ОВЗ, включение этих детей в единое коррекционно-развивающее пространство при целенаправленном психолого-педагогическом сопровождении позволяет достигнуть положительных результатов.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932" y="3801562"/>
            <a:ext cx="4365534" cy="295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3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FA5C8-5A76-400A-883A-503A8686A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6583362"/>
          </a:xfrm>
        </p:spPr>
        <p:txBody>
          <a:bodyPr>
            <a:no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                                          </a:t>
            </a:r>
            <a:r>
              <a:rPr lang="ru-RU" sz="2400" b="1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Список литературы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Воронцова Т. Н. Сопровождение семьи ребенка с ОВЗ как проблема специального (дефектологического) образования / Т. Н. Воронцова // Студенческий: электрон.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научн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журн. — 2018. — № 23(43). — URL: https://sibac.info/journal/student/43/124905 (дата обращения: 10.05.2021).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 Льготы и привилегии для детей с ограниченными возможностями здоровья [Электронный ресурс]. — URL: https://posobie.center/subsidii/lgoty-invalidam/deti-s-ogranichennymi-vozmozhnostyami-zdorovya/ (дата обращения: 10.05.2021).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Пазухина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С. В. Психолого-педагогическое сопровождение родителей детей с ограниченными возможностями здоровья / С. В.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Пазухина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З. Н. Калинина, Е. В.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Декина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// Гуманитарные науки (Ялта). — 2018. — № 2 (42). — С. 128–136.</a:t>
            </a:r>
            <a:b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4. Психолого-педагогическое сопровождение семей, имеющих детей с ОВЗ [Электронный ресурс] // Образование. — URL: http://5psy.ru/obrazovanie/psihologo-pedagogicheskoe-soprovojdenie-semei-imeyuschih-detei-s-ovz.html (дата обращения: 10.05.2021).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2175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AAEF98-97ED-4B59-A0F0-CBEDF7161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530626"/>
          </a:xfrm>
        </p:spPr>
        <p:txBody>
          <a:bodyPr>
            <a:normAutofit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61A16-5633-44DA-B6E0-961DDA082764}"/>
              </a:ext>
            </a:extLst>
          </p:cNvPr>
          <p:cNvSpPr txBox="1"/>
          <p:nvPr/>
        </p:nvSpPr>
        <p:spPr>
          <a:xfrm>
            <a:off x="611560" y="548680"/>
            <a:ext cx="777686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                                  Список литературы</a:t>
            </a:r>
          </a:p>
          <a:p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5. </a:t>
            </a:r>
            <a:r>
              <a:rPr lang="ru-RU" sz="2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Стругова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В. Г. Социально-педагогическое сопровождение семьи ребенка с ограниченными возможностями здоровья в условиях реабилитационного центра / В. Г. </a:t>
            </a:r>
            <a:r>
              <a:rPr lang="ru-RU" sz="2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Стругова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О. Б. Колесникова // Материалы Всероссийской научно-практической конференции «Наука и социум». — 2017. — № 3. — С.124–130.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6. </a:t>
            </a:r>
            <a:r>
              <a:rPr lang="ru-RU" sz="2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Старшова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Д. И. Психолого-педагогическое сопровождение родителей, воспитывающих детей с ограниченными возможностями здоровья / Д. И. </a:t>
            </a:r>
            <a:r>
              <a:rPr lang="ru-RU" sz="2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Старшова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— Текст : непосредственный // Молодой ученый. — 2019. — № 43 (281). — С. 219-221. — URL: https://moluch.ru/archive/281/63303/ (дата обращения: 10.05.2021).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61189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0968"/>
            <a:ext cx="8075240" cy="208823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Спасибо за внимание!!!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3449"/>
            <a:ext cx="849930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09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2996952"/>
            <a:ext cx="8424936" cy="3744416"/>
          </a:xfrm>
        </p:spPr>
        <p:txBody>
          <a:bodyPr/>
          <a:lstStyle/>
          <a:p>
            <a:r>
              <a:rPr lang="ru-RU" dirty="0"/>
              <a:t>В презентации раскрываются основные проблемы семей, имеющих ребенка с ограниченными возможностями здоровья, а также описывается психолого-педагогическое сопровождение таких семей.</a:t>
            </a:r>
          </a:p>
          <a:p>
            <a:r>
              <a:rPr lang="ru-RU" dirty="0"/>
              <a:t>Цель: рассмотреть  технологии сопровождения семьи ребенка с ОВЗ.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4651"/>
            <a:ext cx="5040560" cy="2640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9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Актуальность темы.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56792"/>
            <a:ext cx="8496944" cy="518457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настоящее время в России увеличивается рождаемость детей с ограниченными возможностями здоровья (ОВЗ).</a:t>
            </a:r>
          </a:p>
          <a:p>
            <a:r>
              <a:rPr lang="ru-RU" dirty="0"/>
              <a:t>Обеспечить адекватные условия и равные с обычными детьми возможности для получения образования в пределах специальных образовательных стандартов, лечение и оздоровление, воспитание и обучение, коррекцию нарушений развития, социальную адаптацию способна специальная коррекционно-развивающая среда. Современное образование и воспитание детей с ограниченными возможностями здоровья предусматривает создание такой среды.</a:t>
            </a:r>
          </a:p>
          <a:p>
            <a:r>
              <a:rPr lang="ru-RU" dirty="0"/>
              <a:t>В связи с этим неизмеримо возрастает роль семьи, имеющего ребенка с ограниченными возможностями здоровья, ведь в ее основе положены личные, человеческие отношения. Семья может и должна стать активным субъектом коррекционно-образовательного процесса системы образования. Поэтому семья, воспитывающая ребенка с ограниченными возможностями здоровья, требует особого психолого-педагогического сопровождения.</a:t>
            </a:r>
          </a:p>
          <a:p>
            <a:r>
              <a:rPr lang="ru-RU" dirty="0"/>
              <a:t>Таким образом, тема психологического сопровождения родителей, воспитывающих детей с ограниченными возможностями актуальна для современной педагогики и психологии инклюзивного образования.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6430"/>
            <a:ext cx="4032448" cy="140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7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003232" cy="3168352"/>
          </a:xfrm>
        </p:spPr>
        <p:txBody>
          <a:bodyPr>
            <a:normAutofit fontScale="92500"/>
          </a:bodyPr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Основными задачами сопровождения семьи с ребенком с ограниченными возможностями здоровья является :</a:t>
            </a:r>
          </a:p>
          <a:p>
            <a:r>
              <a:rPr lang="ru-RU" dirty="0"/>
              <a:t> − нормализация </a:t>
            </a:r>
            <a:r>
              <a:rPr lang="ru-RU" dirty="0" err="1"/>
              <a:t>родительско</a:t>
            </a:r>
            <a:r>
              <a:rPr lang="ru-RU" dirty="0"/>
              <a:t>-детских отношений; − повышение родительской компетентности в вопросах организации ухода и заботы о детях, их воспитания; </a:t>
            </a:r>
          </a:p>
          <a:p>
            <a:r>
              <a:rPr lang="ru-RU" dirty="0"/>
              <a:t>− содействие в создании условий для успешной социализации ребенка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5754216" cy="292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63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Алгоритм работы специалистов сопровождения образовательного учреждения представляет собой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573016"/>
            <a:ext cx="8219256" cy="3096344"/>
          </a:xfrm>
        </p:spPr>
        <p:txBody>
          <a:bodyPr/>
          <a:lstStyle/>
          <a:p>
            <a:r>
              <a:rPr lang="ru-RU" dirty="0"/>
              <a:t>− перспективный план работы; </a:t>
            </a:r>
          </a:p>
          <a:p>
            <a:r>
              <a:rPr lang="ru-RU" dirty="0"/>
              <a:t>− разработка рекомендаций, исходя из имеющихся нарушений и заболеваний каждого ребенка с ограниченными возможностями здоровья; </a:t>
            </a:r>
          </a:p>
          <a:p>
            <a:r>
              <a:rPr lang="ru-RU" dirty="0"/>
              <a:t>− работа по индивидуальному плану; </a:t>
            </a:r>
          </a:p>
          <a:p>
            <a:r>
              <a:rPr lang="ru-RU" dirty="0"/>
              <a:t>− обследование.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333664" cy="222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46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основные этапы в модели сопровождения в условиях инклюзивного образовательного процесса.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Этап знакомства. </a:t>
            </a:r>
          </a:p>
          <a:p>
            <a:r>
              <a:rPr lang="ru-RU" dirty="0"/>
              <a:t>Просвещение.</a:t>
            </a:r>
          </a:p>
          <a:p>
            <a:r>
              <a:rPr lang="ru-RU" dirty="0"/>
              <a:t>Наглядное обучение родителей.</a:t>
            </a:r>
          </a:p>
          <a:p>
            <a:r>
              <a:rPr lang="ru-RU" dirty="0"/>
              <a:t>Консультирование.</a:t>
            </a:r>
          </a:p>
          <a:p>
            <a:r>
              <a:rPr lang="ru-RU" dirty="0"/>
              <a:t>Мониторинг.</a:t>
            </a:r>
          </a:p>
          <a:p>
            <a:r>
              <a:rPr lang="ru-RU" dirty="0"/>
              <a:t>Рефлексия.</a:t>
            </a:r>
          </a:p>
        </p:txBody>
      </p:sp>
    </p:spTree>
    <p:extLst>
      <p:ext uri="{BB962C8B-B14F-4D97-AF65-F5344CB8AC3E}">
        <p14:creationId xmlns:p14="http://schemas.microsoft.com/office/powerpoint/2010/main" val="293751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284984"/>
            <a:ext cx="8075240" cy="318896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Психологическое сопровождение родителей, воспитывающих детей с ОВЗ должно выстраиваться исходя из потребностей семьи, особенностей развития ребенка с ограниченными возможностями, с учетом психологического состояния родителей, их чувств, переживаний и внутренних ресурсов. Психологическое сопровождение - это, прежде всего, система занятий (индивидуальных, групповых) с использованием различных психологических методик и упражнений и взаимодействием различных специалистов, способных оказать профессиональную психологическую, педагогическую и медицинскую помощь родителям.</a:t>
            </a:r>
          </a:p>
        </p:txBody>
      </p:sp>
      <p:pic>
        <p:nvPicPr>
          <p:cNvPr id="5122" name="Picture 2" descr="https://im0-tub-ru.yandex.net/i?id=2537bcff3c90af568f892b922a06e4e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21623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8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2611816"/>
              </p:ext>
            </p:extLst>
          </p:nvPr>
        </p:nvGraphicFramePr>
        <p:xfrm>
          <a:off x="395536" y="332656"/>
          <a:ext cx="835292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037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39221154"/>
              </p:ext>
            </p:extLst>
          </p:nvPr>
        </p:nvGraphicFramePr>
        <p:xfrm>
          <a:off x="179512" y="1628800"/>
          <a:ext cx="84249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391"/>
            <a:ext cx="5616624" cy="313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085184"/>
            <a:ext cx="2330624" cy="148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25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67</TotalTime>
  <Words>906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Calibri</vt:lpstr>
      <vt:lpstr>Century Schoolbook</vt:lpstr>
      <vt:lpstr>Times New Roman</vt:lpstr>
      <vt:lpstr>Wingdings</vt:lpstr>
      <vt:lpstr>Wingdings 2</vt:lpstr>
      <vt:lpstr>Эркер</vt:lpstr>
      <vt:lpstr>                 МИНИСТЕРСТВО НАУКИ И ВЫСШЕГО ОБРАЗОВАНИЯ РОССИЙСКОЙ ФЕДЕРАЦИИ  ФЕДЕРАЛЬНОЕ ГОСУДАРСТВЕННОЕ БЮДЖЕТНОЕ ОБРАЗОВАТЕЛЬНОЕ УЧРЕЖДЕНИЕ  ВЫСШЕГО  ОБРАЗОВАНИЯ  «МУРМАНСКИЙ АРКТИЧЕСКИЙ ГОСУДАРСТВЕННЫЙ УНИВЕРСИТЕТ»  (ФГБОУ ВО «МАГУ»)   ПСИХОЛОГО-ПЕДАГОГИЧЕСКИЙ ИНСТИТУТ   КАФЕДРА СПЕЦИАЛЬНОЙ ПЕДАГОГИКИ И СПЕЦИАЛЬНОЙ ПСИХОЛОГИИ   Технологии сопровождения семьи ребенка с овз                                                                                                                                                                                                                              Выполнила  студентка 4 курса                                                                                                                    Шваб Наталья Александровна, 44.03.03                                                                                                            Специальное (дефектологическое)                                                                             Образование, ЗФО                                                                                                         проверил старший преподаватель                                                                                                       Кошелева Наталья Анатольевна     Мурманск 2021г. </vt:lpstr>
      <vt:lpstr>Презентация PowerPoint</vt:lpstr>
      <vt:lpstr>Актуальность темы. </vt:lpstr>
      <vt:lpstr>Презентация PowerPoint</vt:lpstr>
      <vt:lpstr>Алгоритм работы специалистов сопровождения образовательного учреждения представляет собой </vt:lpstr>
      <vt:lpstr>основные этапы в модели сопровождения в условиях инклюзивного образовательного процесса. </vt:lpstr>
      <vt:lpstr>Презентация PowerPoint</vt:lpstr>
      <vt:lpstr>Презентация PowerPoint</vt:lpstr>
      <vt:lpstr>Презентация PowerPoint</vt:lpstr>
      <vt:lpstr>Вывод</vt:lpstr>
      <vt:lpstr>                                               Список литературы 1. Воронцова Т. Н. Сопровождение семьи ребенка с ОВЗ как проблема специального (дефектологического) образования / Т. Н. Воронцова // Студенческий: электрон. научн. журн. — 2018. — № 23(43). — URL: https://sibac.info/journal/student/43/124905 (дата обращения: 10.05.2021). 2. Льготы и привилегии для детей с ограниченными возможностями здоровья [Электронный ресурс]. — URL: https://posobie.center/subsidii/lgoty-invalidam/deti-s-ogranichennymi-vozmozhnostyami-zdorovya/ (дата обращения: 10.05.2021). 3. Пазухина С. В. Психолого-педагогическое сопровождение родителей детей с ограниченными возможностями здоровья / С. В. Пазухина, З. Н. Калинина, Е. В. Декина // Гуманитарные науки (Ялта). — 2018. — № 2 (42). — С. 128–136. 4. Психолого-педагогическое сопровождение семей, имеющих детей с ОВЗ [Электронный ресурс] // Образование. — URL: http://5psy.ru/obrazovanie/psihologo-pedagogicheskoe-soprovojdenie-semei-imeyuschih-detei-s-ovz.html (дата обращения: 10.05.2021). </vt:lpstr>
      <vt:lpstr>     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сопровождения семьи ребенка с ОВЗ</dc:title>
  <cp:lastModifiedBy>Шваб Наталья Александровна</cp:lastModifiedBy>
  <cp:revision>8</cp:revision>
  <dcterms:modified xsi:type="dcterms:W3CDTF">2021-05-10T11:21:07Z</dcterms:modified>
</cp:coreProperties>
</file>