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svg" ContentType="image/svg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9" r:id="rId3"/>
    <p:sldId id="306" r:id="rId4"/>
    <p:sldId id="257" r:id="rId5"/>
    <p:sldId id="270" r:id="rId6"/>
    <p:sldId id="271" r:id="rId7"/>
    <p:sldId id="272" r:id="rId8"/>
    <p:sldId id="273" r:id="rId9"/>
    <p:sldId id="274" r:id="rId10"/>
    <p:sldId id="263" r:id="rId11"/>
    <p:sldId id="307" r:id="rId12"/>
    <p:sldId id="308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7" r:id="rId24"/>
    <p:sldId id="288" r:id="rId25"/>
    <p:sldId id="285" r:id="rId26"/>
    <p:sldId id="286" r:id="rId27"/>
    <p:sldId id="289" r:id="rId28"/>
    <p:sldId id="291" r:id="rId29"/>
    <p:sldId id="290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4" r:id="rId41"/>
    <p:sldId id="302" r:id="rId42"/>
    <p:sldId id="305" r:id="rId43"/>
    <p:sldId id="268" r:id="rId44"/>
    <p:sldId id="269" r:id="rId4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37" d="100"/>
          <a:sy n="37" d="100"/>
        </p:scale>
        <p:origin x="48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activeX/activeX3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9687F-FF7C-4C89-B52E-B076178728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86000" y="459000"/>
            <a:ext cx="4095000" cy="22950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4195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F65B05-C9DF-495B-BC32-9067BF179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6C4DAD-4775-4BB5-9F8E-3F4536DC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FA3F7D6-2AD9-4D00-83BA-AA5B0B679E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7887E0-D7B5-4184-A468-F9C8C69DE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F407C9-46FD-47EA-A56E-9FCFF140D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647174-3A28-4965-8AC6-BA804037D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44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13B851-1073-4142-AC03-D7940501A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1006293-5393-479B-8E59-F3D9369803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3F94A1-5E32-428F-8412-E9B369B53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9EB30F-A197-4CC3-B41E-3DCE0AA42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58561B-B392-47E3-B47B-1D4B47913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49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A3883AF-389F-486F-B3A6-43711548D0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22A35D-27C6-4877-B8CA-2D3FD4DFB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1BD524-8DDF-45DF-B896-BB18A5AE8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57FB69-ECEA-4906-9FCE-4A42EF3CA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871214-CF13-454D-B2BB-A6D5BE541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83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2E75F-9088-4AF4-8538-84AAE2712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000" y="279000"/>
            <a:ext cx="10747800" cy="1325563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2E5234-1F54-4083-945A-0E0C0967D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000" y="2055813"/>
            <a:ext cx="10747800" cy="4121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7840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1163EA-F77D-4B94-921A-9C3E61D5E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B70804-FBED-4980-A44D-66FC8AC94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898E83-1637-43F2-9BF5-F3D912832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D1B29F-E32C-477D-B4C2-2D54F917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496360-9136-49EF-BF50-76B46AEFF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765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A26410-33FA-4159-B88D-AB711A2BA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406438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65C4D-FF7A-4246-BAAA-8E878BE4A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A91D17-EB74-41A4-B72D-0C2DBC1A4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F2AE20-C5E9-4EE8-949F-867B1C578C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BB363C7-7A4F-40A6-A354-BFC37570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DBE087-6324-43FA-8D4C-C35EABDF7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1EF1F79-4CCE-4FDA-8508-4D86F480C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80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E0E8D-44F0-4E59-B48A-8C57612FD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1493DD8-931E-4E5B-9D69-10AB10A05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DF898B-E525-4E59-A2FD-760E961F42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2AAA585-4943-485A-9CF9-AF82B3AF6D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DC5E96-527F-4CDB-8EC2-8E56A4BEBF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EB6A390-0C25-4A64-A1A9-F54C57566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42F0B58-D519-45B5-A789-800EE43B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01F42F1-DFFC-43F0-B9C1-5CBE1865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463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448365-4DEF-4146-8780-D3AF886F6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8AA7AEF-B110-4422-B27A-2EA5E68D6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F5F9F5D-98F6-4B51-8760-1836D2BA7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1B76013-65DE-429C-8F5B-7F0F58C95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79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F50CFD4-F09F-4C7B-BCAC-9702B15CA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99374F-80FD-48A4-A4D8-C3958E09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FFF859-0343-467A-956E-6218CA8DA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28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CAF77D-4BA9-454F-8E7D-5B88391C5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777673-CD05-47D4-8234-D15C3BF66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4D0389-04DB-4AFF-A7C8-C7D562984A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57FE42D-8E0B-46E3-ACF4-830B3BC2B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4FDD1A-BF28-491F-A704-883FDC25A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9D09A35-3870-4726-85E2-4C80CDB6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931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887CD-4EAC-4C30-B717-681595513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B32DB9-B31F-485C-8D13-BC01DF0075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D9330A-7DDB-4419-9059-778005D071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D8CB3-DEF0-448B-B190-8C06DC6B0ACC}" type="datetimeFigureOut">
              <a:rPr lang="ru-RU" smtClean="0"/>
              <a:t>28.03.2024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F2056F-FF47-459A-B407-E551EA86E4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4763A6-5DA2-4D41-8F46-DF2B3FD19E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A0C29-39F4-4E64-86FF-677A96D2E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366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slideLayout" Target="../slideLayouts/slideLayout2.xml"/><Relationship Id="rId4" Type="http://schemas.openxmlformats.org/officeDocument/2006/relationships/control" Target="../activeX/activeX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/problem?id=7350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0.svg"/><Relationship Id="rId4" Type="http://schemas.openxmlformats.org/officeDocument/2006/relationships/image" Target="../media/image12.png"/><Relationship Id="rId9" Type="http://schemas.openxmlformats.org/officeDocument/2006/relationships/image" Target="../media/image3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439CB3-AD85-4F1A-9734-8DBA47E1D1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1000" y="729000"/>
            <a:ext cx="4320000" cy="5580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Мировое хозяйство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ЕГЭ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Лукьянова О.В.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6 им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Ц.Л.Куникова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Туапсе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997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F2CB8C-B258-4756-9801-EEE12126C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000" y="279001"/>
            <a:ext cx="10747800" cy="315000"/>
          </a:xfrm>
        </p:spPr>
        <p:txBody>
          <a:bodyPr>
            <a:normAutofit fontScale="90000"/>
          </a:bodyPr>
          <a:lstStyle/>
          <a:p>
            <a:r>
              <a:rPr lang="ru-RU" dirty="0"/>
              <a:t>Добывающая промышленность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5E14F6EE-60AD-496F-AE7F-D1AE6323B76F}"/>
              </a:ext>
            </a:extLst>
          </p:cNvPr>
          <p:cNvSpPr txBox="1">
            <a:spLocks/>
          </p:cNvSpPr>
          <p:nvPr/>
        </p:nvSpPr>
        <p:spPr>
          <a:xfrm>
            <a:off x="5150999" y="954000"/>
            <a:ext cx="3375001" cy="5402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Страны-лидеры по добыче нефти:</a:t>
            </a:r>
            <a:b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Саудовская Аравия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Россия</a:t>
            </a:r>
            <a:b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Канада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Ирак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Иран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ОАЭ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Кувейт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Бразилия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Венесуэла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3CE35CF2-0079-4920-9BB7-1E305A17CD0F}"/>
              </a:ext>
            </a:extLst>
          </p:cNvPr>
          <p:cNvSpPr txBox="1">
            <a:spLocks/>
          </p:cNvSpPr>
          <p:nvPr/>
        </p:nvSpPr>
        <p:spPr>
          <a:xfrm>
            <a:off x="8796000" y="954000"/>
            <a:ext cx="2987068" cy="540235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Страны-лидеры по добыче природного газа: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</a:p>
          <a:p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Россия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Иран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Канада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Катар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  <a:p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7Австралия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Норвегия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Саудовская Аравия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Алжир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61FDBEB3-5D00-4FD8-B0A5-72BE51D3420F}"/>
              </a:ext>
            </a:extLst>
          </p:cNvPr>
          <p:cNvSpPr txBox="1">
            <a:spLocks/>
          </p:cNvSpPr>
          <p:nvPr/>
        </p:nvSpPr>
        <p:spPr>
          <a:xfrm>
            <a:off x="2271000" y="6356350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bg1"/>
                </a:solidFill>
              </a:rPr>
              <a:t>Шаблоны презентаций с сайта  </a:t>
            </a:r>
            <a:r>
              <a:rPr lang="en-US" sz="1200" dirty="0">
                <a:hlinkClick r:id="rId2"/>
              </a:rPr>
              <a:t>presentation-creation.ru</a:t>
            </a:r>
            <a:endParaRPr lang="ru-RU" sz="1200" dirty="0"/>
          </a:p>
        </p:txBody>
      </p:sp>
      <p:sp>
        <p:nvSpPr>
          <p:cNvPr id="11" name="Объект 2">
            <a:extLst>
              <a:ext uri="{FF2B5EF4-FFF2-40B4-BE49-F238E27FC236}">
                <a16:creationId xmlns:a16="http://schemas.microsoft.com/office/drawing/2014/main" id="{609A4214-C8C4-4CAF-AB5F-59B4D968CD12}"/>
              </a:ext>
            </a:extLst>
          </p:cNvPr>
          <p:cNvSpPr txBox="1">
            <a:spLocks/>
          </p:cNvSpPr>
          <p:nvPr/>
        </p:nvSpPr>
        <p:spPr>
          <a:xfrm>
            <a:off x="2136000" y="954000"/>
            <a:ext cx="2744998" cy="51979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Страны-лидеры по добыче угля:</a:t>
            </a:r>
            <a:b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Индия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Индонезия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ЮАР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Германия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Польша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676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Страны –лидеры 2024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8261475"/>
              </p:ext>
            </p:extLst>
          </p:nvPr>
        </p:nvGraphicFramePr>
        <p:xfrm>
          <a:off x="672860" y="1992402"/>
          <a:ext cx="11183139" cy="47126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3149">
                  <a:extLst>
                    <a:ext uri="{9D8B030D-6E8A-4147-A177-3AD203B41FA5}">
                      <a16:colId xmlns:a16="http://schemas.microsoft.com/office/drawing/2014/main" val="1867558090"/>
                    </a:ext>
                  </a:extLst>
                </a:gridCol>
                <a:gridCol w="2713149">
                  <a:extLst>
                    <a:ext uri="{9D8B030D-6E8A-4147-A177-3AD203B41FA5}">
                      <a16:colId xmlns:a16="http://schemas.microsoft.com/office/drawing/2014/main" val="1984818475"/>
                    </a:ext>
                  </a:extLst>
                </a:gridCol>
                <a:gridCol w="2878985">
                  <a:extLst>
                    <a:ext uri="{9D8B030D-6E8A-4147-A177-3AD203B41FA5}">
                      <a16:colId xmlns:a16="http://schemas.microsoft.com/office/drawing/2014/main" val="922487619"/>
                    </a:ext>
                  </a:extLst>
                </a:gridCol>
                <a:gridCol w="2877856">
                  <a:extLst>
                    <a:ext uri="{9D8B030D-6E8A-4147-A177-3AD203B41FA5}">
                      <a16:colId xmlns:a16="http://schemas.microsoft.com/office/drawing/2014/main" val="1237585838"/>
                    </a:ext>
                  </a:extLst>
                </a:gridCol>
              </a:tblGrid>
              <a:tr h="7737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По</a:t>
                      </a: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добычи</a:t>
                      </a: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бокситов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По</a:t>
                      </a:r>
                      <a:r>
                        <a:rPr lang="ru-RU" sz="2000" b="1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производству</a:t>
                      </a:r>
                      <a:r>
                        <a:rPr lang="ru-RU" sz="2000" b="1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алюминия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По</a:t>
                      </a:r>
                      <a:r>
                        <a:rPr lang="ru-RU" sz="2000" b="1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производству</a:t>
                      </a:r>
                      <a:r>
                        <a:rPr lang="ru-RU" sz="2000" b="1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первичной</a:t>
                      </a:r>
                      <a:r>
                        <a:rPr lang="ru-RU" sz="2000" b="1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меди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По</a:t>
                      </a:r>
                      <a:r>
                        <a:rPr lang="ru-RU" sz="2000" b="1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производству</a:t>
                      </a:r>
                      <a:r>
                        <a:rPr lang="ru-RU" sz="2000" b="1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 </a:t>
                      </a:r>
                      <a:r>
                        <a:rPr lang="ru-RU" sz="2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свинца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8393034"/>
                  </a:ext>
                </a:extLst>
              </a:tr>
              <a:tr h="3938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Австралия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Гвинея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Китай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Бразилия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Индонезия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Индия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Ямайка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Россия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Казахстан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Вьетнам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Китай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Индия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Россия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Канада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ОАЭ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Австралия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Бахрейн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Норвегия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США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Саудовская</a:t>
                      </a: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Аравия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Китай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Чили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Япония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Республика</a:t>
                      </a: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Конго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Индия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Россия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Замбия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США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Польша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Республика</a:t>
                      </a: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Корея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Китай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США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Индия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Республика</a:t>
                      </a: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Корея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Мексика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Германия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Великобритания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Бразилия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Япония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</a:t>
                      </a:r>
                      <a:r>
                        <a:rPr lang="ru-RU" sz="2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Cambria" panose="02040503050406030204" pitchFamily="18" charset="0"/>
                        </a:rPr>
                        <a:t>Испания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lgerian" panose="04020705040A02060702" pitchFamily="82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4275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868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Страны – лидеры 2024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38792"/>
              </p:ext>
            </p:extLst>
          </p:nvPr>
        </p:nvGraphicFramePr>
        <p:xfrm>
          <a:off x="381000" y="1449000"/>
          <a:ext cx="11340000" cy="5084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84118">
                  <a:extLst>
                    <a:ext uri="{9D8B030D-6E8A-4147-A177-3AD203B41FA5}">
                      <a16:colId xmlns:a16="http://schemas.microsoft.com/office/drawing/2014/main" val="885076454"/>
                    </a:ext>
                  </a:extLst>
                </a:gridCol>
                <a:gridCol w="2807054">
                  <a:extLst>
                    <a:ext uri="{9D8B030D-6E8A-4147-A177-3AD203B41FA5}">
                      <a16:colId xmlns:a16="http://schemas.microsoft.com/office/drawing/2014/main" val="1761165778"/>
                    </a:ext>
                  </a:extLst>
                </a:gridCol>
                <a:gridCol w="2807054">
                  <a:extLst>
                    <a:ext uri="{9D8B030D-6E8A-4147-A177-3AD203B41FA5}">
                      <a16:colId xmlns:a16="http://schemas.microsoft.com/office/drawing/2014/main" val="389510331"/>
                    </a:ext>
                  </a:extLst>
                </a:gridCol>
                <a:gridCol w="3241774">
                  <a:extLst>
                    <a:ext uri="{9D8B030D-6E8A-4147-A177-3AD203B41FA5}">
                      <a16:colId xmlns:a16="http://schemas.microsoft.com/office/drawing/2014/main" val="603306881"/>
                    </a:ext>
                  </a:extLst>
                </a:gridCol>
              </a:tblGrid>
              <a:tr h="770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По добыче железных руд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По производству стали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По производству цинка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</a:rPr>
                        <a:t>По добычи золота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2386516"/>
                  </a:ext>
                </a:extLst>
              </a:tr>
              <a:tr h="43147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 Австралия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 Бразилия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3 Китай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4 Индия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5 Россия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6 ЮАР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7 Украина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8 Канада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 США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10 Казахстан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 Китай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 Индия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3 Япония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4 США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5 России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6 Республика Корея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7 Германия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8 Турция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 Бразилия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10 Иран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 Китай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 Перу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3 Австралия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4 Индия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5 США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6 Мексика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7 Боливия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8 Россия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 Канада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10 Казахстан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 Китай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2 Австралия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3 Россия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4 Канада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5 США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6 Мексика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7 Казахстан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8 ЮАР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9 Перу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10 Узбекистан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91194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170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722312" y="3750628"/>
          <a:ext cx="10515600" cy="731520"/>
        </p:xfrm>
        <a:graphic>
          <a:graphicData uri="http://schemas.openxmlformats.org/drawingml/2006/table">
            <a:tbl>
              <a:tblPr/>
              <a:tblGrid>
                <a:gridCol w="3505200">
                  <a:extLst>
                    <a:ext uri="{9D8B030D-6E8A-4147-A177-3AD203B41FA5}">
                      <a16:colId xmlns:a16="http://schemas.microsoft.com/office/drawing/2014/main" val="4133275143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01876649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65723379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Б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7762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88118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86000" y="702043"/>
            <a:ext cx="9315000" cy="6555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приведённый ниже текст, в котором пропущен ряд слов (аббревиатур). Выберите из предлагаемого списка слова (аббревиатуры), которые необходимо вставить на место пропусков.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ТЭК Японии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Япония является одним из крупнейших в мире _______________(А) электроэнергии. При этом, не обладая запасами топливных полезных ископаемых, Япония является одним из крупнейших _______________(Б) топливных ресурсов. До 2011 г. около 30% электроэнергии страны вырабатывалось на атомных электростанциях Японии. Работа АЭС в Японии всегда была предметом споров, поскольку многие общественные деятели и учёные считали очень высокими риски строительства и эксплуатации атомных электростанций в условиях сейсмической активности территории. После цунами и аварии на АЭС «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Фукусима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большинство АЭС было остановлено.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2017 г. атомная энергетика Японии вырабатывала всего 2,15% электроэнергии в стране, ведущая роль в энергетике Японии окончательно закрепилась за _______________(В).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Выбирайте последовательно одно слово (аббревиатуры) за другим, мысленно вставляя на места пропусков слова (аббревиатур) из списка в нужной форме. Обратите внимание на то, что слов (аббревиатур) в списке больше, чем Вам потребуется для заполнения пропусков. Каждое слово (аббревиатура) может быть использовано только один раз.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слов (аббревиатур).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  Импортёр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  Экспортёр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  Производитель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  ТЭС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  ГЭС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  ПЭС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ниже таблице приведены буквы, обозначающие пропущенные слова (аббревиатуры). Запишите в таблицу под каждой буквой номер выбранного Вами слова (аббревиатуры).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Ответ: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125" name="HTMLText1" r:id="rId2" imgW="228600" imgH="228600"/>
        </mc:Choice>
        <mc:Fallback>
          <p:control name="HTMLText1" r:id="rId2" imgW="228600" imgH="228600">
            <p:pic>
              <p:nvPicPr>
                <p:cNvPr id="6" name="HTMLText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722313" y="3751263"/>
                  <a:ext cx="227012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26" name="HTMLText2" r:id="rId3" imgW="228600" imgH="228600"/>
        </mc:Choice>
        <mc:Fallback>
          <p:control name="HTMLText2" r:id="rId3" imgW="228600" imgH="228600">
            <p:pic>
              <p:nvPicPr>
                <p:cNvPr id="7" name="HTMLText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722313" y="3751263"/>
                  <a:ext cx="227012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127" name="HTMLText3" r:id="rId4" imgW="228600" imgH="228600"/>
        </mc:Choice>
        <mc:Fallback>
          <p:control name="HTMLText3" r:id="rId4" imgW="228600" imgH="228600">
            <p:pic>
              <p:nvPicPr>
                <p:cNvPr id="8" name="HTMLText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722313" y="3751263"/>
                  <a:ext cx="227012" cy="228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213123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000" y="279001"/>
            <a:ext cx="10747800" cy="765000"/>
          </a:xfrm>
        </p:spPr>
        <p:txBody>
          <a:bodyPr>
            <a:normAutofit fontScale="90000"/>
          </a:bodyPr>
          <a:lstStyle/>
          <a:p>
            <a:r>
              <a:rPr lang="ru-RU" altLang="ru-RU" dirty="0">
                <a:latin typeface="Arial" panose="020B0604020202020204" pitchFamily="34" charset="0"/>
              </a:rPr>
              <a:t>Пояснение</a:t>
            </a: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731000" y="1591113"/>
            <a:ext cx="1021500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Япония является одним из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крупнейших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в мире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производителей (3)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электроэнергии. При этом, не обладая запасами топливных полезных ископаемых, Япония является одним из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крупнейших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импортеров (1)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топливных ресурсов. До 2011 г. около 30% электроэнергии страны вырабатывалось на атомных электростанциях Японии. Работа АЭС в Японии всегда была предметом споров, поскольку многие общественные деятели и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учёные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 считали очень высокими риски строительства и эксплуатации атомных электростанций в условиях 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сейсмическои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̆ активности территории. После цунами и аварии на АЭС «</a:t>
            </a:r>
            <a:r>
              <a:rPr kumimoji="0" lang="ru-RU" altLang="ru-RU" sz="1800" b="0" i="0" u="none" strike="noStrike" cap="none" normalizeH="0" baseline="0" dirty="0" err="1" smtClean="0">
                <a:ln>
                  <a:noFill/>
                </a:ln>
                <a:effectLst/>
                <a:latin typeface="Arial" panose="020B0604020202020204" pitchFamily="34" charset="0"/>
              </a:rPr>
              <a:t>Фукусима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» большинство АЭС было остановлено.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В марте 2017 г. атомная энергетика Японии вырабатывала всего 2,15% электроэнергии в стране, ведущая роль в энергетике Японии окончательно закрепилась за 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ТЭС (4)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effectLst/>
                <a:latin typeface="Arial" panose="020B0604020202020204" pitchFamily="34" charset="0"/>
              </a:rPr>
              <a:t>Ответ: 314.</a:t>
            </a:r>
          </a:p>
        </p:txBody>
      </p:sp>
    </p:spTree>
    <p:extLst>
      <p:ext uri="{BB962C8B-B14F-4D97-AF65-F5344CB8AC3E}">
        <p14:creationId xmlns:p14="http://schemas.microsoft.com/office/powerpoint/2010/main" val="1580816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dirty="0" smtClean="0"/>
              <a:t>Задание 5</a:t>
            </a:r>
            <a:endParaRPr lang="ru-RU" sz="1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551487" y="3933508"/>
          <a:ext cx="857250" cy="365760"/>
        </p:xfrm>
        <a:graphic>
          <a:graphicData uri="http://schemas.openxmlformats.org/drawingml/2006/table">
            <a:tbl>
              <a:tblPr/>
              <a:tblGrid>
                <a:gridCol w="285750">
                  <a:extLst>
                    <a:ext uri="{9D8B030D-6E8A-4147-A177-3AD203B41FA5}">
                      <a16:colId xmlns:a16="http://schemas.microsoft.com/office/drawing/2014/main" val="4289505308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1800786146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383310962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Б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В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2250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61000" y="932817"/>
            <a:ext cx="9315000" cy="6172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3174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Тип 5 № 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hlinkClick r:id="rId2"/>
              </a:rPr>
              <a:t>7350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ui-sans-serif"/>
              </a:rPr>
              <a:t>i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Прочитайте приведённый ниже текст, в котором пропущен ряд слов. Выберите из предлагаемого списка слова, которые необходимо вставить на места пропусков.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Сельское хозяйство Японии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Сельское хозяйство относится к традиционным видам деятельности японцев. Отрасль имеет _______________(А) характер: численность занятых и размеры посевных площадей постоянно сокращаются. В структуре сельского хозяйства ведущее место принадлежит растениеводству, которое даёт примерно 70% всей аграрной продукции. При этом резко выделяется выращивание _______________(Б), а также овощей и фруктов. Сохраняет своё значение и традиционное _______________(В). В последнее время высокими темпами развивается свиноводство и птицеводство.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Выбирайте последовательно одно слово (словосочетание) за другим, мысленно вставляя на места пропусков слова (словосочетания) из списка в нужной форме. Обратите внимание на то, что слов (словосочетаний) в списке больше, чем Вам потребуется для заполнения пропусков. Каждое слово (словосочетание) может быть использовано только один раз.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Список слов (словосочетание).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1.  Шелководство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2.  Интенсивный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3.  Экстенсивный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4.  Рис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5.  Хлопководство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6.  Пшеница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Запишите в ответ цифры, расположив их в порядке, соответствующем буквам: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https://geo-ege.sdamgia.ru/img/briefcase--pl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0" y="644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9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1000" y="2055813"/>
            <a:ext cx="9172800" cy="41211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Сельское </a:t>
            </a:r>
            <a:r>
              <a:rPr lang="ru-RU" dirty="0" err="1"/>
              <a:t>хозяйство</a:t>
            </a:r>
            <a:r>
              <a:rPr lang="ru-RU" dirty="0"/>
              <a:t> относится к традиционным видам деятельности японцев. Отрасль имеет </a:t>
            </a:r>
            <a:r>
              <a:rPr lang="ru-RU" i="1" dirty="0"/>
              <a:t>интенсивный (2)</a:t>
            </a:r>
            <a:r>
              <a:rPr lang="ru-RU" dirty="0"/>
              <a:t> характер: численность занятых и размеры посевных </a:t>
            </a:r>
            <a:r>
              <a:rPr lang="ru-RU" dirty="0" err="1"/>
              <a:t>площадеи</a:t>
            </a:r>
            <a:r>
              <a:rPr lang="ru-RU" dirty="0"/>
              <a:t>̆ постоянно сокращаются. В структуре сельского </a:t>
            </a:r>
            <a:r>
              <a:rPr lang="ru-RU" dirty="0" err="1"/>
              <a:t>хозяйства</a:t>
            </a:r>
            <a:r>
              <a:rPr lang="ru-RU" dirty="0"/>
              <a:t> ведущее место принадлежит растениеводству, которое </a:t>
            </a:r>
            <a:r>
              <a:rPr lang="ru-RU" dirty="0" err="1"/>
              <a:t>даёт</a:t>
            </a:r>
            <a:r>
              <a:rPr lang="ru-RU" dirty="0"/>
              <a:t> примерно 70% </a:t>
            </a:r>
            <a:r>
              <a:rPr lang="ru-RU" dirty="0" err="1"/>
              <a:t>всеи</a:t>
            </a:r>
            <a:r>
              <a:rPr lang="ru-RU" dirty="0"/>
              <a:t>̆ </a:t>
            </a:r>
            <a:r>
              <a:rPr lang="ru-RU" dirty="0" err="1"/>
              <a:t>аграрнои</a:t>
            </a:r>
            <a:r>
              <a:rPr lang="ru-RU" dirty="0"/>
              <a:t>̆ продукции. При этом резко выделяется выращивание </a:t>
            </a:r>
            <a:r>
              <a:rPr lang="ru-RU" i="1" dirty="0"/>
              <a:t>риса (4)</a:t>
            </a:r>
            <a:r>
              <a:rPr lang="ru-RU" dirty="0"/>
              <a:t>, а также </a:t>
            </a:r>
            <a:r>
              <a:rPr lang="ru-RU" dirty="0" err="1"/>
              <a:t>овощеи</a:t>
            </a:r>
            <a:r>
              <a:rPr lang="ru-RU" dirty="0"/>
              <a:t>̆ и фруктов. Сохраняет своё значение и традиционное </a:t>
            </a:r>
            <a:r>
              <a:rPr lang="ru-RU" i="1" dirty="0"/>
              <a:t>шелководство (1)</a:t>
            </a:r>
            <a:r>
              <a:rPr lang="ru-RU" dirty="0"/>
              <a:t>. В последнее время высокими темпами развивается свиноводство и птицеводство.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Ответ: 241.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48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Тип 7 № 4202iУстановите соответствие между страной и диаграммой, отражающей распределение её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столбца. </a:t>
            </a:r>
          </a:p>
        </p:txBody>
      </p:sp>
      <p:pic>
        <p:nvPicPr>
          <p:cNvPr id="5124" name="Picture 4" descr="https://geo-ege.sdamgia.ru/get_file?id=1996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000" y="2055813"/>
            <a:ext cx="9359999" cy="41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20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1000" y="1314000"/>
            <a:ext cx="9675000" cy="4862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При решении заданий этого типа опираемся на следующие положения: большая доля сельского хозяйства в структуре населения указывает на то, что страна  — развивающаяся. Высокая доля сферы услуг характерна для развитых </a:t>
            </a:r>
            <a:r>
              <a:rPr lang="ru-RU" dirty="0" err="1"/>
              <a:t>стран.А</a:t>
            </a:r>
            <a:r>
              <a:rPr lang="ru-RU" dirty="0"/>
              <a:t>)  Дания  — 3.Б)  Афганистан  — 2.В)  Парагвай  — 1.Приведем пример статистики по </a:t>
            </a:r>
            <a:r>
              <a:rPr lang="ru-RU" dirty="0" err="1"/>
              <a:t>Парагваю:Сельское</a:t>
            </a:r>
            <a:r>
              <a:rPr lang="ru-RU" dirty="0"/>
              <a:t> хозяйство (22% ВВП, 31% работающих)  — хлопчатник, сахарный тростник, соя, кукуруза, пшеница, табак, </a:t>
            </a:r>
            <a:r>
              <a:rPr lang="ru-RU" dirty="0" err="1"/>
              <a:t>кассава</a:t>
            </a:r>
            <a:r>
              <a:rPr lang="ru-RU" dirty="0"/>
              <a:t> (тапиока), фрукты, овощи; мясо-молочное животноводство, свиньи, птица; </a:t>
            </a:r>
            <a:r>
              <a:rPr lang="ru-RU" dirty="0" err="1"/>
              <a:t>лесозаготовки.Промышленность</a:t>
            </a:r>
            <a:r>
              <a:rPr lang="ru-RU" dirty="0"/>
              <a:t> (18% ВВП, 17% работающих)  — производство сахара, цемента, текстиля, напитков, лесоматериалы; </a:t>
            </a:r>
            <a:r>
              <a:rPr lang="ru-RU" dirty="0" err="1"/>
              <a:t>гидроэнергетика.Сфера</a:t>
            </a:r>
            <a:r>
              <a:rPr lang="ru-RU" dirty="0"/>
              <a:t> обслуживания  — 60% ВВП, 52% работающих. Ответ: 321.</a:t>
            </a:r>
          </a:p>
        </p:txBody>
      </p:sp>
    </p:spTree>
    <p:extLst>
      <p:ext uri="{BB962C8B-B14F-4D97-AF65-F5344CB8AC3E}">
        <p14:creationId xmlns:p14="http://schemas.microsoft.com/office/powerpoint/2010/main" val="1081498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/>
              <a:t>Тип 7 № 5822iУстановите соответствие между страной и диаграммой, отражающей распределение ее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</a:t>
            </a:r>
            <a:r>
              <a:rPr lang="ru-RU" dirty="0"/>
              <a:t>. 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1000" y="2169000"/>
            <a:ext cx="8140700" cy="380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458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Изменения в КИМ ЕГЭ 2024 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1000" y="1404000"/>
            <a:ext cx="9352800" cy="4772963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Из экзаменационной работы 2024 г. исключены задания 21 и 22 (по нумерации КИМ ЕГЭ 2023 г.) с топографической картой (определение азимута и построение профиля). </a:t>
            </a:r>
            <a:endParaRPr lang="ru-RU" sz="3600" dirty="0" smtClean="0"/>
          </a:p>
          <a:p>
            <a:r>
              <a:rPr lang="ru-RU" sz="3600" dirty="0" smtClean="0"/>
              <a:t>Общее </a:t>
            </a:r>
            <a:r>
              <a:rPr lang="ru-RU" sz="3600" dirty="0"/>
              <a:t>число заданий в экзаменационной работе сократилось с 31 до 29. </a:t>
            </a:r>
            <a:endParaRPr lang="ru-RU" sz="3600" dirty="0" smtClean="0"/>
          </a:p>
          <a:p>
            <a:r>
              <a:rPr lang="ru-RU" sz="3600" dirty="0" smtClean="0"/>
              <a:t>Максимальный </a:t>
            </a:r>
            <a:r>
              <a:rPr lang="ru-RU" sz="3600" dirty="0"/>
              <a:t>первичный балл уменьшен с 43 до 38 баллов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216918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6000" y="2055813"/>
            <a:ext cx="9217800" cy="4121150"/>
          </a:xfrm>
        </p:spPr>
        <p:txBody>
          <a:bodyPr/>
          <a:lstStyle/>
          <a:p>
            <a:r>
              <a:rPr lang="ru-RU" dirty="0"/>
              <a:t>При выполнении заданий этого типа следует ориентироваться на то, что в наиболее развитых странах высокая доля сферы услуг, а в самых экономически слаборазвитых странах  — доля сельского хозяйства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</a:t>
            </a:r>
            <a:r>
              <a:rPr lang="ru-RU" dirty="0"/>
              <a:t>)  Камбоджа  — 2</a:t>
            </a:r>
            <a:r>
              <a:rPr lang="ru-RU" dirty="0" smtClean="0"/>
              <a:t>.</a:t>
            </a:r>
          </a:p>
          <a:p>
            <a:r>
              <a:rPr lang="ru-RU" dirty="0" smtClean="0"/>
              <a:t>Б</a:t>
            </a:r>
            <a:r>
              <a:rPr lang="ru-RU" dirty="0"/>
              <a:t>)  Казахстан  — 1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</a:t>
            </a:r>
            <a:r>
              <a:rPr lang="ru-RU" dirty="0"/>
              <a:t>)  Люксембург  — 3.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213.</a:t>
            </a:r>
          </a:p>
        </p:txBody>
      </p:sp>
    </p:spTree>
    <p:extLst>
      <p:ext uri="{BB962C8B-B14F-4D97-AF65-F5344CB8AC3E}">
        <p14:creationId xmlns:p14="http://schemas.microsoft.com/office/powerpoint/2010/main" val="2898751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Тип 9 </a:t>
            </a:r>
            <a:r>
              <a:rPr lang="ru-RU" sz="3600" dirty="0" smtClean="0"/>
              <a:t>В </a:t>
            </a:r>
            <a:r>
              <a:rPr lang="ru-RU" sz="3600" dirty="0"/>
              <a:t>каких трёх из перечисленных стран основная часть электроэнергии производится на ТЭС? Соответствующие цифры запишите в ответ.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6000" y="2055813"/>
            <a:ext cx="6877800" cy="4121150"/>
          </a:xfrm>
        </p:spPr>
        <p:txBody>
          <a:bodyPr/>
          <a:lstStyle/>
          <a:p>
            <a:r>
              <a:rPr lang="ru-RU" dirty="0"/>
              <a:t>1.  Кувейт</a:t>
            </a:r>
            <a:r>
              <a:rPr lang="ru-RU" dirty="0" smtClean="0"/>
              <a:t>;</a:t>
            </a:r>
          </a:p>
          <a:p>
            <a:r>
              <a:rPr lang="ru-RU" dirty="0" smtClean="0"/>
              <a:t>2</a:t>
            </a:r>
            <a:r>
              <a:rPr lang="ru-RU" dirty="0"/>
              <a:t>.  Россия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3</a:t>
            </a:r>
            <a:r>
              <a:rPr lang="ru-RU" dirty="0"/>
              <a:t>.  Бразилия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4</a:t>
            </a:r>
            <a:r>
              <a:rPr lang="ru-RU" dirty="0"/>
              <a:t>.  Норвегия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5</a:t>
            </a:r>
            <a:r>
              <a:rPr lang="ru-RU" dirty="0"/>
              <a:t>.  Франция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6</a:t>
            </a:r>
            <a:r>
              <a:rPr lang="ru-RU" dirty="0"/>
              <a:t>.  Саудовская Аравия.</a:t>
            </a:r>
          </a:p>
        </p:txBody>
      </p:sp>
    </p:spTree>
    <p:extLst>
      <p:ext uri="{BB962C8B-B14F-4D97-AF65-F5344CB8AC3E}">
        <p14:creationId xmlns:p14="http://schemas.microsoft.com/office/powerpoint/2010/main" val="1354779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000" y="2055813"/>
            <a:ext cx="9127800" cy="4121150"/>
          </a:xfrm>
        </p:spPr>
        <p:txBody>
          <a:bodyPr>
            <a:normAutofit lnSpcReduction="10000"/>
          </a:bodyPr>
          <a:lstStyle/>
          <a:p>
            <a:r>
              <a:rPr lang="ru-RU" sz="3600" dirty="0"/>
              <a:t>Основная часть электроэнергии, производимая на ТЭС, характерна для таких стран, как Кувейт, Россия и Саудовская Аравия, поскольку эти страны имеют большие запасы топлива, которые используются на тепловых электростанциях. </a:t>
            </a:r>
            <a:endParaRPr lang="ru-RU" sz="3600" dirty="0" smtClean="0"/>
          </a:p>
          <a:p>
            <a:r>
              <a:rPr lang="ru-RU" sz="3600" dirty="0" smtClean="0"/>
              <a:t>Ответ</a:t>
            </a:r>
            <a:r>
              <a:rPr lang="ru-RU" sz="3600" dirty="0"/>
              <a:t>: 126.</a:t>
            </a:r>
          </a:p>
        </p:txBody>
      </p:sp>
    </p:spTree>
    <p:extLst>
      <p:ext uri="{BB962C8B-B14F-4D97-AF65-F5344CB8AC3E}">
        <p14:creationId xmlns:p14="http://schemas.microsoft.com/office/powerpoint/2010/main" val="3017668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Тип 9 № 1823iКакие три из перечисленных стран являются крупными производителями и экспортёрами нефти? Обведите соответствующие цифры и запишите их в таблицу.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6000" y="2055813"/>
            <a:ext cx="8227800" cy="4121150"/>
          </a:xfrm>
        </p:spPr>
        <p:txBody>
          <a:bodyPr/>
          <a:lstStyle/>
          <a:p>
            <a:r>
              <a:rPr lang="ru-RU" dirty="0"/>
              <a:t>1.  Саудовская Аравия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2</a:t>
            </a:r>
            <a:r>
              <a:rPr lang="ru-RU" dirty="0"/>
              <a:t>.  Франция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3</a:t>
            </a:r>
            <a:r>
              <a:rPr lang="ru-RU" dirty="0"/>
              <a:t>.  Германия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4</a:t>
            </a:r>
            <a:r>
              <a:rPr lang="ru-RU" dirty="0"/>
              <a:t>.  Аргентина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5</a:t>
            </a:r>
            <a:r>
              <a:rPr lang="ru-RU" dirty="0"/>
              <a:t>.  Иран</a:t>
            </a:r>
            <a:r>
              <a:rPr lang="ru-RU" dirty="0" smtClean="0"/>
              <a:t>;</a:t>
            </a:r>
          </a:p>
          <a:p>
            <a:r>
              <a:rPr lang="ru-RU" dirty="0" smtClean="0"/>
              <a:t>6</a:t>
            </a:r>
            <a:r>
              <a:rPr lang="ru-RU" dirty="0"/>
              <a:t>.  Венесуэла.</a:t>
            </a:r>
          </a:p>
        </p:txBody>
      </p:sp>
    </p:spTree>
    <p:extLst>
      <p:ext uri="{BB962C8B-B14F-4D97-AF65-F5344CB8AC3E}">
        <p14:creationId xmlns:p14="http://schemas.microsoft.com/office/powerpoint/2010/main" val="3263239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6000" y="1359000"/>
            <a:ext cx="9037800" cy="5264999"/>
          </a:xfrm>
        </p:spPr>
        <p:txBody>
          <a:bodyPr>
            <a:normAutofit/>
          </a:bodyPr>
          <a:lstStyle/>
          <a:p>
            <a:r>
              <a:rPr lang="ru-RU" dirty="0"/>
              <a:t>Основными экспортёрами нефти в мире являются 11 государств. Все страны-экспортёры логично распределить по регионам мира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1</a:t>
            </a:r>
            <a:r>
              <a:rPr lang="ru-RU" dirty="0"/>
              <a:t>.  Регион  — Азия (Ближний Восток): Саудовская Аравия, Объединённые Арабские Эмираты (ОАЭ), Иран, Ирак, Катар</a:t>
            </a:r>
            <a:r>
              <a:rPr lang="ru-RU" dirty="0" smtClean="0"/>
              <a:t>.</a:t>
            </a:r>
          </a:p>
          <a:p>
            <a:r>
              <a:rPr lang="ru-RU" dirty="0" smtClean="0"/>
              <a:t>2</a:t>
            </a:r>
            <a:r>
              <a:rPr lang="ru-RU" dirty="0"/>
              <a:t>.  Регион  — Европа: Норвегия, Россия, Великобритания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  Регион  — Америка: Канада, Мексика, Венесуэла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4</a:t>
            </a:r>
            <a:r>
              <a:rPr lang="ru-RU" dirty="0"/>
              <a:t>.  Регион  — Африка: Нигерия, Ангола, Алжир.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156.</a:t>
            </a:r>
          </a:p>
        </p:txBody>
      </p:sp>
    </p:spTree>
    <p:extLst>
      <p:ext uri="{BB962C8B-B14F-4D97-AF65-F5344CB8AC3E}">
        <p14:creationId xmlns:p14="http://schemas.microsoft.com/office/powerpoint/2010/main" val="8406750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Тип 9 № </a:t>
            </a:r>
            <a:r>
              <a:rPr lang="ru-RU" sz="3200" dirty="0" smtClean="0"/>
              <a:t>1780 В </a:t>
            </a:r>
            <a:r>
              <a:rPr lang="ru-RU" sz="3200" dirty="0"/>
              <a:t>каких трёх из перечисленных городов имеются целлюлозно-бумажные комбинаты? Обведите соответствующие цифры и запишите их в таблицу.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1000" y="2055813"/>
            <a:ext cx="7642800" cy="4121150"/>
          </a:xfrm>
        </p:spPr>
        <p:txBody>
          <a:bodyPr/>
          <a:lstStyle/>
          <a:p>
            <a:r>
              <a:rPr lang="ru-RU" dirty="0"/>
              <a:t>1.  Сыктывкар</a:t>
            </a:r>
            <a:r>
              <a:rPr lang="ru-RU" dirty="0" smtClean="0"/>
              <a:t>;</a:t>
            </a:r>
          </a:p>
          <a:p>
            <a:r>
              <a:rPr lang="ru-RU" dirty="0" smtClean="0"/>
              <a:t>2</a:t>
            </a:r>
            <a:r>
              <a:rPr lang="ru-RU" dirty="0"/>
              <a:t>.  Махачкала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3</a:t>
            </a:r>
            <a:r>
              <a:rPr lang="ru-RU" dirty="0"/>
              <a:t>.  Ставрополь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4</a:t>
            </a:r>
            <a:r>
              <a:rPr lang="ru-RU" dirty="0"/>
              <a:t>.  Байкальск;5.  </a:t>
            </a:r>
            <a:endParaRPr lang="ru-RU" dirty="0" smtClean="0"/>
          </a:p>
          <a:p>
            <a:r>
              <a:rPr lang="ru-RU" dirty="0" smtClean="0"/>
              <a:t>5. Красноярск;</a:t>
            </a:r>
          </a:p>
          <a:p>
            <a:r>
              <a:rPr lang="ru-RU" dirty="0" smtClean="0"/>
              <a:t>6</a:t>
            </a:r>
            <a:r>
              <a:rPr lang="ru-RU" dirty="0"/>
              <a:t>.  Сочи.</a:t>
            </a:r>
          </a:p>
        </p:txBody>
      </p:sp>
    </p:spTree>
    <p:extLst>
      <p:ext uri="{BB962C8B-B14F-4D97-AF65-F5344CB8AC3E}">
        <p14:creationId xmlns:p14="http://schemas.microsoft.com/office/powerpoint/2010/main" val="10402588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Центры целлюлозно-бумажной промышленности располагаются преимущественно в </a:t>
            </a:r>
            <a:r>
              <a:rPr lang="ru-RU" dirty="0" err="1"/>
              <a:t>лесоизбыточных</a:t>
            </a:r>
            <a:r>
              <a:rPr lang="ru-RU" dirty="0"/>
              <a:t> районах с ресурсами пресной воды. Из перечисленных городов это Сыктывкар, Байкальск, Красноярск.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145.</a:t>
            </a:r>
          </a:p>
        </p:txBody>
      </p:sp>
    </p:spTree>
    <p:extLst>
      <p:ext uri="{BB962C8B-B14F-4D97-AF65-F5344CB8AC3E}">
        <p14:creationId xmlns:p14="http://schemas.microsoft.com/office/powerpoint/2010/main" val="2937494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Тип 10 № 4208iКакие из следующих выводов о тенденциях изменения объёмов промышленного производства, сделанных на основе анализа данных приведённой ниже таблицы, верны? Запишите цифры, под которыми они указаны.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000" y="1604563"/>
            <a:ext cx="10747800" cy="4572400"/>
          </a:xfrm>
        </p:spPr>
        <p:txBody>
          <a:bodyPr>
            <a:normAutofit/>
          </a:bodyPr>
          <a:lstStyle/>
          <a:p>
            <a:r>
              <a:rPr lang="ru-RU" dirty="0"/>
              <a:t>  Объёмы промышленного производства в Алтайском крае ежегодно уменьшались в период с 2010 по 2013 г.2.  Объёмы промышленного производства в Республике Башкортостан ежегодно возрастали в период с 2010 по 2013 г.3.  Объёмы промышленного производства в Томской области ежегодно уменьшались в период с 2010 по 2013 г.4.  Объёмы промышленного производства в Самарской области ежегодно уменьшались в период с 2010 по 2013 г.</a:t>
            </a:r>
          </a:p>
        </p:txBody>
      </p:sp>
    </p:spTree>
    <p:extLst>
      <p:ext uri="{BB962C8B-B14F-4D97-AF65-F5344CB8AC3E}">
        <p14:creationId xmlns:p14="http://schemas.microsoft.com/office/powerpoint/2010/main" val="666490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112" y="324000"/>
            <a:ext cx="107478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Динамика объёмов промышленного производства (в процентах к предыдущему году)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5441700"/>
              </p:ext>
            </p:extLst>
          </p:nvPr>
        </p:nvGraphicFramePr>
        <p:xfrm>
          <a:off x="2181002" y="1988998"/>
          <a:ext cx="9056910" cy="4140004"/>
        </p:xfrm>
        <a:graphic>
          <a:graphicData uri="http://schemas.openxmlformats.org/drawingml/2006/table">
            <a:tbl>
              <a:tblPr/>
              <a:tblGrid>
                <a:gridCol w="1811382">
                  <a:extLst>
                    <a:ext uri="{9D8B030D-6E8A-4147-A177-3AD203B41FA5}">
                      <a16:colId xmlns:a16="http://schemas.microsoft.com/office/drawing/2014/main" val="621416424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3100788573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2622996608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1615340570"/>
                    </a:ext>
                  </a:extLst>
                </a:gridCol>
                <a:gridCol w="1811382">
                  <a:extLst>
                    <a:ext uri="{9D8B030D-6E8A-4147-A177-3AD203B41FA5}">
                      <a16:colId xmlns:a16="http://schemas.microsoft.com/office/drawing/2014/main" val="2485606019"/>
                    </a:ext>
                  </a:extLst>
                </a:gridCol>
              </a:tblGrid>
              <a:tr h="72000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Регион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2010 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2011 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2012 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2013 г.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2913315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Алтайский край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122,0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104,5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104,4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101,3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1474693"/>
                  </a:ext>
                </a:extLst>
              </a:tr>
              <a:tr h="1260000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Республика Башкортостан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110,1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109,8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105,7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102,3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5161980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Томская область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105,3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107,0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103,9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100,7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261177"/>
                  </a:ext>
                </a:extLst>
              </a:tr>
              <a:tr h="720001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Самарская область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94,4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95,8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97,2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98,0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939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58410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1000" y="2055813"/>
            <a:ext cx="9352800" cy="4121150"/>
          </a:xfrm>
        </p:spPr>
        <p:txBody>
          <a:bodyPr>
            <a:normAutofit fontScale="92500"/>
          </a:bodyPr>
          <a:lstStyle/>
          <a:p>
            <a:r>
              <a:rPr lang="ru-RU" dirty="0"/>
              <a:t>При выполнении этого задания необходимо обратить внимание на то, что данные таблицы даны в процентах к предыдущему году. То есть если в таблице больше 100%, то идет повышение, если меньше 100%  — понижение. Даже если цифры в абсолютном значении уменьшаются, как, например, в Алтайском крае, в итоге наблюдается повышение объемов производства, поскольку в каждом году производилось столько же, сколько в предыдущем  — 100% и еще сколько-то. 22% в 2010, в 2011 году: 100% + 4,5% и так далее.Сопоставим.1.  Неверно.2.  Верно.3.  Неверно.4.  Верно. Ответ: 24.</a:t>
            </a:r>
          </a:p>
        </p:txBody>
      </p:sp>
    </p:spTree>
    <p:extLst>
      <p:ext uri="{BB962C8B-B14F-4D97-AF65-F5344CB8AC3E}">
        <p14:creationId xmlns:p14="http://schemas.microsoft.com/office/powerpoint/2010/main" val="706462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Элементы содержания, проверяемых на ЕГЭ</a:t>
            </a:r>
            <a:br>
              <a:rPr lang="ru-RU" sz="3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 в блоке «Мировое хозяйство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600" i="1" dirty="0"/>
              <a:t/>
            </a:r>
            <a:br>
              <a:rPr lang="ru-RU" sz="3600" i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1000" y="2055813"/>
            <a:ext cx="9262800" cy="412115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4.1 Отраслевая структура хозяйства. География основных отраслей производственной и непроизводственной сфер.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4.2 Ведущие страны-экспортёры основных видов промышленной продукции. Факторы размещения производства.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4.3 Ведущие страны-экспортёры основных видов сельскохозяйственной продукции.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4.4 Интеграционные отраслевые и региональные союзы.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21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10   Какие </a:t>
            </a:r>
            <a:r>
              <a:rPr lang="ru-RU" sz="2800" dirty="0"/>
              <a:t>из выводов о тенденциях изменения объемов производства продукции сельского хозяйства, сделанных на основе анализа данных приведенной ниже таблиц, верны? Запишите цифры, под которыми они указаны.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Динамика объёмов производства продукции сельского хозяйства (в % к предыдущему году</a:t>
            </a:r>
            <a:r>
              <a:rPr lang="ru-RU" dirty="0" smtClean="0"/>
              <a:t>)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3184480"/>
              </p:ext>
            </p:extLst>
          </p:nvPr>
        </p:nvGraphicFramePr>
        <p:xfrm>
          <a:off x="2406000" y="3086892"/>
          <a:ext cx="8947800" cy="3090070"/>
        </p:xfrm>
        <a:graphic>
          <a:graphicData uri="http://schemas.openxmlformats.org/drawingml/2006/table">
            <a:tbl>
              <a:tblPr/>
              <a:tblGrid>
                <a:gridCol w="2236950">
                  <a:extLst>
                    <a:ext uri="{9D8B030D-6E8A-4147-A177-3AD203B41FA5}">
                      <a16:colId xmlns:a16="http://schemas.microsoft.com/office/drawing/2014/main" val="2788470130"/>
                    </a:ext>
                  </a:extLst>
                </a:gridCol>
                <a:gridCol w="2236950">
                  <a:extLst>
                    <a:ext uri="{9D8B030D-6E8A-4147-A177-3AD203B41FA5}">
                      <a16:colId xmlns:a16="http://schemas.microsoft.com/office/drawing/2014/main" val="3217597929"/>
                    </a:ext>
                  </a:extLst>
                </a:gridCol>
                <a:gridCol w="2236950">
                  <a:extLst>
                    <a:ext uri="{9D8B030D-6E8A-4147-A177-3AD203B41FA5}">
                      <a16:colId xmlns:a16="http://schemas.microsoft.com/office/drawing/2014/main" val="1610150993"/>
                    </a:ext>
                  </a:extLst>
                </a:gridCol>
                <a:gridCol w="2236950">
                  <a:extLst>
                    <a:ext uri="{9D8B030D-6E8A-4147-A177-3AD203B41FA5}">
                      <a16:colId xmlns:a16="http://schemas.microsoft.com/office/drawing/2014/main" val="3345033653"/>
                    </a:ext>
                  </a:extLst>
                </a:gridCol>
              </a:tblGrid>
              <a:tr h="618014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Год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2007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2008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2009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6760666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Дания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101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3226121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Финляндия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703065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Швеция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96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97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5209826"/>
                  </a:ext>
                </a:extLst>
              </a:tr>
              <a:tr h="618014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Литва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113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4171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9316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1000" y="2055813"/>
            <a:ext cx="9442800" cy="4121150"/>
          </a:xfrm>
        </p:spPr>
        <p:txBody>
          <a:bodyPr/>
          <a:lstStyle/>
          <a:p>
            <a:r>
              <a:rPr lang="ru-RU" dirty="0"/>
              <a:t>1.  Объемы производства продукции сельского хозяйства в Дании в период с 2007 по 2009 г. ежегодно уменьшались.2.  Объемы производства продукции сельского хозяйства в Литве в период с 2007 по 2009 г. ежегодно уменьшались.3.  Объемы производства продукции сельского хозяйства в Финляндии в период с 2007 по 2009 г. ежегодно уменьшались.4.  Объемы производства продукции сельского хозяйства в Швеции в период с 2007 по 2009 г. ежегодно уменьшались.</a:t>
            </a:r>
          </a:p>
        </p:txBody>
      </p:sp>
    </p:spTree>
    <p:extLst>
      <p:ext uri="{BB962C8B-B14F-4D97-AF65-F5344CB8AC3E}">
        <p14:creationId xmlns:p14="http://schemas.microsoft.com/office/powerpoint/2010/main" val="633357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1000" y="2055813"/>
            <a:ext cx="9082800" cy="41211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При решении заданий этого типа надо обратить внимание на то, что данные таблицы даны не в абсолютных величинах, а в процентном отношении к предыдущему году. Поэтому если число более 100%, то имеем рост, а если менее 100%  — снижение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Сопоставим.</a:t>
            </a:r>
          </a:p>
          <a:p>
            <a:r>
              <a:rPr lang="ru-RU" dirty="0" smtClean="0"/>
              <a:t>1</a:t>
            </a:r>
            <a:r>
              <a:rPr lang="ru-RU" dirty="0"/>
              <a:t>.  Неверно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2</a:t>
            </a:r>
            <a:r>
              <a:rPr lang="ru-RU" dirty="0"/>
              <a:t>.  Неверно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  </a:t>
            </a:r>
            <a:r>
              <a:rPr lang="ru-RU" dirty="0" smtClean="0"/>
              <a:t>Верно.</a:t>
            </a:r>
          </a:p>
          <a:p>
            <a:r>
              <a:rPr lang="ru-RU" dirty="0" smtClean="0"/>
              <a:t>4</a:t>
            </a:r>
            <a:r>
              <a:rPr lang="ru-RU" dirty="0"/>
              <a:t>.  Верно. </a:t>
            </a:r>
            <a:endParaRPr lang="ru-RU" dirty="0" smtClean="0"/>
          </a:p>
          <a:p>
            <a:r>
              <a:rPr lang="ru-RU" dirty="0" smtClean="0"/>
              <a:t>Ответ</a:t>
            </a:r>
            <a:r>
              <a:rPr lang="ru-RU" dirty="0"/>
              <a:t>: 34.</a:t>
            </a:r>
          </a:p>
        </p:txBody>
      </p:sp>
    </p:spTree>
    <p:extLst>
      <p:ext uri="{BB962C8B-B14F-4D97-AF65-F5344CB8AC3E}">
        <p14:creationId xmlns:p14="http://schemas.microsoft.com/office/powerpoint/2010/main" val="2548676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 15 № 9553(1 балл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6000" y="1854000"/>
            <a:ext cx="9127800" cy="4322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Рений</a:t>
            </a:r>
            <a:r>
              <a:rPr lang="ru-RU" dirty="0"/>
              <a:t>  — один из редчайших элементов земной коры. По геохимическим свойствам он схож со своими гораздо более распространёнными соседями по периодической системе  — молибденом и вольфрамом. Поэтому в виде малых примесей он входит в минералы этих элементов. Основным источником рения служат молибденовые руды некоторых месторождений, где его извлекают как попутный </a:t>
            </a:r>
            <a:r>
              <a:rPr lang="ru-RU" dirty="0" err="1"/>
              <a:t>компонент.Учащиеся</a:t>
            </a:r>
            <a:r>
              <a:rPr lang="ru-RU" dirty="0"/>
              <a:t> нашли в интернете информацию о том, что при перспективном уровне потребления рения в количестве 50 тонн в год </a:t>
            </a:r>
            <a:r>
              <a:rPr lang="ru-RU" dirty="0" err="1"/>
              <a:t>ресурсообеспеченность</a:t>
            </a:r>
            <a:r>
              <a:rPr lang="ru-RU" dirty="0"/>
              <a:t> этим металлом составит 300 лет. </a:t>
            </a:r>
            <a:endParaRPr lang="ru-RU" dirty="0" smtClean="0"/>
          </a:p>
          <a:p>
            <a:r>
              <a:rPr lang="ru-RU" dirty="0" smtClean="0"/>
              <a:t>Определите</a:t>
            </a:r>
            <a:r>
              <a:rPr lang="ru-RU" dirty="0"/>
              <a:t>, какова величина разведанных запасов рения. Ответ дайте в тоннах.</a:t>
            </a:r>
          </a:p>
        </p:txBody>
      </p:sp>
    </p:spTree>
    <p:extLst>
      <p:ext uri="{BB962C8B-B14F-4D97-AF65-F5344CB8AC3E}">
        <p14:creationId xmlns:p14="http://schemas.microsoft.com/office/powerpoint/2010/main" val="14315686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Вычислим величину разведанных запасов рения: 50 · 300  =  15 000 т. Ответ: 15 000.</a:t>
            </a:r>
          </a:p>
        </p:txBody>
      </p:sp>
    </p:spTree>
    <p:extLst>
      <p:ext uri="{BB962C8B-B14F-4D97-AF65-F5344CB8AC3E}">
        <p14:creationId xmlns:p14="http://schemas.microsoft.com/office/powerpoint/2010/main" val="32162149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Тип 15 № 9557(1 балл)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6000" y="2055813"/>
            <a:ext cx="9307800" cy="412115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Медь обладает превосходной тепло- и электропроводностью, что делает данный металл незаменимым для использования в строительстве и электротехнике. В строительстве медь используется в форме кабелей, в нагревательных приборах и вентиляции и других изделиях. Она также широко используется в печатных платах телефонов, компьютеров и других </a:t>
            </a:r>
            <a:r>
              <a:rPr lang="ru-RU" dirty="0" err="1"/>
              <a:t>устройств.Учащиеся</a:t>
            </a:r>
            <a:r>
              <a:rPr lang="ru-RU" dirty="0"/>
              <a:t> нашли в интернете информацию о том, что при ежегодном потреблении медной руды в размере 16 500 тыс. т. </a:t>
            </a:r>
            <a:r>
              <a:rPr lang="ru-RU" dirty="0" err="1"/>
              <a:t>ресурсообеспеченность</a:t>
            </a:r>
            <a:r>
              <a:rPr lang="ru-RU" dirty="0"/>
              <a:t> рудой составит 41 год. Определите, какова величина разведанных запасов медных руд. </a:t>
            </a:r>
            <a:endParaRPr lang="ru-RU" dirty="0" smtClean="0"/>
          </a:p>
          <a:p>
            <a:r>
              <a:rPr lang="ru-RU" dirty="0" smtClean="0"/>
              <a:t>Ответ </a:t>
            </a:r>
            <a:r>
              <a:rPr lang="ru-RU" dirty="0"/>
              <a:t>дайте в тоннах.</a:t>
            </a:r>
          </a:p>
        </p:txBody>
      </p:sp>
    </p:spTree>
    <p:extLst>
      <p:ext uri="{BB962C8B-B14F-4D97-AF65-F5344CB8AC3E}">
        <p14:creationId xmlns:p14="http://schemas.microsoft.com/office/powerpoint/2010/main" val="403160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Вычислим величину разведанных запасов медных руд: 16500 · 41  =  676 500 тыс. т. Ответ: 676 500 000.</a:t>
            </a:r>
          </a:p>
        </p:txBody>
      </p:sp>
    </p:spTree>
    <p:extLst>
      <p:ext uri="{BB962C8B-B14F-4D97-AF65-F5344CB8AC3E}">
        <p14:creationId xmlns:p14="http://schemas.microsoft.com/office/powerpoint/2010/main" val="1486665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000" y="594000"/>
            <a:ext cx="10747800" cy="1010563"/>
          </a:xfrm>
        </p:spPr>
        <p:txBody>
          <a:bodyPr>
            <a:noAutofit/>
          </a:bodyPr>
          <a:lstStyle/>
          <a:p>
            <a:r>
              <a:rPr lang="ru-RU" sz="2400" dirty="0"/>
              <a:t>Тип 25 № 9287(2 </a:t>
            </a:r>
            <a:r>
              <a:rPr lang="ru-RU" sz="2400" dirty="0" smtClean="0"/>
              <a:t>балла)   Используя </a:t>
            </a:r>
            <a:r>
              <a:rPr lang="ru-RU" sz="2400" dirty="0"/>
              <a:t>данные справочных материалов, сравните доли населения, занятого в сельском хозяйстве, и доли сельского хозяйства в общих объёмах экспорта Турции и Южной Кореи. Сделайте вывод о том, в какой из этих стран сельское хозяйство играет </a:t>
            </a:r>
            <a:r>
              <a:rPr lang="ru-RU" sz="2400" dirty="0" err="1"/>
              <a:t>бо́льшую</a:t>
            </a:r>
            <a:r>
              <a:rPr lang="ru-RU" sz="2400" dirty="0"/>
              <a:t> роль в экономике. Для обоснования Вашего ответа запишите необходимые числовые данные и вычисления.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928855"/>
              </p:ext>
            </p:extLst>
          </p:nvPr>
        </p:nvGraphicFramePr>
        <p:xfrm>
          <a:off x="2046000" y="2259001"/>
          <a:ext cx="9191912" cy="2712255"/>
        </p:xfrm>
        <a:graphic>
          <a:graphicData uri="http://schemas.openxmlformats.org/drawingml/2006/table">
            <a:tbl>
              <a:tblPr/>
              <a:tblGrid>
                <a:gridCol w="2297978">
                  <a:extLst>
                    <a:ext uri="{9D8B030D-6E8A-4147-A177-3AD203B41FA5}">
                      <a16:colId xmlns:a16="http://schemas.microsoft.com/office/drawing/2014/main" val="987007635"/>
                    </a:ext>
                  </a:extLst>
                </a:gridCol>
                <a:gridCol w="2297978">
                  <a:extLst>
                    <a:ext uri="{9D8B030D-6E8A-4147-A177-3AD203B41FA5}">
                      <a16:colId xmlns:a16="http://schemas.microsoft.com/office/drawing/2014/main" val="3608615646"/>
                    </a:ext>
                  </a:extLst>
                </a:gridCol>
                <a:gridCol w="2297978">
                  <a:extLst>
                    <a:ext uri="{9D8B030D-6E8A-4147-A177-3AD203B41FA5}">
                      <a16:colId xmlns:a16="http://schemas.microsoft.com/office/drawing/2014/main" val="800743674"/>
                    </a:ext>
                  </a:extLst>
                </a:gridCol>
                <a:gridCol w="2297978">
                  <a:extLst>
                    <a:ext uri="{9D8B030D-6E8A-4147-A177-3AD203B41FA5}">
                      <a16:colId xmlns:a16="http://schemas.microsoft.com/office/drawing/2014/main" val="1192371852"/>
                    </a:ext>
                  </a:extLst>
                </a:gridCol>
              </a:tblGrid>
              <a:tr h="1265719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Страна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Доля населения,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  <a:effectLst/>
                        </a:rPr>
                        <a:t>занятогов</a:t>
                      </a:r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 с/х, 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экспорта,млрд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с/х экспорта,млрд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8959697"/>
                  </a:ext>
                </a:extLst>
              </a:tr>
              <a:tr h="723268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Турция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18,4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150,0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20,6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3672825"/>
                  </a:ext>
                </a:extLst>
              </a:tr>
              <a:tr h="723268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Южная Корея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4,9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552,0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3,2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725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5900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1000" y="2055813"/>
            <a:ext cx="9172800" cy="412115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ответе говорится, что</a:t>
            </a:r>
            <a:r>
              <a:rPr lang="ru-RU" dirty="0" smtClean="0"/>
              <a:t>:</a:t>
            </a:r>
          </a:p>
          <a:p>
            <a:r>
              <a:rPr lang="ru-RU" dirty="0" smtClean="0"/>
              <a:t>1</a:t>
            </a:r>
            <a:r>
              <a:rPr lang="ru-RU" dirty="0"/>
              <a:t>.  Доля населения, занятого в сельском хозяйстве, в Турции выше, чем в Южной Корее, ИЛИ приводятся значения: 18,4%  — в Турции, 4,9%  — в Южной Корее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2</a:t>
            </a:r>
            <a:r>
              <a:rPr lang="ru-RU" dirty="0"/>
              <a:t>.  Доля сельского хозяйства в общем объёме экспорта Турции выше, чем в общем объёме экспорта Южной Кореи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3</a:t>
            </a:r>
            <a:r>
              <a:rPr lang="ru-RU" dirty="0"/>
              <a:t>.  Для определения доли сельского хозяйства в общем объёме экспорта Турции приводятся вычисления: 20,6 : 150,0; для определения доли сельского хозяйства в общем объёме экспорта Южной Кореи приводятся вычисления: 3,2 : 552, ИЛИ приводятся значения: 13,7%  — в Греции, 0,5%  — в Южной Корее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4</a:t>
            </a:r>
            <a:r>
              <a:rPr lang="ru-RU" dirty="0"/>
              <a:t>.  Сельское хозяйство играет </a:t>
            </a:r>
            <a:r>
              <a:rPr lang="ru-RU" dirty="0" err="1"/>
              <a:t>бóльшую</a:t>
            </a:r>
            <a:r>
              <a:rPr lang="ru-RU" dirty="0"/>
              <a:t> роль в экономике Турции.</a:t>
            </a:r>
          </a:p>
        </p:txBody>
      </p:sp>
    </p:spTree>
    <p:extLst>
      <p:ext uri="{BB962C8B-B14F-4D97-AF65-F5344CB8AC3E}">
        <p14:creationId xmlns:p14="http://schemas.microsoft.com/office/powerpoint/2010/main" val="22455866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Тип 25 № 9290(2 балла) Используя данные справочных материалов, сравните доли населения, занятого в сельском хозяйстве, и доли сельского хозяйства в общих объёмах экспорта Македонии и Швейцарии. Сделайте вывод о том, в какой из этих стран сельское хозяйство играет </a:t>
            </a:r>
            <a:r>
              <a:rPr lang="ru-RU" sz="2400" dirty="0" err="1"/>
              <a:t>бо́льшую</a:t>
            </a:r>
            <a:r>
              <a:rPr lang="ru-RU" sz="2400" dirty="0"/>
              <a:t> роль в экономике. Для обоснования Вашего ответа запишите необходимые числовые данные и вычисления.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03512"/>
              </p:ext>
            </p:extLst>
          </p:nvPr>
        </p:nvGraphicFramePr>
        <p:xfrm>
          <a:off x="2586000" y="2055813"/>
          <a:ext cx="8767800" cy="2631281"/>
        </p:xfrm>
        <a:graphic>
          <a:graphicData uri="http://schemas.openxmlformats.org/drawingml/2006/table">
            <a:tbl>
              <a:tblPr/>
              <a:tblGrid>
                <a:gridCol w="2191950">
                  <a:extLst>
                    <a:ext uri="{9D8B030D-6E8A-4147-A177-3AD203B41FA5}">
                      <a16:colId xmlns:a16="http://schemas.microsoft.com/office/drawing/2014/main" val="233146838"/>
                    </a:ext>
                  </a:extLst>
                </a:gridCol>
                <a:gridCol w="2191950">
                  <a:extLst>
                    <a:ext uri="{9D8B030D-6E8A-4147-A177-3AD203B41FA5}">
                      <a16:colId xmlns:a16="http://schemas.microsoft.com/office/drawing/2014/main" val="3807694269"/>
                    </a:ext>
                  </a:extLst>
                </a:gridCol>
                <a:gridCol w="2191950">
                  <a:extLst>
                    <a:ext uri="{9D8B030D-6E8A-4147-A177-3AD203B41FA5}">
                      <a16:colId xmlns:a16="http://schemas.microsoft.com/office/drawing/2014/main" val="1879037149"/>
                    </a:ext>
                  </a:extLst>
                </a:gridCol>
                <a:gridCol w="2191950">
                  <a:extLst>
                    <a:ext uri="{9D8B030D-6E8A-4147-A177-3AD203B41FA5}">
                      <a16:colId xmlns:a16="http://schemas.microsoft.com/office/drawing/2014/main" val="1021044953"/>
                    </a:ext>
                  </a:extLst>
                </a:gridCol>
              </a:tblGrid>
              <a:tr h="1227931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Страна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Доля населения занятогов с/х, 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экспорта,млрд.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Объём с/х экспорта,млрд. долл.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4849110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Македония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16,0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7,7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1,1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413007"/>
                  </a:ext>
                </a:extLst>
              </a:tr>
              <a:tr h="701675">
                <a:tc>
                  <a:txBody>
                    <a:bodyPr/>
                    <a:lstStyle/>
                    <a:p>
                      <a:pPr algn="l"/>
                      <a:r>
                        <a:rPr lang="ru-RU">
                          <a:solidFill>
                            <a:schemeClr val="bg1"/>
                          </a:solidFill>
                          <a:effectLst/>
                        </a:rPr>
                        <a:t>Швейцария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3,0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466,3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  <a:effectLst/>
                        </a:rPr>
                        <a:t>15,5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0247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865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0CC72-5458-43F7-AFCE-ADC0784BF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Этапы экономического развития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C992B1-7F74-42DC-82AF-385E655EAC69}"/>
              </a:ext>
            </a:extLst>
          </p:cNvPr>
          <p:cNvSpPr txBox="1">
            <a:spLocks/>
          </p:cNvSpPr>
          <p:nvPr/>
        </p:nvSpPr>
        <p:spPr>
          <a:xfrm>
            <a:off x="2271000" y="6356350"/>
            <a:ext cx="76500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bg1"/>
                </a:solidFill>
              </a:rPr>
              <a:t>Шаблоны презентаций с сайта  </a:t>
            </a:r>
            <a:r>
              <a:rPr lang="en-US" sz="1200" dirty="0">
                <a:hlinkClick r:id="rId2"/>
              </a:rPr>
              <a:t>presentation-creation.ru</a:t>
            </a:r>
            <a:endParaRPr lang="ru-RU" sz="1200" dirty="0"/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01" y="1919980"/>
            <a:ext cx="11249450" cy="3983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58803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5 нюансов для тех, кто сдаёт ЕГЭ по географии в </a:t>
            </a:r>
            <a:r>
              <a:rPr lang="ru-RU" dirty="0" smtClean="0"/>
              <a:t>2024 </a:t>
            </a:r>
            <a:r>
              <a:rPr lang="ru-RU" dirty="0"/>
              <a:t>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06000" y="2055813"/>
            <a:ext cx="8947800" cy="412115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1⃣ Неправильно понятое задание. Часто выпускники допускают ошибки в заданиях, в которых нужно расставить показатели по убыванию или возрастанию. Где нужно по убыванию, делают по возрастанию и </a:t>
            </a:r>
            <a:r>
              <a:rPr lang="ru-RU" dirty="0" smtClean="0"/>
              <a:t>наоборот</a:t>
            </a:r>
            <a:r>
              <a:rPr lang="ru-RU" dirty="0"/>
              <a:t>.</a:t>
            </a:r>
          </a:p>
          <a:p>
            <a:r>
              <a:rPr lang="ru-RU" dirty="0"/>
              <a:t>👉 Как избежать: вчитывайтесь в задание и перечитывайте его </a:t>
            </a:r>
            <a:r>
              <a:rPr lang="ru-RU" dirty="0" smtClean="0"/>
              <a:t>несколько </a:t>
            </a:r>
            <a:r>
              <a:rPr lang="ru-RU" dirty="0"/>
              <a:t>раз.</a:t>
            </a:r>
          </a:p>
          <a:p>
            <a:r>
              <a:rPr lang="ru-RU" dirty="0"/>
              <a:t>2⃣ Знание терминов и понятий. Многие задания предполагают знание и понимание терминологии. Выучить термины недостаточно.</a:t>
            </a:r>
          </a:p>
          <a:p>
            <a:r>
              <a:rPr lang="ru-RU" dirty="0"/>
              <a:t>👉 Как избежать. Повторяйте термины и читайте больше научных и публицистических текстов. Уделяйте особое внимание темам рационального и нерационального природопользования и изучайте состав регионов России.</a:t>
            </a:r>
          </a:p>
          <a:p>
            <a:r>
              <a:rPr lang="ru-RU" dirty="0" smtClean="0"/>
              <a:t>3👉 </a:t>
            </a:r>
            <a:r>
              <a:rPr lang="ru-RU" dirty="0"/>
              <a:t>Как избежать. Доведите до автоматизма решение практических задач. Помните, что главная задача экзамена проверить ваше умение работать с картами, </a:t>
            </a:r>
            <a:r>
              <a:rPr lang="ru-RU" dirty="0" smtClean="0"/>
              <a:t>диаграммами </a:t>
            </a:r>
            <a:r>
              <a:rPr lang="ru-RU" dirty="0"/>
              <a:t>как на экзамене, так и жизни.</a:t>
            </a:r>
          </a:p>
          <a:p>
            <a:r>
              <a:rPr lang="ru-RU" dirty="0"/>
              <a:t>Как уложиться по времени</a:t>
            </a:r>
          </a:p>
          <a:p>
            <a:r>
              <a:rPr lang="ru-RU" dirty="0"/>
              <a:t>Чтобы успеть выполнить все задания, выполняйте их последовательно, с первого до последнего. Если какое-то задание вызывает трудности, его лучше пропустить. Экзамен предполагает, что вы справитесь с первой частью ЕГЭ за час, а остальное время уделите более сложным заданиям.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59697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Пояснение.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6000" y="2055813"/>
            <a:ext cx="8857800" cy="41211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ответе говорится, что:1.  Доля населения, занятого в сельском хозяйстве, в Македонии выше, чем в Швейцарии, ИЛИ приводятся значения: 16,0%  — в Македонии, 3,0%  — в Швейцарии.2.  Доля сельского хозяйства в общем объёме экспорта Македонии выше, чем в общем объёме экспорта Швейцарии.3.  Для определения доли сельского хозяйства в общем объёме экспорта Македонии приводятся вычисления: 1,1 : 7,7; для определения доли сельского хозяйства в общем объёме экспорта Швейцарии приводятся вычисления: 15,5 : 466,3, ИЛИ приводятся значения: 14,3%  — в Македонии, 3,3%  — в Швейцарии.4.  Сельское хозяйство играет </a:t>
            </a:r>
            <a:r>
              <a:rPr lang="ru-RU" dirty="0" err="1"/>
              <a:t>бóльшую</a:t>
            </a:r>
            <a:r>
              <a:rPr lang="ru-RU" dirty="0"/>
              <a:t> роль в экономике Македонии.</a:t>
            </a:r>
          </a:p>
        </p:txBody>
      </p:sp>
    </p:spTree>
    <p:extLst>
      <p:ext uri="{BB962C8B-B14F-4D97-AF65-F5344CB8AC3E}">
        <p14:creationId xmlns:p14="http://schemas.microsoft.com/office/powerpoint/2010/main" val="32791305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Уроки «Российской электронной школы»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11000" y="1594962"/>
            <a:ext cx="7642800" cy="5164037"/>
          </a:xfrm>
        </p:spPr>
        <p:txBody>
          <a:bodyPr>
            <a:normAutofit fontScale="32500" lnSpcReduction="20000"/>
          </a:bodyPr>
          <a:lstStyle/>
          <a:p>
            <a:r>
              <a:rPr lang="ru-RU" dirty="0"/>
              <a:t>Общая характеристика мирового хозяйства</a:t>
            </a:r>
          </a:p>
          <a:p>
            <a:r>
              <a:rPr lang="ru-RU" dirty="0"/>
              <a:t>https://resh.edu.ru/subject/lesson/5437/start/156443/</a:t>
            </a:r>
          </a:p>
          <a:p>
            <a:r>
              <a:rPr lang="ru-RU" dirty="0"/>
              <a:t>Научно-техническая революция и мировое хозяйство</a:t>
            </a:r>
          </a:p>
          <a:p>
            <a:r>
              <a:rPr lang="ru-RU" dirty="0"/>
              <a:t>https://resh.edu.ru/subject/lesson/5439/start/156475/</a:t>
            </a:r>
          </a:p>
          <a:p>
            <a:r>
              <a:rPr lang="ru-RU" dirty="0"/>
              <a:t>Топливная промышленность и энергетика</a:t>
            </a:r>
          </a:p>
          <a:p>
            <a:r>
              <a:rPr lang="ru-RU" dirty="0"/>
              <a:t>https://resh.edu.ru/subject/lesson/5761/start/115346/</a:t>
            </a:r>
          </a:p>
          <a:p>
            <a:r>
              <a:rPr lang="ru-RU" dirty="0"/>
              <a:t>Мировая металлургия</a:t>
            </a:r>
          </a:p>
          <a:p>
            <a:r>
              <a:rPr lang="ru-RU" dirty="0"/>
              <a:t>https://resh.edu.ru/subject/lesson/5440/start/202145/</a:t>
            </a:r>
          </a:p>
          <a:p>
            <a:r>
              <a:rPr lang="ru-RU" dirty="0"/>
              <a:t>Машиностроение</a:t>
            </a:r>
          </a:p>
          <a:p>
            <a:r>
              <a:rPr lang="ru-RU" dirty="0"/>
              <a:t>https://resh.edu.ru/subject/lesson/4676/start/294054/</a:t>
            </a:r>
          </a:p>
          <a:p>
            <a:r>
              <a:rPr lang="ru-RU" dirty="0"/>
              <a:t>Химическая, лесная промышленность. Промышленность строительных материалов</a:t>
            </a:r>
          </a:p>
          <a:p>
            <a:r>
              <a:rPr lang="ru-RU" dirty="0"/>
              <a:t>https://resh.edu.ru/subject/lesson/5438/start/298693/</a:t>
            </a:r>
          </a:p>
          <a:p>
            <a:r>
              <a:rPr lang="ru-RU" dirty="0"/>
              <a:t>Лёгкая и пищевая промышленность</a:t>
            </a:r>
          </a:p>
          <a:p>
            <a:r>
              <a:rPr lang="ru-RU" dirty="0"/>
              <a:t>https://resh.edu.ru/subject/lesson/3973/start/221393/</a:t>
            </a:r>
          </a:p>
          <a:p>
            <a:r>
              <a:rPr lang="ru-RU" dirty="0"/>
              <a:t>Навигатор самостоятельной подготовки к ЕГЭ-2023 ГЕОГРАФИЯ</a:t>
            </a:r>
          </a:p>
          <a:p>
            <a:r>
              <a:rPr lang="ru-RU" dirty="0"/>
              <a:t>3</a:t>
            </a:r>
          </a:p>
          <a:p>
            <a:r>
              <a:rPr lang="ru-RU" dirty="0"/>
              <a:t>Сельское хозяйство, его роль в современном мире</a:t>
            </a:r>
          </a:p>
          <a:p>
            <a:r>
              <a:rPr lang="ru-RU" dirty="0"/>
              <a:t>https://resh.edu.ru/subject/lesson/5762/start/202271/</a:t>
            </a:r>
          </a:p>
          <a:p>
            <a:r>
              <a:rPr lang="ru-RU" dirty="0"/>
              <a:t>Мировой транспорт, его роль в размещении и развитии мирового хозяйства</a:t>
            </a:r>
          </a:p>
          <a:p>
            <a:r>
              <a:rPr lang="ru-RU" dirty="0"/>
              <a:t>https://resh.edu.ru/subject/lesson/5442/start/298755/</a:t>
            </a:r>
          </a:p>
          <a:p>
            <a:r>
              <a:rPr lang="ru-RU" dirty="0"/>
              <a:t>Мировая торговля и сфера услуг. Международная специализация и интеграция стран и регионов https://resh.edu.ru/subject/lesson/6194/start/294122/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9721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2E421C-E5A2-4002-89E2-76A470D0B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Успехов в подготовке к экзаменам!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3AE878-F534-41AF-BE12-38391779A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6000" y="5556687"/>
            <a:ext cx="8227800" cy="620275"/>
          </a:xfrm>
        </p:spPr>
        <p:txBody>
          <a:bodyPr>
            <a:noAutofit/>
          </a:bodyPr>
          <a:lstStyle/>
          <a:p>
            <a:r>
              <a:rPr lang="ru-RU" sz="6000" dirty="0"/>
              <a:t>Спасибо за внимание!</a:t>
            </a:r>
          </a:p>
          <a:p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00" y="1301311"/>
            <a:ext cx="10304999" cy="425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173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856EB05-CFD3-466D-B048-1463D11B8B3F}"/>
              </a:ext>
            </a:extLst>
          </p:cNvPr>
          <p:cNvSpPr txBox="1"/>
          <p:nvPr/>
        </p:nvSpPr>
        <p:spPr>
          <a:xfrm>
            <a:off x="4275181" y="2079000"/>
            <a:ext cx="36416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chemeClr val="bg1"/>
                </a:solidFill>
              </a:rPr>
              <a:t>СПАСИБО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DC8CF1-A438-4A7D-809B-F19E12BC50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701000" y="3672824"/>
            <a:ext cx="476176" cy="47617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B9CF73-CC06-49D9-BD3A-E1572E0048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5511001" y="3672824"/>
            <a:ext cx="476176" cy="4761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5C780B-73AA-411B-AA4C-C6BC62EDF45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6321000" y="3672824"/>
            <a:ext cx="476176" cy="4761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B7504A-FA05-4C34-8F05-9F06F088DB4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7131000" y="3672824"/>
            <a:ext cx="476176" cy="4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330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Международное географическое разделение труда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1000" y="2055812"/>
            <a:ext cx="9262800" cy="4523187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dirty="0"/>
              <a:t>Система мирового хозяйства складывалась в течение длительного времени.</a:t>
            </a:r>
          </a:p>
          <a:p>
            <a:pPr lvl="0"/>
            <a:r>
              <a:rPr lang="ru-RU" sz="3000" dirty="0"/>
              <a:t>Отраслевая структура хозяйства в своём развитии проходит три стадии: аграрную, индустриальную и постиндустриальную.</a:t>
            </a:r>
          </a:p>
          <a:p>
            <a:pPr lvl="0"/>
            <a:r>
              <a:rPr lang="ru-RU" sz="3000" dirty="0"/>
              <a:t>Суть международного географического разделения труда состоит в специализации стран мира на выпуске определённой продукции с последующим её обменом.</a:t>
            </a:r>
          </a:p>
          <a:p>
            <a:pPr lvl="0"/>
            <a:r>
              <a:rPr lang="ru-RU" sz="3000" dirty="0"/>
              <a:t>Развитие международных экономических связей происходит через различные формы экономического взаимодействия стран.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752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000" y="324000"/>
            <a:ext cx="10747800" cy="2160000"/>
          </a:xfrm>
        </p:spPr>
        <p:txBody>
          <a:bodyPr>
            <a:noAutofit/>
          </a:bodyPr>
          <a:lstStyle/>
          <a:p>
            <a:r>
              <a:rPr lang="ru-RU" sz="4700" dirty="0"/>
              <a:t>Международная экономическая интеграция. Экономические группировки стран мира</a:t>
            </a:r>
            <a:br>
              <a:rPr lang="ru-RU" sz="4700" dirty="0"/>
            </a:br>
            <a:endParaRPr lang="ru-RU" sz="4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1000" y="2055812"/>
            <a:ext cx="9765000" cy="4658187"/>
          </a:xfrm>
        </p:spPr>
        <p:txBody>
          <a:bodyPr>
            <a:noAutofit/>
          </a:bodyPr>
          <a:lstStyle/>
          <a:p>
            <a:pPr lvl="0"/>
            <a:r>
              <a:rPr lang="ru-RU" sz="3200" dirty="0"/>
              <a:t>Создание международных организаций способствует повышению взаимодействия стран на политическом, экономическом, научно-техническом, культурном и иных уровнях.</a:t>
            </a:r>
          </a:p>
          <a:p>
            <a:pPr lvl="0"/>
            <a:r>
              <a:rPr lang="ru-RU" sz="3200" dirty="0"/>
              <a:t>Первыми региональными международными организациями стали Европейский союз (ЕС) и Европейская ассоциация свободной торговли (ЕАСТ).</a:t>
            </a:r>
          </a:p>
          <a:p>
            <a:pPr lvl="0"/>
            <a:r>
              <a:rPr lang="ru-RU" sz="3200" dirty="0"/>
              <a:t>Крупнейшая отраслевая международная организация — Организация стран — экспортёров нефти (ОПЕК).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25236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000" y="279000"/>
            <a:ext cx="10747800" cy="1394999"/>
          </a:xfrm>
        </p:spPr>
        <p:txBody>
          <a:bodyPr>
            <a:noAutofit/>
          </a:bodyPr>
          <a:lstStyle/>
          <a:p>
            <a:r>
              <a:rPr lang="ru-RU" sz="4400" dirty="0"/>
              <a:t>Международные экономические отношения: их формы и географические особенности</a:t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1539000"/>
            <a:ext cx="10747375" cy="504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6382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Структура международных экономических связей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1000" y="1604564"/>
            <a:ext cx="9450000" cy="5064436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/>
              <a:t>Формирование свободных экономических зон происходит в целях привлечения иностранного капитала.</a:t>
            </a:r>
          </a:p>
          <a:p>
            <a:pPr lvl="0"/>
            <a:r>
              <a:rPr lang="ru-RU" sz="3200" dirty="0"/>
              <a:t>Лидирующее положение в международных экономических отношениях занимают развитые страны.</a:t>
            </a:r>
          </a:p>
          <a:p>
            <a:pPr lvl="0"/>
            <a:r>
              <a:rPr lang="ru-RU" sz="3200" dirty="0"/>
              <a:t>Мировая торговля — важнейший элемент международных экономических связей.</a:t>
            </a:r>
          </a:p>
          <a:p>
            <a:pPr lvl="0"/>
            <a:r>
              <a:rPr lang="ru-RU" sz="3200" dirty="0"/>
              <a:t>Товарная структура мировой торговли постоянно изменяется.</a:t>
            </a:r>
          </a:p>
          <a:p>
            <a:pPr lvl="0"/>
            <a:r>
              <a:rPr lang="ru-RU" sz="3200" dirty="0"/>
              <a:t>Важный центр мировой торговли — Китай.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626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Топливная промышленность мира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1000" y="774000"/>
            <a:ext cx="10641000" cy="5849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9913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1464</Words>
  <Application>Microsoft Office PowerPoint</Application>
  <PresentationFormat>Широкоэкранный</PresentationFormat>
  <Paragraphs>377</Paragraphs>
  <Slides>44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52" baseType="lpstr">
      <vt:lpstr>Algerian</vt:lpstr>
      <vt:lpstr>Arial</vt:lpstr>
      <vt:lpstr>Calibri</vt:lpstr>
      <vt:lpstr>Calibri Light</vt:lpstr>
      <vt:lpstr>Cambria</vt:lpstr>
      <vt:lpstr>Times New Roman</vt:lpstr>
      <vt:lpstr>ui-sans-serif</vt:lpstr>
      <vt:lpstr>Тема Office</vt:lpstr>
      <vt:lpstr>Мировое хозяйство подготовка к ЕГЭ 2024 Лукьянова О.В. МБОУ СОШ 6 им Ц.Л.Куникова Туапсе  </vt:lpstr>
      <vt:lpstr>Изменения в КИМ ЕГЭ 2024 г</vt:lpstr>
      <vt:lpstr>Элементы содержания, проверяемых на ЕГЭ  в блоке «Мировое хозяйство» </vt:lpstr>
      <vt:lpstr>Этапы экономического развития</vt:lpstr>
      <vt:lpstr>Международное географическое разделение труда</vt:lpstr>
      <vt:lpstr>Международная экономическая интеграция. Экономические группировки стран мира </vt:lpstr>
      <vt:lpstr>Международные экономические отношения: их формы и географические особенности </vt:lpstr>
      <vt:lpstr>Структура международных экономических связей </vt:lpstr>
      <vt:lpstr>Топливная промышленность мира </vt:lpstr>
      <vt:lpstr>Добывающая промышленность</vt:lpstr>
      <vt:lpstr>Страны –лидеры 2024</vt:lpstr>
      <vt:lpstr>Страны – лидеры 2024</vt:lpstr>
      <vt:lpstr>Задание 5</vt:lpstr>
      <vt:lpstr>Пояснение</vt:lpstr>
      <vt:lpstr>Задание 5</vt:lpstr>
      <vt:lpstr>пояснение</vt:lpstr>
      <vt:lpstr>Тип 7 № 4202iУстановите соответствие между страной и диаграммой, отражающей распределение её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столбца. </vt:lpstr>
      <vt:lpstr>Пояснение</vt:lpstr>
      <vt:lpstr>Тип 7 № 5822iУстановите соответствие между страной и диаграммой, отражающей распределение ее экономически активного населения по секторам экономики: к каждой позиции, данной в первом столбце, подберите соответствующую позицию из второго столбца. </vt:lpstr>
      <vt:lpstr>Пояснение.</vt:lpstr>
      <vt:lpstr>Тип 9 В каких трёх из перечисленных стран основная часть электроэнергии производится на ТЭС? Соответствующие цифры запишите в ответ.</vt:lpstr>
      <vt:lpstr>Пояснение.</vt:lpstr>
      <vt:lpstr>Тип 9 № 1823iКакие три из перечисленных стран являются крупными производителями и экспортёрами нефти? Обведите соответствующие цифры и запишите их в таблицу.</vt:lpstr>
      <vt:lpstr>Пояснение</vt:lpstr>
      <vt:lpstr>Тип 9 № 1780 В каких трёх из перечисленных городов имеются целлюлозно-бумажные комбинаты? Обведите соответствующие цифры и запишите их в таблицу. </vt:lpstr>
      <vt:lpstr>Пояснение.</vt:lpstr>
      <vt:lpstr>Тип 10 № 4208iКакие из следующих выводов о тенденциях изменения объёмов промышленного производства, сделанных на основе анализа данных приведённой ниже таблицы, верны? Запишите цифры, под которыми они указаны.</vt:lpstr>
      <vt:lpstr>Динамика объёмов промышленного производства (в процентах к предыдущему году)</vt:lpstr>
      <vt:lpstr>Пояснение.</vt:lpstr>
      <vt:lpstr>10   Какие из выводов о тенденциях изменения объемов производства продукции сельского хозяйства, сделанных на основе анализа данных приведенной ниже таблиц, верны? Запишите цифры, под которыми они указаны.</vt:lpstr>
      <vt:lpstr>продолжение</vt:lpstr>
      <vt:lpstr>Пояснение.</vt:lpstr>
      <vt:lpstr>Тип 15 № 9553(1 балл)</vt:lpstr>
      <vt:lpstr>Пояснение.</vt:lpstr>
      <vt:lpstr>Тип 15 № 9557(1 балл)</vt:lpstr>
      <vt:lpstr>Пояснение.</vt:lpstr>
      <vt:lpstr>Тип 25 № 9287(2 балла)   Используя данные справочных материалов, сравните доли населения, занятого в сельском хозяйстве, и доли сельского хозяйства в общих объёмах экспорта Турции и Южной Кореи. Сделайте вывод о том, в какой из этих стран сельское хозяйство играет бо́льшую роль в экономике. Для обоснования Вашего ответа запишите необходимые числовые данные и вычисления.</vt:lpstr>
      <vt:lpstr>Пояснение.</vt:lpstr>
      <vt:lpstr>Тип 25 № 9290(2 балла) Используя данные справочных материалов, сравните доли населения, занятого в сельском хозяйстве, и доли сельского хозяйства в общих объёмах экспорта Македонии и Швейцарии. Сделайте вывод о том, в какой из этих стран сельское хозяйство играет бо́льшую роль в экономике. Для обоснования Вашего ответа запишите необходимые числовые данные и вычисления.</vt:lpstr>
      <vt:lpstr>5 нюансов для тех, кто сдаёт ЕГЭ по географии в 2024 году</vt:lpstr>
      <vt:lpstr>Пояснение.</vt:lpstr>
      <vt:lpstr>Уроки «Российской электронной школы»</vt:lpstr>
      <vt:lpstr>Успехов в подготовке к экзаменам!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ПК</cp:lastModifiedBy>
  <cp:revision>59</cp:revision>
  <dcterms:created xsi:type="dcterms:W3CDTF">2021-01-08T10:18:56Z</dcterms:created>
  <dcterms:modified xsi:type="dcterms:W3CDTF">2024-03-27T21:53:55Z</dcterms:modified>
</cp:coreProperties>
</file>