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365" autoAdjust="0"/>
  </p:normalViewPr>
  <p:slideViewPr>
    <p:cSldViewPr snapToGrid="0">
      <p:cViewPr varScale="1">
        <p:scale>
          <a:sx n="52" d="100"/>
          <a:sy n="52" d="100"/>
        </p:scale>
        <p:origin x="59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1FDDF-6DB8-48EC-A4A6-AF34B005DF07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830ED-D4C2-4549-956E-4F93664B3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519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830ED-D4C2-4549-956E-4F93664B340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403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830ED-D4C2-4549-956E-4F93664B340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7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379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186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765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326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559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557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71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22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0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52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15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41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69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0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81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2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10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9B2D812-3EDB-4A76-848F-B44E9B7A584B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F03A8-FC3D-40A5-B5DA-7DC794BC2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4732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ediagram.ru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324466"/>
            <a:ext cx="10309458" cy="4452916"/>
          </a:xfrm>
        </p:spPr>
        <p:txBody>
          <a:bodyPr/>
          <a:lstStyle/>
          <a:p>
            <a:r>
              <a:rPr lang="ru-RU" dirty="0" err="1" smtClean="0"/>
              <a:t>Медиаобразование</a:t>
            </a:r>
            <a:r>
              <a:rPr lang="ru-RU" dirty="0" smtClean="0"/>
              <a:t>. Как его можно использовать на уроках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Лукьянова О.В. МБОУ СОШ№6 им </a:t>
            </a:r>
            <a:r>
              <a:rPr lang="ru-RU" dirty="0" err="1" smtClean="0"/>
              <a:t>Ц.Л.куникова</a:t>
            </a:r>
            <a:r>
              <a:rPr lang="ru-RU" dirty="0" smtClean="0"/>
              <a:t> г Туапсе Высшая категория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436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4.infourok.ru/uploads/ex/00eb/0006909a-8699da1e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93298"/>
            <a:ext cx="11714372" cy="629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25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5758301"/>
          </a:xfrm>
        </p:spPr>
        <p:txBody>
          <a:bodyPr/>
          <a:lstStyle/>
          <a:p>
            <a:r>
              <a:rPr lang="ru-RU" sz="2400" dirty="0" smtClean="0"/>
              <a:t>Сайт «Информационная грамотность и </a:t>
            </a:r>
            <a:r>
              <a:rPr lang="ru-RU" sz="2400" dirty="0" err="1" smtClean="0"/>
              <a:t>медиаобразование</a:t>
            </a:r>
            <a:r>
              <a:rPr lang="ru-RU" sz="2400" dirty="0" smtClean="0"/>
              <a:t>», является российским вкладом в разработку международного портала по проблемам </a:t>
            </a:r>
            <a:r>
              <a:rPr lang="ru-RU" sz="2400" dirty="0" err="1" smtClean="0"/>
              <a:t>медиаобразования</a:t>
            </a:r>
            <a:r>
              <a:rPr lang="ru-RU" sz="2400" dirty="0" smtClean="0"/>
              <a:t>, </a:t>
            </a:r>
            <a:r>
              <a:rPr lang="ru-RU" sz="2400" dirty="0" err="1" smtClean="0"/>
              <a:t>медиапедагогики</a:t>
            </a:r>
            <a:r>
              <a:rPr lang="ru-RU" sz="2400" dirty="0" smtClean="0"/>
              <a:t> и </a:t>
            </a:r>
            <a:r>
              <a:rPr lang="ru-RU" sz="2400" dirty="0" err="1" smtClean="0"/>
              <a:t>медиакомпетентности</a:t>
            </a:r>
            <a:r>
              <a:rPr lang="ru-RU" sz="2400" dirty="0" smtClean="0"/>
              <a:t>-</a:t>
            </a:r>
            <a:r>
              <a:rPr lang="en-US" sz="2400" dirty="0" smtClean="0"/>
              <a:t>Media Literacy Education Clearinghouse</a:t>
            </a:r>
            <a:r>
              <a:rPr lang="ru-RU" sz="2400" dirty="0" smtClean="0"/>
              <a:t>,создаваемого под патронатом ООН в разной деятельности «Альянса цивилизаций».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>
                <a:hlinkClick r:id="rId2"/>
              </a:rPr>
              <a:t>Информационная грамотность и </a:t>
            </a:r>
            <a:r>
              <a:rPr lang="ru-RU" sz="2400" dirty="0" err="1">
                <a:hlinkClick r:id="rId2"/>
              </a:rPr>
              <a:t>медиаобразование</a:t>
            </a:r>
            <a:r>
              <a:rPr lang="ru-RU" sz="2400" dirty="0">
                <a:hlinkClick r:id="rId2"/>
              </a:rPr>
              <a:t> для всех (mediagram.ru</a:t>
            </a:r>
            <a:r>
              <a:rPr lang="ru-RU" sz="2400" dirty="0" smtClean="0">
                <a:hlinkClick r:id="rId2"/>
              </a:rPr>
              <a:t>)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6319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4.infourok.ru/uploads/ex/00eb/0006909a-8699da1e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8023"/>
            <a:ext cx="11886900" cy="671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75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.ppt-online.org/files/slide/i/iMvbW437gp09d5yZ6uxYjmPwBISzOV2KFJ1rX8/slide-1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12" y="293297"/>
            <a:ext cx="10937996" cy="612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2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.ppt-online.org/files/slide/5/5wXnVv8L6gRSOfHo3We0DcTlh9rydNZ2YB1Fsq/slide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97419" cy="660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72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documents.infourok.ru/cee6256e-d246-4a5c-93a7-a72e45a4be3f/slide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10551"/>
            <a:ext cx="11904153" cy="638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32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1196/000bbddd-41dc0f44/4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6044"/>
            <a:ext cx="11869648" cy="633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2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2023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524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930846" cy="1400530"/>
          </a:xfrm>
        </p:spPr>
        <p:txBody>
          <a:bodyPr/>
          <a:lstStyle/>
          <a:p>
            <a:r>
              <a:rPr lang="ru-RU" sz="2800" b="1" dirty="0"/>
              <a:t>Что такое МЕДИАОБРАЗОВАНИЕ?</a:t>
            </a:r>
            <a:br>
              <a:rPr lang="ru-RU" sz="2800" b="1" dirty="0"/>
            </a:br>
            <a:r>
              <a:rPr lang="ru-RU" sz="2800" b="1" dirty="0"/>
              <a:t>Ответ на этот вопрос знают только 10% школьников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err="1"/>
              <a:t>Медиаобразование</a:t>
            </a:r>
            <a:r>
              <a:rPr lang="ru-RU" sz="2800" dirty="0"/>
              <a:t> - это совокупность системных действий, направленных на формирование личности, обладающей </a:t>
            </a:r>
            <a:r>
              <a:rPr lang="ru-RU" sz="2800" i="1" dirty="0"/>
              <a:t>культурой общения со средствами массовой коммуникации</a:t>
            </a:r>
            <a:r>
              <a:rPr lang="ru-RU" sz="2800" dirty="0"/>
              <a:t> на </a:t>
            </a:r>
            <a:r>
              <a:rPr lang="ru-RU" sz="2400" dirty="0"/>
              <a:t>основе </a:t>
            </a:r>
            <a:r>
              <a:rPr lang="ru-RU" sz="2400" i="1" dirty="0"/>
              <a:t>гуманистических идеалов и ценностей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b="1" i="1" dirty="0"/>
              <a:t>Начинать заниматься им нужно с самого детства.</a:t>
            </a:r>
            <a:br>
              <a:rPr lang="ru-RU" sz="2400" b="1" i="1" dirty="0"/>
            </a:br>
            <a:r>
              <a:rPr lang="ru-RU" sz="2400" b="1" i="1" dirty="0"/>
              <a:t>Иначе критическое мышление останется на уровне обезьянки :(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6" name="Picture 2" descr="https://static.tildacdn.com/tild3666-3266-4165-b664-393937333936/noroo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871" y="4212770"/>
            <a:ext cx="4506686" cy="26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272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4928"/>
            <a:ext cx="11152414" cy="6204857"/>
          </a:xfrm>
        </p:spPr>
      </p:pic>
    </p:spTree>
    <p:extLst>
      <p:ext uri="{BB962C8B-B14F-4D97-AF65-F5344CB8AC3E}">
        <p14:creationId xmlns:p14="http://schemas.microsoft.com/office/powerpoint/2010/main" val="480651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static.tildacdn.com/tild3032-3332-4265-b939-646661346139/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7" y="277586"/>
            <a:ext cx="11413671" cy="623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933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.tildacdn.com/tild3439-6466-4237-a538-373733643239/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6" y="362310"/>
            <a:ext cx="10558732" cy="600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759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332" y="345057"/>
            <a:ext cx="11214340" cy="1035169"/>
          </a:xfrm>
        </p:spPr>
        <p:txBody>
          <a:bodyPr/>
          <a:lstStyle/>
          <a:p>
            <a:r>
              <a:rPr lang="ru-RU" sz="2800" dirty="0" smtClean="0"/>
              <a:t>Сегодня в российских школах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38356" y="983411"/>
            <a:ext cx="10903788" cy="503638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83 % учителей прибегают к мультимедийным технологиям</a:t>
            </a:r>
          </a:p>
          <a:p>
            <a:r>
              <a:rPr lang="ru-RU" sz="2800" dirty="0" smtClean="0"/>
              <a:t>32 %  учителей признают , что им не хватает квалификации для использования </a:t>
            </a:r>
            <a:r>
              <a:rPr lang="ru-RU" sz="2800" dirty="0" err="1" smtClean="0"/>
              <a:t>медатехнологий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21 % учителей рассказывали, что </a:t>
            </a:r>
            <a:r>
              <a:rPr lang="ru-RU" sz="2800" dirty="0" err="1" smtClean="0"/>
              <a:t>испитывают</a:t>
            </a:r>
            <a:r>
              <a:rPr lang="ru-RU" sz="2800" dirty="0" smtClean="0"/>
              <a:t> дискомфорт от того, что многие учащиеся гораздо более компетентны в области ИКТ.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51285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574" y="362310"/>
            <a:ext cx="11335109" cy="5275472"/>
          </a:xfrm>
        </p:spPr>
        <p:txBody>
          <a:bodyPr/>
          <a:lstStyle/>
          <a:p>
            <a:pPr algn="ctr"/>
            <a:r>
              <a:rPr lang="ru-RU" sz="2800" b="1" i="1" cap="all" dirty="0"/>
              <a:t>В СОВРЕМЕННЫХ РОССИЙСКИХ ШКОЛАХ</a:t>
            </a:r>
            <a:br>
              <a:rPr lang="ru-RU" sz="2800" b="1" i="1" cap="all" dirty="0"/>
            </a:br>
            <a:r>
              <a:rPr lang="ru-RU" sz="2800" b="1" i="1" cap="all" dirty="0"/>
              <a:t>ВЛАДЕНИЕ ИНФОРМАЦИОННО-КОММУНИКАЦИОННЫМИ ТЕХНОЛОГИЯМИ (ИКТ)</a:t>
            </a:r>
            <a:br>
              <a:rPr lang="ru-RU" sz="2800" b="1" i="1" cap="all" dirty="0"/>
            </a:br>
            <a:r>
              <a:rPr lang="ru-RU" sz="2800" b="1" i="1" cap="all" dirty="0"/>
              <a:t>ПРИНИМАЮТ ЗА МЕДИАГРАМОТНОСТЬ.</a:t>
            </a:r>
            <a:br>
              <a:rPr lang="ru-RU" sz="2800" b="1" i="1" cap="all" dirty="0"/>
            </a:br>
            <a:r>
              <a:rPr lang="ru-RU" sz="2800" b="1" dirty="0">
                <a:solidFill>
                  <a:srgbClr val="FFFF00"/>
                </a:solidFill>
              </a:rPr>
              <a:t>МЕДИАОБРАЗОВАНИЕ</a:t>
            </a:r>
            <a:br>
              <a:rPr lang="ru-RU" sz="2800" b="1" dirty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не  ИКТ</a:t>
            </a:r>
            <a:r>
              <a:rPr lang="ru-RU" sz="2800" b="1" dirty="0">
                <a:solidFill>
                  <a:srgbClr val="FFFF00"/>
                </a:solidFill>
              </a:rPr>
              <a:t>!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3200" dirty="0"/>
              <a:t>Ребенок должен осваивать информационные технологии параллельно с развитием коммуникативных навыков и коммуникативной культуры.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1154955" y="5637780"/>
            <a:ext cx="882565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7326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206583" cy="2359494"/>
          </a:xfrm>
        </p:spPr>
        <p:txBody>
          <a:bodyPr/>
          <a:lstStyle/>
          <a:p>
            <a:r>
              <a:rPr lang="ru-RU" sz="2800" dirty="0"/>
              <a:t>Подведём итог.</a:t>
            </a:r>
            <a:br>
              <a:rPr lang="ru-RU" sz="2800" dirty="0"/>
            </a:br>
            <a:r>
              <a:rPr lang="ru-RU" sz="2800" dirty="0"/>
              <a:t>Перед вами набор качеств </a:t>
            </a:r>
            <a:r>
              <a:rPr lang="ru-RU" sz="2800" dirty="0" err="1"/>
              <a:t>медиаграмотной</a:t>
            </a:r>
            <a:r>
              <a:rPr lang="ru-RU" sz="2800" dirty="0"/>
              <a:t> личности: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1) умение эффективно использовать </a:t>
            </a:r>
            <a:r>
              <a:rPr lang="ru-RU" sz="2800" dirty="0" err="1"/>
              <a:t>медиатехнологии</a:t>
            </a:r>
            <a:r>
              <a:rPr lang="ru-RU" sz="2800" dirty="0"/>
              <a:t> для доступа к данным и обмена </a:t>
            </a:r>
            <a:r>
              <a:rPr lang="ru-RU" sz="2800" dirty="0" err="1"/>
              <a:t>медиаконтентом</a:t>
            </a:r>
            <a:r>
              <a:rPr lang="ru-RU" sz="2800" dirty="0"/>
              <a:t>;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62310" y="2811463"/>
            <a:ext cx="3692105" cy="3444875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2990" y="2811463"/>
            <a:ext cx="3605840" cy="34448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631" y="2811462"/>
            <a:ext cx="3218524" cy="34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0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068852"/>
          </a:xfrm>
        </p:spPr>
        <p:txBody>
          <a:bodyPr/>
          <a:lstStyle/>
          <a:p>
            <a:r>
              <a:rPr lang="ru-RU" dirty="0" err="1" smtClean="0"/>
              <a:t>Медиаобразование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Медиаграмотность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Медиатекст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Медиакультура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Медиакомпетентность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0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329</TotalTime>
  <Words>121</Words>
  <Application>Microsoft Office PowerPoint</Application>
  <PresentationFormat>Широкоэкранный</PresentationFormat>
  <Paragraphs>15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Gothic</vt:lpstr>
      <vt:lpstr>Wingdings 3</vt:lpstr>
      <vt:lpstr>Ион</vt:lpstr>
      <vt:lpstr>Медиаобразование. Как его можно использовать на уроках</vt:lpstr>
      <vt:lpstr>Что такое МЕДИАОБРАЗОВАНИЕ? Ответ на этот вопрос знают только 10% школьников Медиаобразование - это совокупность системных действий, направленных на формирование личности, обладающей культурой общения со средствами массовой коммуникации на основе гуманистических идеалов и ценностей. Начинать заниматься им нужно с самого детства. Иначе критическое мышление останется на уровне обезьянки :( </vt:lpstr>
      <vt:lpstr>Презентация PowerPoint</vt:lpstr>
      <vt:lpstr>Презентация PowerPoint</vt:lpstr>
      <vt:lpstr>Презентация PowerPoint</vt:lpstr>
      <vt:lpstr>Сегодня в российских школах</vt:lpstr>
      <vt:lpstr>В СОВРЕМЕННЫХ РОССИЙСКИХ ШКОЛАХ ВЛАДЕНИЕ ИНФОРМАЦИОННО-КОММУНИКАЦИОННЫМИ ТЕХНОЛОГИЯМИ (ИКТ) ПРИНИМАЮТ ЗА МЕДИАГРАМОТНОСТЬ. МЕДИАОБРАЗОВАНИЕ не  ИКТ! Ребенок должен осваивать информационные технологии параллельно с развитием коммуникативных навыков и коммуникативной культуры. </vt:lpstr>
      <vt:lpstr>Подведём итог. Перед вами набор качеств медиаграмотной личности:  1) умение эффективно использовать медиатехнологии для доступа к данным и обмена медиаконтентом;</vt:lpstr>
      <vt:lpstr>Медиаобразование Медиаграмотность Медиатекст Медиакультура Медиакомпетентность </vt:lpstr>
      <vt:lpstr>Презентация PowerPoint</vt:lpstr>
      <vt:lpstr>Сайт «Информационная грамотность и медиаобразование», является российским вкладом в разработку международного портала по проблемам медиаобразования, медиапедагогики и медиакомпетентности-Media Literacy Education Clearinghouse,создаваемого под патронатом ООН в разной деятельности «Альянса цивилизаций».    Информационная грамотность и медиаобразование для всех (mediagram.ru)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Медиаобразование как его можно использовать на уроках</dc:title>
  <dc:creator>ПК</dc:creator>
  <cp:lastModifiedBy>ПК</cp:lastModifiedBy>
  <cp:revision>21</cp:revision>
  <dcterms:created xsi:type="dcterms:W3CDTF">2022-04-21T15:55:41Z</dcterms:created>
  <dcterms:modified xsi:type="dcterms:W3CDTF">2024-03-27T22:53:09Z</dcterms:modified>
</cp:coreProperties>
</file>