
<file path=[Content_Types].xml><?xml version="1.0" encoding="utf-8"?>
<Types xmlns="http://schemas.openxmlformats.org/package/2006/content-types">
  <Default Extension="glb" ContentType="model/gltf.binary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57" r:id="rId4"/>
    <p:sldId id="283" r:id="rId5"/>
    <p:sldId id="263" r:id="rId6"/>
    <p:sldId id="264" r:id="rId7"/>
    <p:sldId id="282" r:id="rId8"/>
    <p:sldId id="294" r:id="rId9"/>
    <p:sldId id="278" r:id="rId10"/>
    <p:sldId id="279" r:id="rId11"/>
    <p:sldId id="260" r:id="rId12"/>
    <p:sldId id="271" r:id="rId13"/>
    <p:sldId id="272" r:id="rId14"/>
    <p:sldId id="274" r:id="rId15"/>
    <p:sldId id="285" r:id="rId16"/>
    <p:sldId id="284" r:id="rId17"/>
    <p:sldId id="261" r:id="rId18"/>
    <p:sldId id="266" r:id="rId19"/>
    <p:sldId id="268" r:id="rId20"/>
    <p:sldId id="286" r:id="rId21"/>
    <p:sldId id="269" r:id="rId22"/>
    <p:sldId id="288" r:id="rId23"/>
    <p:sldId id="287" r:id="rId24"/>
    <p:sldId id="289" r:id="rId25"/>
    <p:sldId id="290" r:id="rId26"/>
    <p:sldId id="291" r:id="rId27"/>
    <p:sldId id="292" r:id="rId28"/>
    <p:sldId id="293" r:id="rId29"/>
    <p:sldId id="275" r:id="rId30"/>
    <p:sldId id="276" r:id="rId31"/>
    <p:sldId id="295" r:id="rId32"/>
  </p:sldIdLst>
  <p:sldSz cx="9144000" cy="6858000" type="screen4x3"/>
  <p:notesSz cx="6858000" cy="9144000"/>
  <p:defaultTextStyle>
    <a:defPPr>
      <a:defRPr lang="x-non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B2A5"/>
    <a:srgbClr val="FC7D68"/>
    <a:srgbClr val="FABDAC"/>
    <a:srgbClr val="82F7FA"/>
    <a:srgbClr val="4AF4F8"/>
    <a:srgbClr val="0AE1E6"/>
    <a:srgbClr val="C3E9DB"/>
    <a:srgbClr val="C7E5DE"/>
    <a:srgbClr val="CCE0DE"/>
    <a:srgbClr val="C3E4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1734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effectLst/>
                <a:latin typeface="+mn-lt"/>
                <a:ea typeface="+mn-ea"/>
                <a:cs typeface="+mn-cs"/>
              </a:defRPr>
            </a:pPr>
            <a:r>
              <a:rPr lang="ru-RU" sz="2800" dirty="0">
                <a:solidFill>
                  <a:schemeClr val="tx1"/>
                </a:solidFill>
              </a:rPr>
              <a:t>Относящиеся к слабо-защищенным категориям населения </a:t>
            </a:r>
          </a:p>
          <a:p>
            <a:pPr>
              <a:defRPr/>
            </a:pPr>
            <a:r>
              <a:rPr lang="ru-RU" sz="2800" dirty="0">
                <a:solidFill>
                  <a:schemeClr val="tx1"/>
                </a:solidFill>
              </a:rPr>
              <a:t>(из общего числа обучающихся в %)</a:t>
            </a:r>
          </a:p>
        </c:rich>
      </c:tx>
      <c:layout>
        <c:manualLayout>
          <c:xMode val="edge"/>
          <c:yMode val="edge"/>
          <c:x val="0.13634417745025967"/>
          <c:y val="1.811777121931015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b="0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effectLst/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5.7044483612776746E-2"/>
          <c:y val="0.29574210184850402"/>
          <c:w val="0.88854281496062992"/>
          <c:h val="0.4412721456692913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2</c:v>
                </c:pt>
              </c:strCache>
            </c:strRef>
          </c:tx>
          <c:spPr>
            <a:gradFill>
              <a:gsLst>
                <a:gs pos="71000">
                  <a:srgbClr val="00B0F0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5"/>
                <c:pt idx="0">
                  <c:v>несовершеннолетние</c:v>
                </c:pt>
                <c:pt idx="1">
                  <c:v>одинокие родители</c:v>
                </c:pt>
                <c:pt idx="2">
                  <c:v>из многодетных семей</c:v>
                </c:pt>
                <c:pt idx="3">
                  <c:v>малоимущие</c:v>
                </c:pt>
                <c:pt idx="4">
                  <c:v>состоят на учете в КДН, ПДН, ВШУ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51</c:v>
                </c:pt>
                <c:pt idx="1">
                  <c:v>46</c:v>
                </c:pt>
                <c:pt idx="2">
                  <c:v>20</c:v>
                </c:pt>
                <c:pt idx="3">
                  <c:v>16</c:v>
                </c:pt>
                <c:pt idx="4">
                  <c:v>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7A8-4CD6-86C8-E552064D9A26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41"/>
        <c:axId val="121433960"/>
        <c:axId val="121438280"/>
      </c:barChart>
      <c:catAx>
        <c:axId val="1214339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/>
                </a:solidFill>
                <a:effectLst/>
                <a:latin typeface="Microsoft JhengHei Light" panose="020B0304030504040204" pitchFamily="34" charset="-120"/>
                <a:ea typeface="Microsoft JhengHei Light" panose="020B0304030504040204" pitchFamily="34" charset="-120"/>
                <a:cs typeface="+mn-cs"/>
              </a:defRPr>
            </a:pPr>
            <a:endParaRPr lang="ru-RU"/>
          </a:p>
        </c:txPr>
        <c:crossAx val="121438280"/>
        <c:crosses val="autoZero"/>
        <c:auto val="1"/>
        <c:lblAlgn val="ctr"/>
        <c:lblOffset val="100"/>
        <c:noMultiLvlLbl val="0"/>
      </c:catAx>
      <c:valAx>
        <c:axId val="12143828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214339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 w="25400">
          <a:noFill/>
        </a:ln>
        <a:effectLst/>
        <a:sp3d/>
      </c:spPr>
    </c:sideWall>
    <c:backWall>
      <c:thickness val="0"/>
      <c:spPr>
        <a:noFill/>
        <a:ln w="25400"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8.2532693281760827E-2"/>
          <c:y val="0.11456269231801372"/>
          <c:w val="0.89933174471612098"/>
          <c:h val="0.71171113423768595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не проходили углубленное профориентационное обучение</c:v>
                </c:pt>
                <c:pt idx="1">
                  <c:v>не имеют представления о своих способностях</c:v>
                </c:pt>
                <c:pt idx="2">
                  <c:v>заинтересованы в приобретении актуальной специальности</c:v>
                </c:pt>
                <c:pt idx="3">
                  <c:v>не имеют финансовой возможности обучаться на коммерческой основе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70</c:v>
                </c:pt>
                <c:pt idx="1">
                  <c:v>42</c:v>
                </c:pt>
                <c:pt idx="2">
                  <c:v>80</c:v>
                </c:pt>
                <c:pt idx="3">
                  <c:v>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13E-4570-AD5F-5D4B694E1DA7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не проходили углубленное профориентационное обучение</c:v>
                </c:pt>
                <c:pt idx="1">
                  <c:v>не имеют представления о своих способностях</c:v>
                </c:pt>
                <c:pt idx="2">
                  <c:v>заинтересованы в приобретении актуальной специальности</c:v>
                </c:pt>
                <c:pt idx="3">
                  <c:v>не имеют финансовой возможности обучаться на коммерческой основе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1-513E-4570-AD5F-5D4B694E1DA7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не проходили углубленное профориентационное обучение</c:v>
                </c:pt>
                <c:pt idx="1">
                  <c:v>не имеют представления о своих способностях</c:v>
                </c:pt>
                <c:pt idx="2">
                  <c:v>заинтересованы в приобретении актуальной специальности</c:v>
                </c:pt>
                <c:pt idx="3">
                  <c:v>не имеют финансовой возможности обучаться на коммерческой основе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2-513E-4570-AD5F-5D4B694E1DA7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gapDepth val="290"/>
        <c:shape val="box"/>
        <c:axId val="465076335"/>
        <c:axId val="668800719"/>
        <c:axId val="544417647"/>
      </c:bar3DChart>
      <c:catAx>
        <c:axId val="46507633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0" spcFirstLastPara="1" vertOverflow="ellipsis" wrap="square" anchor="ctr" anchorCtr="0"/>
          <a:lstStyle/>
          <a:p>
            <a:pPr>
              <a:defRPr sz="11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68800719"/>
        <c:crosses val="autoZero"/>
        <c:auto val="1"/>
        <c:lblAlgn val="ctr"/>
        <c:lblOffset val="100"/>
        <c:noMultiLvlLbl val="0"/>
      </c:catAx>
      <c:valAx>
        <c:axId val="66880071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 dirty="0"/>
                  <a:t>Количество</a:t>
                </a:r>
                <a:r>
                  <a:rPr lang="ru-RU" baseline="0" dirty="0"/>
                  <a:t> человек</a:t>
                </a:r>
                <a:endParaRPr lang="ru-RU" dirty="0"/>
              </a:p>
            </c:rich>
          </c:tx>
          <c:layout>
            <c:manualLayout>
              <c:xMode val="edge"/>
              <c:yMode val="edge"/>
              <c:x val="4.0583699161498626E-3"/>
              <c:y val="0.3401530067922102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33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65076335"/>
        <c:crosses val="autoZero"/>
        <c:crossBetween val="between"/>
      </c:valAx>
      <c:serAx>
        <c:axId val="544417647"/>
        <c:scaling>
          <c:orientation val="minMax"/>
        </c:scaling>
        <c:delete val="1"/>
        <c:axPos val="b"/>
        <c:majorTickMark val="none"/>
        <c:minorTickMark val="none"/>
        <c:tickLblPos val="nextTo"/>
        <c:crossAx val="668800719"/>
        <c:crosses val="autoZero"/>
      </c:ser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4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>
      <a:effectLst/>
    </cs:defRPr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68000">
            <a:schemeClr val="lt1">
              <a:lumMod val="85000"/>
            </a:schemeClr>
          </a:gs>
          <a:gs pos="100000">
            <a:schemeClr val="lt1"/>
          </a:gs>
        </a:gsLst>
        <a:lin ang="5400000" scaled="1"/>
        <a:tileRect/>
      </a:gra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lt1"/>
    </cs:fontRef>
    <cs:spPr/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gradFill>
          <a:gsLst>
            <a:gs pos="0">
              <a:schemeClr val="phClr"/>
            </a:gs>
            <a:gs pos="100000">
              <a:schemeClr val="phClr">
                <a:lumMod val="84000"/>
              </a:schemeClr>
            </a:gs>
          </a:gsLst>
          <a:lin ang="5400000" scaled="1"/>
        </a:gra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35000"/>
          <a:lumOff val="65000"/>
        </a:schemeClr>
      </a:solidFill>
      <a:ln w="9525">
        <a:solidFill>
          <a:schemeClr val="dk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kern="1200">
      <a:effectLst/>
    </cs:defRPr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ln w="9525">
        <a:solidFill>
          <a:schemeClr val="dk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BBDD44B-9435-444D-B518-3E80815889E3}" type="doc">
      <dgm:prSet loTypeId="urn:microsoft.com/office/officeart/2005/8/layout/default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979EB35-CECF-4374-8040-C6CC35EDC8A3}">
      <dgm:prSet phldrT="[Текст]" custT="1"/>
      <dgm:spPr>
        <a:gradFill rotWithShape="0">
          <a:gsLst>
            <a:gs pos="49000">
              <a:schemeClr val="accent4">
                <a:lumMod val="20000"/>
                <a:lumOff val="80000"/>
              </a:schemeClr>
            </a:gs>
            <a:gs pos="100000">
              <a:srgbClr val="FDB2A5"/>
            </a:gs>
          </a:gsLst>
          <a:lin ang="5400000" scaled="1"/>
        </a:gradFill>
      </dgm:spPr>
      <dgm:t>
        <a:bodyPr/>
        <a:lstStyle/>
        <a:p>
          <a:r>
            <a:rPr lang="ru-RU" sz="2000" dirty="0">
              <a:solidFill>
                <a:schemeClr val="tx1"/>
              </a:solidFill>
              <a:effectLst/>
              <a:latin typeface="PT Sans" panose="020B0503020203020204" pitchFamily="34" charset="-52"/>
              <a:ea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2000" dirty="0">
              <a:solidFill>
                <a:schemeClr val="tx1"/>
              </a:solidFill>
              <a:latin typeface="PT Sans" panose="020B0503020203020204" pitchFamily="34" charset="-52"/>
              <a:ea typeface="Times New Roman" panose="02020603050405020304" pitchFamily="18" charset="0"/>
              <a:cs typeface="Times New Roman" panose="02020603050405020304" pitchFamily="18" charset="0"/>
            </a:rPr>
            <a:t>имеющие  асоциальный тип поведения</a:t>
          </a:r>
          <a:endParaRPr lang="ru-RU" sz="1000" dirty="0">
            <a:solidFill>
              <a:schemeClr val="tx1"/>
            </a:solidFill>
          </a:endParaRPr>
        </a:p>
      </dgm:t>
    </dgm:pt>
    <dgm:pt modelId="{345C0957-0AB6-4BFA-8A4C-DA5F7E55907D}" type="parTrans" cxnId="{806BAF69-53DA-427B-BFBC-3EE148CD2A14}">
      <dgm:prSet/>
      <dgm:spPr/>
      <dgm:t>
        <a:bodyPr/>
        <a:lstStyle/>
        <a:p>
          <a:endParaRPr lang="ru-RU"/>
        </a:p>
      </dgm:t>
    </dgm:pt>
    <dgm:pt modelId="{550A145C-2E41-4FA7-9C08-E4678EA9CB6D}" type="sibTrans" cxnId="{806BAF69-53DA-427B-BFBC-3EE148CD2A14}">
      <dgm:prSet/>
      <dgm:spPr/>
      <dgm:t>
        <a:bodyPr/>
        <a:lstStyle/>
        <a:p>
          <a:endParaRPr lang="ru-RU"/>
        </a:p>
      </dgm:t>
    </dgm:pt>
    <dgm:pt modelId="{152C497E-4062-49EE-AE73-EDD66581C23C}">
      <dgm:prSet phldrT="[Текст]" custT="1"/>
      <dgm:spPr>
        <a:gradFill rotWithShape="0">
          <a:gsLst>
            <a:gs pos="41000">
              <a:schemeClr val="accent4">
                <a:lumMod val="20000"/>
                <a:lumOff val="80000"/>
              </a:schemeClr>
            </a:gs>
            <a:gs pos="100000">
              <a:srgbClr val="FDB2A5"/>
            </a:gs>
          </a:gsLst>
          <a:lin ang="5400000" scaled="1"/>
        </a:gradFill>
      </dgm:spPr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dirty="0">
              <a:solidFill>
                <a:schemeClr val="tx1"/>
              </a:solidFill>
              <a:latin typeface="PT Sans" panose="020B0503020203020204" pitchFamily="34" charset="-52"/>
              <a:ea typeface="Times New Roman" panose="02020603050405020304" pitchFamily="18" charset="0"/>
              <a:cs typeface="Times New Roman" panose="02020603050405020304" pitchFamily="18" charset="0"/>
            </a:rPr>
            <a:t>склонные к бродяжничеству</a:t>
          </a:r>
        </a:p>
        <a:p>
          <a:pPr marL="0" lvl="0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000" dirty="0"/>
        </a:p>
      </dgm:t>
    </dgm:pt>
    <dgm:pt modelId="{9F875E80-AC49-48F3-9D0D-5A7F3D080773}" type="parTrans" cxnId="{6E36E92C-6D8B-4F8D-815F-C3FBEDC8003C}">
      <dgm:prSet/>
      <dgm:spPr/>
      <dgm:t>
        <a:bodyPr/>
        <a:lstStyle/>
        <a:p>
          <a:endParaRPr lang="ru-RU"/>
        </a:p>
      </dgm:t>
    </dgm:pt>
    <dgm:pt modelId="{38AB7CF4-8D31-4C6C-90E5-C8D53B77B922}" type="sibTrans" cxnId="{6E36E92C-6D8B-4F8D-815F-C3FBEDC8003C}">
      <dgm:prSet/>
      <dgm:spPr/>
      <dgm:t>
        <a:bodyPr/>
        <a:lstStyle/>
        <a:p>
          <a:endParaRPr lang="ru-RU"/>
        </a:p>
      </dgm:t>
    </dgm:pt>
    <dgm:pt modelId="{208864E5-2943-4AEE-860A-03123087BF96}">
      <dgm:prSet phldrT="[Текст]" custT="1"/>
      <dgm:spPr>
        <a:gradFill rotWithShape="0">
          <a:gsLst>
            <a:gs pos="13000">
              <a:schemeClr val="accent4">
                <a:lumMod val="20000"/>
                <a:lumOff val="80000"/>
              </a:schemeClr>
            </a:gs>
            <a:gs pos="100000">
              <a:srgbClr val="FDB2A5"/>
            </a:gs>
          </a:gsLst>
          <a:lin ang="5400000" scaled="1"/>
        </a:gradFill>
      </dgm:spPr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dirty="0">
              <a:solidFill>
                <a:schemeClr val="tx1"/>
              </a:solidFill>
              <a:effectLst/>
              <a:latin typeface="PT Sans" panose="020B0503020203020204" pitchFamily="34" charset="-52"/>
              <a:ea typeface="Times New Roman" panose="02020603050405020304" pitchFamily="18" charset="0"/>
              <a:cs typeface="Times New Roman" panose="02020603050405020304" pitchFamily="18" charset="0"/>
            </a:rPr>
            <a:t>совершеннолетние,  не получившие  в свое время общее образование</a:t>
          </a:r>
          <a:br>
            <a:rPr lang="ru-RU" sz="900" dirty="0">
              <a:solidFill>
                <a:schemeClr val="tx1"/>
              </a:solidFill>
              <a:effectLst/>
              <a:latin typeface="PT Sans" panose="020B0503020203020204" pitchFamily="34" charset="-52"/>
              <a:ea typeface="Times New Roman" panose="02020603050405020304" pitchFamily="18" charset="0"/>
              <a:cs typeface="Times New Roman" panose="02020603050405020304" pitchFamily="18" charset="0"/>
            </a:rPr>
          </a:br>
          <a:endParaRPr lang="ru-RU" sz="900" dirty="0">
            <a:solidFill>
              <a:schemeClr val="tx1"/>
            </a:solidFill>
          </a:endParaRPr>
        </a:p>
        <a:p>
          <a:pPr marL="0" lvl="0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900" dirty="0"/>
        </a:p>
      </dgm:t>
    </dgm:pt>
    <dgm:pt modelId="{4D3710A2-55F5-4839-BAA8-CAC8AD19CF40}" type="parTrans" cxnId="{E60CE187-D2B3-4A90-840C-933475B2133B}">
      <dgm:prSet/>
      <dgm:spPr/>
      <dgm:t>
        <a:bodyPr/>
        <a:lstStyle/>
        <a:p>
          <a:endParaRPr lang="ru-RU"/>
        </a:p>
      </dgm:t>
    </dgm:pt>
    <dgm:pt modelId="{4F619ADF-D354-41D5-876C-6F4DF8CE9D8D}" type="sibTrans" cxnId="{E60CE187-D2B3-4A90-840C-933475B2133B}">
      <dgm:prSet/>
      <dgm:spPr/>
      <dgm:t>
        <a:bodyPr/>
        <a:lstStyle/>
        <a:p>
          <a:endParaRPr lang="ru-RU"/>
        </a:p>
      </dgm:t>
    </dgm:pt>
    <dgm:pt modelId="{8914371E-3F8B-46A7-AC7C-BD7C7B3E9717}">
      <dgm:prSet custT="1"/>
      <dgm:spPr>
        <a:gradFill rotWithShape="0">
          <a:gsLst>
            <a:gs pos="71000">
              <a:schemeClr val="accent4">
                <a:lumMod val="20000"/>
                <a:lumOff val="80000"/>
              </a:schemeClr>
            </a:gs>
            <a:gs pos="100000">
              <a:srgbClr val="FDB2A5"/>
            </a:gs>
          </a:gsLst>
          <a:lin ang="5400000" scaled="1"/>
        </a:gradFill>
      </dgm:spPr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dirty="0">
              <a:solidFill>
                <a:schemeClr val="tx1"/>
              </a:solidFill>
            </a:rPr>
            <a:t>отчисленные из школ за пропуски и неуспеваемость</a:t>
          </a:r>
        </a:p>
        <a:p>
          <a:pPr marL="0" lvl="0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200" dirty="0">
            <a:solidFill>
              <a:schemeClr val="tx1"/>
            </a:solidFill>
            <a:latin typeface="PT Sans" panose="020B0503020203020204" pitchFamily="34" charset="-52"/>
            <a:ea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66CC88D-FE36-4CD7-9061-BC466159B771}" type="parTrans" cxnId="{46BAD4B2-254C-4F65-BA3A-7ECB59177BB8}">
      <dgm:prSet/>
      <dgm:spPr/>
      <dgm:t>
        <a:bodyPr/>
        <a:lstStyle/>
        <a:p>
          <a:endParaRPr lang="ru-RU"/>
        </a:p>
      </dgm:t>
    </dgm:pt>
    <dgm:pt modelId="{AE49D1C2-3D64-45A0-A695-9BFF3857E54B}" type="sibTrans" cxnId="{46BAD4B2-254C-4F65-BA3A-7ECB59177BB8}">
      <dgm:prSet/>
      <dgm:spPr/>
      <dgm:t>
        <a:bodyPr/>
        <a:lstStyle/>
        <a:p>
          <a:endParaRPr lang="ru-RU"/>
        </a:p>
      </dgm:t>
    </dgm:pt>
    <dgm:pt modelId="{E572CA13-E9F0-4260-9A1C-6F2FC4AA2B0C}">
      <dgm:prSet custT="1"/>
      <dgm:spPr>
        <a:gradFill rotWithShape="0">
          <a:gsLst>
            <a:gs pos="51000">
              <a:schemeClr val="accent4">
                <a:lumMod val="20000"/>
                <a:lumOff val="80000"/>
              </a:schemeClr>
            </a:gs>
            <a:gs pos="100000">
              <a:srgbClr val="FDB2A5"/>
            </a:gs>
          </a:gsLst>
          <a:lin ang="5400000" scaled="1"/>
        </a:gradFill>
      </dgm:spPr>
      <dgm:t>
        <a:bodyPr/>
        <a:lstStyle/>
        <a:p>
          <a:r>
            <a:rPr lang="ru-RU" sz="2000" dirty="0">
              <a:solidFill>
                <a:schemeClr val="tx1"/>
              </a:solidFill>
              <a:latin typeface="PT Sans" panose="020B0503020203020204" pitchFamily="34" charset="-52"/>
              <a:ea typeface="Times New Roman" panose="02020603050405020304" pitchFamily="18" charset="0"/>
              <a:cs typeface="Times New Roman" panose="02020603050405020304" pitchFamily="18" charset="0"/>
            </a:rPr>
            <a:t>из неблагополучных семей</a:t>
          </a:r>
        </a:p>
      </dgm:t>
    </dgm:pt>
    <dgm:pt modelId="{B6063AEE-3719-4CAF-BC98-7951C08804FA}" type="parTrans" cxnId="{E4969712-E6D0-4D55-906C-740C28A653FA}">
      <dgm:prSet/>
      <dgm:spPr/>
      <dgm:t>
        <a:bodyPr/>
        <a:lstStyle/>
        <a:p>
          <a:endParaRPr lang="ru-RU"/>
        </a:p>
      </dgm:t>
    </dgm:pt>
    <dgm:pt modelId="{3DB42DC2-0749-4B91-A876-D9D38B927666}" type="sibTrans" cxnId="{E4969712-E6D0-4D55-906C-740C28A653FA}">
      <dgm:prSet/>
      <dgm:spPr/>
      <dgm:t>
        <a:bodyPr/>
        <a:lstStyle/>
        <a:p>
          <a:endParaRPr lang="ru-RU"/>
        </a:p>
      </dgm:t>
    </dgm:pt>
    <dgm:pt modelId="{BDA12359-8552-4B23-BC1D-90DBD3422CE3}">
      <dgm:prSet custT="1"/>
      <dgm:spPr>
        <a:gradFill rotWithShape="0">
          <a:gsLst>
            <a:gs pos="16000">
              <a:schemeClr val="accent4">
                <a:lumMod val="20000"/>
                <a:lumOff val="80000"/>
              </a:schemeClr>
            </a:gs>
            <a:gs pos="100000">
              <a:srgbClr val="FDB2A5"/>
            </a:gs>
          </a:gsLst>
          <a:lin ang="5400000" scaled="1"/>
        </a:gradFill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dirty="0">
              <a:solidFill>
                <a:schemeClr val="tx1"/>
              </a:solidFill>
            </a:rPr>
            <a:t>Беременные девушки и воспитывающие малолетних детей</a:t>
          </a:r>
        </a:p>
        <a:p>
          <a:pPr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dirty="0"/>
        </a:p>
      </dgm:t>
    </dgm:pt>
    <dgm:pt modelId="{2F35988D-963B-4249-8904-D3FE8C080AB2}" type="parTrans" cxnId="{C460E67B-10E8-472A-8C9C-08A43270D73D}">
      <dgm:prSet/>
      <dgm:spPr/>
      <dgm:t>
        <a:bodyPr/>
        <a:lstStyle/>
        <a:p>
          <a:endParaRPr lang="ru-RU"/>
        </a:p>
      </dgm:t>
    </dgm:pt>
    <dgm:pt modelId="{865C737B-421B-40F5-9E0B-1D8802DB3035}" type="sibTrans" cxnId="{C460E67B-10E8-472A-8C9C-08A43270D73D}">
      <dgm:prSet/>
      <dgm:spPr/>
      <dgm:t>
        <a:bodyPr/>
        <a:lstStyle/>
        <a:p>
          <a:endParaRPr lang="ru-RU"/>
        </a:p>
      </dgm:t>
    </dgm:pt>
    <dgm:pt modelId="{7AB1F860-65A7-4CBB-947A-2B963EB7B03D}" type="pres">
      <dgm:prSet presAssocID="{4BBDD44B-9435-444D-B518-3E80815889E3}" presName="diagram" presStyleCnt="0">
        <dgm:presLayoutVars>
          <dgm:dir/>
          <dgm:resizeHandles val="exact"/>
        </dgm:presLayoutVars>
      </dgm:prSet>
      <dgm:spPr/>
    </dgm:pt>
    <dgm:pt modelId="{76A5DA1E-C0E0-4518-80C0-78706B73CBB9}" type="pres">
      <dgm:prSet presAssocID="{0979EB35-CECF-4374-8040-C6CC35EDC8A3}" presName="node" presStyleLbl="node1" presStyleIdx="0" presStyleCnt="6" custLinFactNeighborX="-4646" custLinFactNeighborY="4581">
        <dgm:presLayoutVars>
          <dgm:bulletEnabled val="1"/>
        </dgm:presLayoutVars>
      </dgm:prSet>
      <dgm:spPr/>
    </dgm:pt>
    <dgm:pt modelId="{CB017B8A-80BA-42C8-B647-A5754DB27D61}" type="pres">
      <dgm:prSet presAssocID="{550A145C-2E41-4FA7-9C08-E4678EA9CB6D}" presName="sibTrans" presStyleCnt="0"/>
      <dgm:spPr/>
    </dgm:pt>
    <dgm:pt modelId="{50167A46-B462-436A-AA48-147A5592667D}" type="pres">
      <dgm:prSet presAssocID="{152C497E-4062-49EE-AE73-EDD66581C23C}" presName="node" presStyleLbl="node1" presStyleIdx="1" presStyleCnt="6">
        <dgm:presLayoutVars>
          <dgm:bulletEnabled val="1"/>
        </dgm:presLayoutVars>
      </dgm:prSet>
      <dgm:spPr/>
    </dgm:pt>
    <dgm:pt modelId="{44450CD4-C6A7-4A6D-91AD-D4DE76D7D173}" type="pres">
      <dgm:prSet presAssocID="{38AB7CF4-8D31-4C6C-90E5-C8D53B77B922}" presName="sibTrans" presStyleCnt="0"/>
      <dgm:spPr/>
    </dgm:pt>
    <dgm:pt modelId="{D6E78BE3-1F07-484C-80A8-CBEB515B0A43}" type="pres">
      <dgm:prSet presAssocID="{E572CA13-E9F0-4260-9A1C-6F2FC4AA2B0C}" presName="node" presStyleLbl="node1" presStyleIdx="2" presStyleCnt="6" custLinFactNeighborX="-3527" custLinFactNeighborY="670">
        <dgm:presLayoutVars>
          <dgm:bulletEnabled val="1"/>
        </dgm:presLayoutVars>
      </dgm:prSet>
      <dgm:spPr/>
    </dgm:pt>
    <dgm:pt modelId="{C3073979-0AC3-4092-93BD-5BFC376A327E}" type="pres">
      <dgm:prSet presAssocID="{3DB42DC2-0749-4B91-A876-D9D38B927666}" presName="sibTrans" presStyleCnt="0"/>
      <dgm:spPr/>
    </dgm:pt>
    <dgm:pt modelId="{A58EFDBB-3C4E-420F-B8DF-3257991CDEB1}" type="pres">
      <dgm:prSet presAssocID="{8914371E-3F8B-46A7-AC7C-BD7C7B3E9717}" presName="node" presStyleLbl="node1" presStyleIdx="3" presStyleCnt="6">
        <dgm:presLayoutVars>
          <dgm:bulletEnabled val="1"/>
        </dgm:presLayoutVars>
      </dgm:prSet>
      <dgm:spPr/>
    </dgm:pt>
    <dgm:pt modelId="{03E2D9E2-4DD3-4F1B-AE1E-EAFEE373E530}" type="pres">
      <dgm:prSet presAssocID="{AE49D1C2-3D64-45A0-A695-9BFF3857E54B}" presName="sibTrans" presStyleCnt="0"/>
      <dgm:spPr/>
    </dgm:pt>
    <dgm:pt modelId="{E9900A5C-6A51-43ED-B12D-B0D5D33D8C22}" type="pres">
      <dgm:prSet presAssocID="{208864E5-2943-4AEE-860A-03123087BF96}" presName="node" presStyleLbl="node1" presStyleIdx="4" presStyleCnt="6" custLinFactNeighborX="-4646" custLinFactNeighborY="1456">
        <dgm:presLayoutVars>
          <dgm:bulletEnabled val="1"/>
        </dgm:presLayoutVars>
      </dgm:prSet>
      <dgm:spPr/>
    </dgm:pt>
    <dgm:pt modelId="{783642FE-2A13-4F37-A29A-998C56DAAB4D}" type="pres">
      <dgm:prSet presAssocID="{4F619ADF-D354-41D5-876C-6F4DF8CE9D8D}" presName="sibTrans" presStyleCnt="0"/>
      <dgm:spPr/>
    </dgm:pt>
    <dgm:pt modelId="{F9048E2D-5552-4306-BBC8-ACB208084A0F}" type="pres">
      <dgm:prSet presAssocID="{BDA12359-8552-4B23-BC1D-90DBD3422CE3}" presName="node" presStyleLbl="node1" presStyleIdx="5" presStyleCnt="6">
        <dgm:presLayoutVars>
          <dgm:bulletEnabled val="1"/>
        </dgm:presLayoutVars>
      </dgm:prSet>
      <dgm:spPr/>
    </dgm:pt>
  </dgm:ptLst>
  <dgm:cxnLst>
    <dgm:cxn modelId="{E4969712-E6D0-4D55-906C-740C28A653FA}" srcId="{4BBDD44B-9435-444D-B518-3E80815889E3}" destId="{E572CA13-E9F0-4260-9A1C-6F2FC4AA2B0C}" srcOrd="2" destOrd="0" parTransId="{B6063AEE-3719-4CAF-BC98-7951C08804FA}" sibTransId="{3DB42DC2-0749-4B91-A876-D9D38B927666}"/>
    <dgm:cxn modelId="{6E36E92C-6D8B-4F8D-815F-C3FBEDC8003C}" srcId="{4BBDD44B-9435-444D-B518-3E80815889E3}" destId="{152C497E-4062-49EE-AE73-EDD66581C23C}" srcOrd="1" destOrd="0" parTransId="{9F875E80-AC49-48F3-9D0D-5A7F3D080773}" sibTransId="{38AB7CF4-8D31-4C6C-90E5-C8D53B77B922}"/>
    <dgm:cxn modelId="{20BE8E5F-7C5F-4F94-8676-D25124CAFD54}" type="presOf" srcId="{E572CA13-E9F0-4260-9A1C-6F2FC4AA2B0C}" destId="{D6E78BE3-1F07-484C-80A8-CBEB515B0A43}" srcOrd="0" destOrd="0" presId="urn:microsoft.com/office/officeart/2005/8/layout/default#1"/>
    <dgm:cxn modelId="{806BAF69-53DA-427B-BFBC-3EE148CD2A14}" srcId="{4BBDD44B-9435-444D-B518-3E80815889E3}" destId="{0979EB35-CECF-4374-8040-C6CC35EDC8A3}" srcOrd="0" destOrd="0" parTransId="{345C0957-0AB6-4BFA-8A4C-DA5F7E55907D}" sibTransId="{550A145C-2E41-4FA7-9C08-E4678EA9CB6D}"/>
    <dgm:cxn modelId="{8F87A44E-36FB-4C33-8C3A-FC473A161F4C}" type="presOf" srcId="{BDA12359-8552-4B23-BC1D-90DBD3422CE3}" destId="{F9048E2D-5552-4306-BBC8-ACB208084A0F}" srcOrd="0" destOrd="0" presId="urn:microsoft.com/office/officeart/2005/8/layout/default#1"/>
    <dgm:cxn modelId="{7AE4C555-177E-4226-AAF8-F129C057D230}" type="presOf" srcId="{8914371E-3F8B-46A7-AC7C-BD7C7B3E9717}" destId="{A58EFDBB-3C4E-420F-B8DF-3257991CDEB1}" srcOrd="0" destOrd="0" presId="urn:microsoft.com/office/officeart/2005/8/layout/default#1"/>
    <dgm:cxn modelId="{C460E67B-10E8-472A-8C9C-08A43270D73D}" srcId="{4BBDD44B-9435-444D-B518-3E80815889E3}" destId="{BDA12359-8552-4B23-BC1D-90DBD3422CE3}" srcOrd="5" destOrd="0" parTransId="{2F35988D-963B-4249-8904-D3FE8C080AB2}" sibTransId="{865C737B-421B-40F5-9E0B-1D8802DB3035}"/>
    <dgm:cxn modelId="{E0216386-59CD-434B-8AC3-74A5BA665D07}" type="presOf" srcId="{208864E5-2943-4AEE-860A-03123087BF96}" destId="{E9900A5C-6A51-43ED-B12D-B0D5D33D8C22}" srcOrd="0" destOrd="0" presId="urn:microsoft.com/office/officeart/2005/8/layout/default#1"/>
    <dgm:cxn modelId="{E60CE187-D2B3-4A90-840C-933475B2133B}" srcId="{4BBDD44B-9435-444D-B518-3E80815889E3}" destId="{208864E5-2943-4AEE-860A-03123087BF96}" srcOrd="4" destOrd="0" parTransId="{4D3710A2-55F5-4839-BAA8-CAC8AD19CF40}" sibTransId="{4F619ADF-D354-41D5-876C-6F4DF8CE9D8D}"/>
    <dgm:cxn modelId="{39236FA6-330A-4DCD-B884-BB5E0B628508}" type="presOf" srcId="{152C497E-4062-49EE-AE73-EDD66581C23C}" destId="{50167A46-B462-436A-AA48-147A5592667D}" srcOrd="0" destOrd="0" presId="urn:microsoft.com/office/officeart/2005/8/layout/default#1"/>
    <dgm:cxn modelId="{46BAD4B2-254C-4F65-BA3A-7ECB59177BB8}" srcId="{4BBDD44B-9435-444D-B518-3E80815889E3}" destId="{8914371E-3F8B-46A7-AC7C-BD7C7B3E9717}" srcOrd="3" destOrd="0" parTransId="{B66CC88D-FE36-4CD7-9061-BC466159B771}" sibTransId="{AE49D1C2-3D64-45A0-A695-9BFF3857E54B}"/>
    <dgm:cxn modelId="{6BACFDD3-9E1D-4964-BCCC-47D5FFE6A990}" type="presOf" srcId="{0979EB35-CECF-4374-8040-C6CC35EDC8A3}" destId="{76A5DA1E-C0E0-4518-80C0-78706B73CBB9}" srcOrd="0" destOrd="0" presId="urn:microsoft.com/office/officeart/2005/8/layout/default#1"/>
    <dgm:cxn modelId="{DBC14DF4-8AC7-44FA-9A38-3A82CF04D9ED}" type="presOf" srcId="{4BBDD44B-9435-444D-B518-3E80815889E3}" destId="{7AB1F860-65A7-4CBB-947A-2B963EB7B03D}" srcOrd="0" destOrd="0" presId="urn:microsoft.com/office/officeart/2005/8/layout/default#1"/>
    <dgm:cxn modelId="{9AC4A05C-1685-43A6-A820-D7ED6447D564}" type="presParOf" srcId="{7AB1F860-65A7-4CBB-947A-2B963EB7B03D}" destId="{76A5DA1E-C0E0-4518-80C0-78706B73CBB9}" srcOrd="0" destOrd="0" presId="urn:microsoft.com/office/officeart/2005/8/layout/default#1"/>
    <dgm:cxn modelId="{29B42BBE-8F7C-4F95-89F6-93BA93B12541}" type="presParOf" srcId="{7AB1F860-65A7-4CBB-947A-2B963EB7B03D}" destId="{CB017B8A-80BA-42C8-B647-A5754DB27D61}" srcOrd="1" destOrd="0" presId="urn:microsoft.com/office/officeart/2005/8/layout/default#1"/>
    <dgm:cxn modelId="{02A3D39A-6226-4B1D-9257-F28FA0A08B7D}" type="presParOf" srcId="{7AB1F860-65A7-4CBB-947A-2B963EB7B03D}" destId="{50167A46-B462-436A-AA48-147A5592667D}" srcOrd="2" destOrd="0" presId="urn:microsoft.com/office/officeart/2005/8/layout/default#1"/>
    <dgm:cxn modelId="{599D31B5-733B-4F22-B7AB-24707F3C7FEA}" type="presParOf" srcId="{7AB1F860-65A7-4CBB-947A-2B963EB7B03D}" destId="{44450CD4-C6A7-4A6D-91AD-D4DE76D7D173}" srcOrd="3" destOrd="0" presId="urn:microsoft.com/office/officeart/2005/8/layout/default#1"/>
    <dgm:cxn modelId="{290269A7-9903-43EB-B17D-34FB26E480E8}" type="presParOf" srcId="{7AB1F860-65A7-4CBB-947A-2B963EB7B03D}" destId="{D6E78BE3-1F07-484C-80A8-CBEB515B0A43}" srcOrd="4" destOrd="0" presId="urn:microsoft.com/office/officeart/2005/8/layout/default#1"/>
    <dgm:cxn modelId="{D0E46259-5FB4-4553-A69B-6BD64C12FD15}" type="presParOf" srcId="{7AB1F860-65A7-4CBB-947A-2B963EB7B03D}" destId="{C3073979-0AC3-4092-93BD-5BFC376A327E}" srcOrd="5" destOrd="0" presId="urn:microsoft.com/office/officeart/2005/8/layout/default#1"/>
    <dgm:cxn modelId="{873C8D35-1B3A-4BA1-AE2B-ADAF831EDAFD}" type="presParOf" srcId="{7AB1F860-65A7-4CBB-947A-2B963EB7B03D}" destId="{A58EFDBB-3C4E-420F-B8DF-3257991CDEB1}" srcOrd="6" destOrd="0" presId="urn:microsoft.com/office/officeart/2005/8/layout/default#1"/>
    <dgm:cxn modelId="{FB788E9D-FAC5-4C74-B4B5-BE8CA100E77A}" type="presParOf" srcId="{7AB1F860-65A7-4CBB-947A-2B963EB7B03D}" destId="{03E2D9E2-4DD3-4F1B-AE1E-EAFEE373E530}" srcOrd="7" destOrd="0" presId="urn:microsoft.com/office/officeart/2005/8/layout/default#1"/>
    <dgm:cxn modelId="{010CD248-5885-4A3F-BB3A-10739705958B}" type="presParOf" srcId="{7AB1F860-65A7-4CBB-947A-2B963EB7B03D}" destId="{E9900A5C-6A51-43ED-B12D-B0D5D33D8C22}" srcOrd="8" destOrd="0" presId="urn:microsoft.com/office/officeart/2005/8/layout/default#1"/>
    <dgm:cxn modelId="{04E6BFA5-DEF6-4C29-9ABF-8D8E05CA58D4}" type="presParOf" srcId="{7AB1F860-65A7-4CBB-947A-2B963EB7B03D}" destId="{783642FE-2A13-4F37-A29A-998C56DAAB4D}" srcOrd="9" destOrd="0" presId="urn:microsoft.com/office/officeart/2005/8/layout/default#1"/>
    <dgm:cxn modelId="{6D81ECB1-5126-48A8-B829-50FB742E2BE5}" type="presParOf" srcId="{7AB1F860-65A7-4CBB-947A-2B963EB7B03D}" destId="{F9048E2D-5552-4306-BBC8-ACB208084A0F}" srcOrd="10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9DB1F1E-70D8-4AA7-883B-E8504786ED67}" type="doc">
      <dgm:prSet loTypeId="urn:microsoft.com/office/officeart/2005/8/layout/pyramid2" loCatId="list" qsTypeId="urn:microsoft.com/office/officeart/2005/8/quickstyle/simple1" qsCatId="simple" csTypeId="urn:microsoft.com/office/officeart/2005/8/colors/accent1_2" csCatId="accent1" phldr="1"/>
      <dgm:spPr/>
    </dgm:pt>
    <dgm:pt modelId="{4B150271-0A8C-4007-8D79-A04288D72F37}">
      <dgm:prSet phldrT="[Текст]"/>
      <dgm:spPr>
        <a:gradFill rotWithShape="0">
          <a:gsLst>
            <a:gs pos="57000">
              <a:schemeClr val="accent6">
                <a:lumMod val="40000"/>
                <a:lumOff val="60000"/>
              </a:schemeClr>
            </a:gs>
            <a:gs pos="100000">
              <a:schemeClr val="accent2">
                <a:lumMod val="40000"/>
                <a:lumOff val="60000"/>
              </a:schemeClr>
            </a:gs>
          </a:gsLst>
          <a:lin ang="5400000" scaled="1"/>
        </a:gradFill>
      </dgm:spPr>
      <dgm:t>
        <a:bodyPr/>
        <a:lstStyle/>
        <a:p>
          <a:r>
            <a:rPr lang="ru-RU" dirty="0"/>
            <a:t>предпринимательство</a:t>
          </a:r>
        </a:p>
      </dgm:t>
    </dgm:pt>
    <dgm:pt modelId="{60C3953C-BBF9-4D31-8EA7-1C7B0F1C70B9}" type="parTrans" cxnId="{06035C9A-2B65-4B68-8BEC-683B4B7B76C4}">
      <dgm:prSet/>
      <dgm:spPr/>
      <dgm:t>
        <a:bodyPr/>
        <a:lstStyle/>
        <a:p>
          <a:endParaRPr lang="ru-RU"/>
        </a:p>
      </dgm:t>
    </dgm:pt>
    <dgm:pt modelId="{0000D0EB-858D-4AD4-87F1-1195C613CE5C}" type="sibTrans" cxnId="{06035C9A-2B65-4B68-8BEC-683B4B7B76C4}">
      <dgm:prSet/>
      <dgm:spPr/>
      <dgm:t>
        <a:bodyPr/>
        <a:lstStyle/>
        <a:p>
          <a:endParaRPr lang="ru-RU"/>
        </a:p>
      </dgm:t>
    </dgm:pt>
    <dgm:pt modelId="{F355BE3A-6C42-4235-8F3F-73471279F76F}">
      <dgm:prSet phldrT="[Текст]"/>
      <dgm:spPr>
        <a:gradFill rotWithShape="0">
          <a:gsLst>
            <a:gs pos="51000">
              <a:schemeClr val="accent6">
                <a:lumMod val="40000"/>
                <a:lumOff val="60000"/>
              </a:schemeClr>
            </a:gs>
            <a:gs pos="100000">
              <a:schemeClr val="accent2">
                <a:lumMod val="40000"/>
                <a:lumOff val="60000"/>
              </a:schemeClr>
            </a:gs>
          </a:gsLst>
          <a:lin ang="5400000" scaled="1"/>
        </a:gradFill>
      </dgm:spPr>
      <dgm:t>
        <a:bodyPr/>
        <a:lstStyle/>
        <a:p>
          <a:r>
            <a:rPr lang="ru-RU" dirty="0"/>
            <a:t>сфера красоты</a:t>
          </a:r>
        </a:p>
      </dgm:t>
    </dgm:pt>
    <dgm:pt modelId="{28D4567A-CADA-43E3-BE1C-2440996CC2DA}" type="parTrans" cxnId="{5929EE46-6808-49DF-9C09-71325761E565}">
      <dgm:prSet/>
      <dgm:spPr/>
      <dgm:t>
        <a:bodyPr/>
        <a:lstStyle/>
        <a:p>
          <a:endParaRPr lang="ru-RU"/>
        </a:p>
      </dgm:t>
    </dgm:pt>
    <dgm:pt modelId="{581D55F4-68DB-494C-BC91-5C1BA697B763}" type="sibTrans" cxnId="{5929EE46-6808-49DF-9C09-71325761E565}">
      <dgm:prSet/>
      <dgm:spPr/>
      <dgm:t>
        <a:bodyPr/>
        <a:lstStyle/>
        <a:p>
          <a:endParaRPr lang="ru-RU"/>
        </a:p>
      </dgm:t>
    </dgm:pt>
    <dgm:pt modelId="{FE0CA7E0-3B6A-4839-9AB5-44A9457D4DE1}">
      <dgm:prSet/>
      <dgm:spPr>
        <a:gradFill rotWithShape="0">
          <a:gsLst>
            <a:gs pos="57000">
              <a:schemeClr val="accent6">
                <a:lumMod val="40000"/>
                <a:lumOff val="60000"/>
              </a:schemeClr>
            </a:gs>
            <a:gs pos="100000">
              <a:schemeClr val="accent2">
                <a:lumMod val="20000"/>
                <a:lumOff val="80000"/>
              </a:schemeClr>
            </a:gs>
          </a:gsLst>
          <a:lin ang="5400000" scaled="1"/>
        </a:gradFill>
      </dgm:spPr>
      <dgm:t>
        <a:bodyPr/>
        <a:lstStyle/>
        <a:p>
          <a:r>
            <a:rPr lang="ru-RU" dirty="0"/>
            <a:t>IT - разработка</a:t>
          </a:r>
        </a:p>
      </dgm:t>
    </dgm:pt>
    <dgm:pt modelId="{BD8EF8BF-A878-4DB0-87C1-5ECB0E54F4A0}" type="parTrans" cxnId="{79557CFD-5501-447F-8D44-FA1122E0EBC1}">
      <dgm:prSet/>
      <dgm:spPr/>
      <dgm:t>
        <a:bodyPr/>
        <a:lstStyle/>
        <a:p>
          <a:endParaRPr lang="ru-RU"/>
        </a:p>
      </dgm:t>
    </dgm:pt>
    <dgm:pt modelId="{DBAC602D-8C05-4BA1-B176-D05765C726A2}" type="sibTrans" cxnId="{79557CFD-5501-447F-8D44-FA1122E0EBC1}">
      <dgm:prSet/>
      <dgm:spPr/>
      <dgm:t>
        <a:bodyPr/>
        <a:lstStyle/>
        <a:p>
          <a:endParaRPr lang="ru-RU"/>
        </a:p>
      </dgm:t>
    </dgm:pt>
    <dgm:pt modelId="{25218B72-2FEC-4CEE-8FA9-645993F5EA61}">
      <dgm:prSet/>
      <dgm:spPr>
        <a:gradFill rotWithShape="0">
          <a:gsLst>
            <a:gs pos="57000">
              <a:schemeClr val="accent6">
                <a:lumMod val="40000"/>
                <a:lumOff val="60000"/>
              </a:schemeClr>
            </a:gs>
            <a:gs pos="100000">
              <a:schemeClr val="accent2">
                <a:lumMod val="20000"/>
                <a:lumOff val="80000"/>
              </a:schemeClr>
            </a:gs>
          </a:gsLst>
          <a:lin ang="5400000" scaled="1"/>
        </a:gradFill>
      </dgm:spPr>
      <dgm:t>
        <a:bodyPr/>
        <a:lstStyle/>
        <a:p>
          <a:r>
            <a:rPr lang="ru-RU" dirty="0"/>
            <a:t>общественное питание</a:t>
          </a:r>
        </a:p>
      </dgm:t>
    </dgm:pt>
    <dgm:pt modelId="{EFCD9F88-24AB-44E2-8D00-A050686AD7DC}" type="parTrans" cxnId="{75286635-FDCB-45AD-A2A9-F42BFC2AC557}">
      <dgm:prSet/>
      <dgm:spPr/>
      <dgm:t>
        <a:bodyPr/>
        <a:lstStyle/>
        <a:p>
          <a:endParaRPr lang="ru-RU"/>
        </a:p>
      </dgm:t>
    </dgm:pt>
    <dgm:pt modelId="{1919A3C9-57F9-4D59-80DB-51BD6FBC48D7}" type="sibTrans" cxnId="{75286635-FDCB-45AD-A2A9-F42BFC2AC557}">
      <dgm:prSet/>
      <dgm:spPr/>
      <dgm:t>
        <a:bodyPr/>
        <a:lstStyle/>
        <a:p>
          <a:endParaRPr lang="ru-RU"/>
        </a:p>
      </dgm:t>
    </dgm:pt>
    <dgm:pt modelId="{AF1E3A12-960C-48C9-95AE-481EC37CD325}">
      <dgm:prSet/>
      <dgm:spPr>
        <a:gradFill rotWithShape="0">
          <a:gsLst>
            <a:gs pos="38000">
              <a:schemeClr val="accent6">
                <a:lumMod val="40000"/>
                <a:lumOff val="60000"/>
              </a:schemeClr>
            </a:gs>
            <a:gs pos="100000">
              <a:schemeClr val="accent2">
                <a:lumMod val="40000"/>
                <a:lumOff val="60000"/>
              </a:schemeClr>
            </a:gs>
          </a:gsLst>
          <a:lin ang="5400000" scaled="1"/>
        </a:gradFill>
      </dgm:spPr>
      <dgm:t>
        <a:bodyPr/>
        <a:lstStyle/>
        <a:p>
          <a:r>
            <a:rPr lang="ru-RU" dirty="0"/>
            <a:t>видеопроизводство</a:t>
          </a:r>
        </a:p>
      </dgm:t>
    </dgm:pt>
    <dgm:pt modelId="{5B79F1F2-1C1C-4A65-B7F6-B0CABED6D1AF}" type="parTrans" cxnId="{4CE134DB-67DB-41BF-B9B6-796F859CA848}">
      <dgm:prSet/>
      <dgm:spPr/>
      <dgm:t>
        <a:bodyPr/>
        <a:lstStyle/>
        <a:p>
          <a:endParaRPr lang="ru-RU"/>
        </a:p>
      </dgm:t>
    </dgm:pt>
    <dgm:pt modelId="{8405DB98-0284-4EEA-95DE-27D6FAC31420}" type="sibTrans" cxnId="{4CE134DB-67DB-41BF-B9B6-796F859CA848}">
      <dgm:prSet/>
      <dgm:spPr/>
      <dgm:t>
        <a:bodyPr/>
        <a:lstStyle/>
        <a:p>
          <a:endParaRPr lang="ru-RU"/>
        </a:p>
      </dgm:t>
    </dgm:pt>
    <dgm:pt modelId="{35B68642-0D68-4C28-944D-7482A9A43AAD}" type="pres">
      <dgm:prSet presAssocID="{A9DB1F1E-70D8-4AA7-883B-E8504786ED67}" presName="compositeShape" presStyleCnt="0">
        <dgm:presLayoutVars>
          <dgm:dir/>
          <dgm:resizeHandles/>
        </dgm:presLayoutVars>
      </dgm:prSet>
      <dgm:spPr/>
    </dgm:pt>
    <dgm:pt modelId="{EB169A0E-4C75-4D69-AA76-1A266B45D737}" type="pres">
      <dgm:prSet presAssocID="{A9DB1F1E-70D8-4AA7-883B-E8504786ED67}" presName="pyramid" presStyleLbl="node1" presStyleIdx="0" presStyleCnt="1"/>
      <dgm:spPr>
        <a:solidFill>
          <a:schemeClr val="accent5">
            <a:lumMod val="50000"/>
          </a:schemeClr>
        </a:solidFill>
      </dgm:spPr>
    </dgm:pt>
    <dgm:pt modelId="{7F5373E0-6A1F-4B50-80F2-FC4D597646B8}" type="pres">
      <dgm:prSet presAssocID="{A9DB1F1E-70D8-4AA7-883B-E8504786ED67}" presName="theList" presStyleCnt="0"/>
      <dgm:spPr/>
    </dgm:pt>
    <dgm:pt modelId="{E03A01DD-B4F2-44AC-AC8B-21CBC765FB21}" type="pres">
      <dgm:prSet presAssocID="{4B150271-0A8C-4007-8D79-A04288D72F37}" presName="aNode" presStyleLbl="fgAcc1" presStyleIdx="0" presStyleCnt="5">
        <dgm:presLayoutVars>
          <dgm:bulletEnabled val="1"/>
        </dgm:presLayoutVars>
      </dgm:prSet>
      <dgm:spPr/>
    </dgm:pt>
    <dgm:pt modelId="{D8F60D95-D4D2-430D-AEA4-3DA7A026668D}" type="pres">
      <dgm:prSet presAssocID="{4B150271-0A8C-4007-8D79-A04288D72F37}" presName="aSpace" presStyleCnt="0"/>
      <dgm:spPr/>
    </dgm:pt>
    <dgm:pt modelId="{E9F7DCDA-B49B-438A-B082-6BAAB103683B}" type="pres">
      <dgm:prSet presAssocID="{FE0CA7E0-3B6A-4839-9AB5-44A9457D4DE1}" presName="aNode" presStyleLbl="fgAcc1" presStyleIdx="1" presStyleCnt="5">
        <dgm:presLayoutVars>
          <dgm:bulletEnabled val="1"/>
        </dgm:presLayoutVars>
      </dgm:prSet>
      <dgm:spPr/>
    </dgm:pt>
    <dgm:pt modelId="{37E62B43-FAF7-4F1B-A881-3B7B58A2BC78}" type="pres">
      <dgm:prSet presAssocID="{FE0CA7E0-3B6A-4839-9AB5-44A9457D4DE1}" presName="aSpace" presStyleCnt="0"/>
      <dgm:spPr/>
    </dgm:pt>
    <dgm:pt modelId="{A34E1AC6-166A-4A1C-8F82-44B7279F10F9}" type="pres">
      <dgm:prSet presAssocID="{25218B72-2FEC-4CEE-8FA9-645993F5EA61}" presName="aNode" presStyleLbl="fgAcc1" presStyleIdx="2" presStyleCnt="5">
        <dgm:presLayoutVars>
          <dgm:bulletEnabled val="1"/>
        </dgm:presLayoutVars>
      </dgm:prSet>
      <dgm:spPr/>
    </dgm:pt>
    <dgm:pt modelId="{C16C8858-C2C9-4F67-B56E-6E490DA49C3B}" type="pres">
      <dgm:prSet presAssocID="{25218B72-2FEC-4CEE-8FA9-645993F5EA61}" presName="aSpace" presStyleCnt="0"/>
      <dgm:spPr/>
    </dgm:pt>
    <dgm:pt modelId="{C0600617-CEAA-45E1-BAB9-450EC625DD0C}" type="pres">
      <dgm:prSet presAssocID="{AF1E3A12-960C-48C9-95AE-481EC37CD325}" presName="aNode" presStyleLbl="fgAcc1" presStyleIdx="3" presStyleCnt="5">
        <dgm:presLayoutVars>
          <dgm:bulletEnabled val="1"/>
        </dgm:presLayoutVars>
      </dgm:prSet>
      <dgm:spPr/>
    </dgm:pt>
    <dgm:pt modelId="{CA6FECDA-92B2-4283-A154-94192F920447}" type="pres">
      <dgm:prSet presAssocID="{AF1E3A12-960C-48C9-95AE-481EC37CD325}" presName="aSpace" presStyleCnt="0"/>
      <dgm:spPr/>
    </dgm:pt>
    <dgm:pt modelId="{B5D37CCB-F1AC-4703-8D7B-83C3183E34DC}" type="pres">
      <dgm:prSet presAssocID="{F355BE3A-6C42-4235-8F3F-73471279F76F}" presName="aNode" presStyleLbl="fgAcc1" presStyleIdx="4" presStyleCnt="5">
        <dgm:presLayoutVars>
          <dgm:bulletEnabled val="1"/>
        </dgm:presLayoutVars>
      </dgm:prSet>
      <dgm:spPr/>
    </dgm:pt>
    <dgm:pt modelId="{9581FA18-D20F-4B02-8661-D07D80B5A733}" type="pres">
      <dgm:prSet presAssocID="{F355BE3A-6C42-4235-8F3F-73471279F76F}" presName="aSpace" presStyleCnt="0"/>
      <dgm:spPr/>
    </dgm:pt>
  </dgm:ptLst>
  <dgm:cxnLst>
    <dgm:cxn modelId="{75286635-FDCB-45AD-A2A9-F42BFC2AC557}" srcId="{A9DB1F1E-70D8-4AA7-883B-E8504786ED67}" destId="{25218B72-2FEC-4CEE-8FA9-645993F5EA61}" srcOrd="2" destOrd="0" parTransId="{EFCD9F88-24AB-44E2-8D00-A050686AD7DC}" sibTransId="{1919A3C9-57F9-4D59-80DB-51BD6FBC48D7}"/>
    <dgm:cxn modelId="{F0598C41-003B-4CC1-BADC-58999DD7A361}" type="presOf" srcId="{FE0CA7E0-3B6A-4839-9AB5-44A9457D4DE1}" destId="{E9F7DCDA-B49B-438A-B082-6BAAB103683B}" srcOrd="0" destOrd="0" presId="urn:microsoft.com/office/officeart/2005/8/layout/pyramid2"/>
    <dgm:cxn modelId="{62C93A44-9DFE-46CE-BBD8-D2875B7D8760}" type="presOf" srcId="{F355BE3A-6C42-4235-8F3F-73471279F76F}" destId="{B5D37CCB-F1AC-4703-8D7B-83C3183E34DC}" srcOrd="0" destOrd="0" presId="urn:microsoft.com/office/officeart/2005/8/layout/pyramid2"/>
    <dgm:cxn modelId="{5929EE46-6808-49DF-9C09-71325761E565}" srcId="{A9DB1F1E-70D8-4AA7-883B-E8504786ED67}" destId="{F355BE3A-6C42-4235-8F3F-73471279F76F}" srcOrd="4" destOrd="0" parTransId="{28D4567A-CADA-43E3-BE1C-2440996CC2DA}" sibTransId="{581D55F4-68DB-494C-BC91-5C1BA697B763}"/>
    <dgm:cxn modelId="{6FFA1450-8FCA-45DF-AB13-7F99C497596B}" type="presOf" srcId="{AF1E3A12-960C-48C9-95AE-481EC37CD325}" destId="{C0600617-CEAA-45E1-BAB9-450EC625DD0C}" srcOrd="0" destOrd="0" presId="urn:microsoft.com/office/officeart/2005/8/layout/pyramid2"/>
    <dgm:cxn modelId="{06035C9A-2B65-4B68-8BEC-683B4B7B76C4}" srcId="{A9DB1F1E-70D8-4AA7-883B-E8504786ED67}" destId="{4B150271-0A8C-4007-8D79-A04288D72F37}" srcOrd="0" destOrd="0" parTransId="{60C3953C-BBF9-4D31-8EA7-1C7B0F1C70B9}" sibTransId="{0000D0EB-858D-4AD4-87F1-1195C613CE5C}"/>
    <dgm:cxn modelId="{E79A80A1-9739-47C9-9D8D-365F2386E283}" type="presOf" srcId="{4B150271-0A8C-4007-8D79-A04288D72F37}" destId="{E03A01DD-B4F2-44AC-AC8B-21CBC765FB21}" srcOrd="0" destOrd="0" presId="urn:microsoft.com/office/officeart/2005/8/layout/pyramid2"/>
    <dgm:cxn modelId="{4CE134DB-67DB-41BF-B9B6-796F859CA848}" srcId="{A9DB1F1E-70D8-4AA7-883B-E8504786ED67}" destId="{AF1E3A12-960C-48C9-95AE-481EC37CD325}" srcOrd="3" destOrd="0" parTransId="{5B79F1F2-1C1C-4A65-B7F6-B0CABED6D1AF}" sibTransId="{8405DB98-0284-4EEA-95DE-27D6FAC31420}"/>
    <dgm:cxn modelId="{F11A27F2-93C0-4730-9F75-56852752E80B}" type="presOf" srcId="{25218B72-2FEC-4CEE-8FA9-645993F5EA61}" destId="{A34E1AC6-166A-4A1C-8F82-44B7279F10F9}" srcOrd="0" destOrd="0" presId="urn:microsoft.com/office/officeart/2005/8/layout/pyramid2"/>
    <dgm:cxn modelId="{E5B687F8-0085-4CC8-8199-BC8A3DC31F01}" type="presOf" srcId="{A9DB1F1E-70D8-4AA7-883B-E8504786ED67}" destId="{35B68642-0D68-4C28-944D-7482A9A43AAD}" srcOrd="0" destOrd="0" presId="urn:microsoft.com/office/officeart/2005/8/layout/pyramid2"/>
    <dgm:cxn modelId="{79557CFD-5501-447F-8D44-FA1122E0EBC1}" srcId="{A9DB1F1E-70D8-4AA7-883B-E8504786ED67}" destId="{FE0CA7E0-3B6A-4839-9AB5-44A9457D4DE1}" srcOrd="1" destOrd="0" parTransId="{BD8EF8BF-A878-4DB0-87C1-5ECB0E54F4A0}" sibTransId="{DBAC602D-8C05-4BA1-B176-D05765C726A2}"/>
    <dgm:cxn modelId="{729BDE37-36C1-4F25-AC2A-7DAC8843782C}" type="presParOf" srcId="{35B68642-0D68-4C28-944D-7482A9A43AAD}" destId="{EB169A0E-4C75-4D69-AA76-1A266B45D737}" srcOrd="0" destOrd="0" presId="urn:microsoft.com/office/officeart/2005/8/layout/pyramid2"/>
    <dgm:cxn modelId="{ACA2073B-E5FE-450F-8A52-21006E2968BD}" type="presParOf" srcId="{35B68642-0D68-4C28-944D-7482A9A43AAD}" destId="{7F5373E0-6A1F-4B50-80F2-FC4D597646B8}" srcOrd="1" destOrd="0" presId="urn:microsoft.com/office/officeart/2005/8/layout/pyramid2"/>
    <dgm:cxn modelId="{21B560CD-AD79-460F-AA88-AB6A9DB66D5A}" type="presParOf" srcId="{7F5373E0-6A1F-4B50-80F2-FC4D597646B8}" destId="{E03A01DD-B4F2-44AC-AC8B-21CBC765FB21}" srcOrd="0" destOrd="0" presId="urn:microsoft.com/office/officeart/2005/8/layout/pyramid2"/>
    <dgm:cxn modelId="{1D429111-58EF-4B71-97B8-901FD0C4742D}" type="presParOf" srcId="{7F5373E0-6A1F-4B50-80F2-FC4D597646B8}" destId="{D8F60D95-D4D2-430D-AEA4-3DA7A026668D}" srcOrd="1" destOrd="0" presId="urn:microsoft.com/office/officeart/2005/8/layout/pyramid2"/>
    <dgm:cxn modelId="{2252C9EC-FCCE-4B02-B6FB-20C4F1FAC8FF}" type="presParOf" srcId="{7F5373E0-6A1F-4B50-80F2-FC4D597646B8}" destId="{E9F7DCDA-B49B-438A-B082-6BAAB103683B}" srcOrd="2" destOrd="0" presId="urn:microsoft.com/office/officeart/2005/8/layout/pyramid2"/>
    <dgm:cxn modelId="{167619A4-A38D-4011-98F6-B3C3059344E0}" type="presParOf" srcId="{7F5373E0-6A1F-4B50-80F2-FC4D597646B8}" destId="{37E62B43-FAF7-4F1B-A881-3B7B58A2BC78}" srcOrd="3" destOrd="0" presId="urn:microsoft.com/office/officeart/2005/8/layout/pyramid2"/>
    <dgm:cxn modelId="{767FFA81-060D-48EC-B8AB-04D2F24FDA21}" type="presParOf" srcId="{7F5373E0-6A1F-4B50-80F2-FC4D597646B8}" destId="{A34E1AC6-166A-4A1C-8F82-44B7279F10F9}" srcOrd="4" destOrd="0" presId="urn:microsoft.com/office/officeart/2005/8/layout/pyramid2"/>
    <dgm:cxn modelId="{519770A9-DD03-4055-94EE-F699CE593A6E}" type="presParOf" srcId="{7F5373E0-6A1F-4B50-80F2-FC4D597646B8}" destId="{C16C8858-C2C9-4F67-B56E-6E490DA49C3B}" srcOrd="5" destOrd="0" presId="urn:microsoft.com/office/officeart/2005/8/layout/pyramid2"/>
    <dgm:cxn modelId="{F02A7E95-62FC-4370-B3F1-C879170B05B4}" type="presParOf" srcId="{7F5373E0-6A1F-4B50-80F2-FC4D597646B8}" destId="{C0600617-CEAA-45E1-BAB9-450EC625DD0C}" srcOrd="6" destOrd="0" presId="urn:microsoft.com/office/officeart/2005/8/layout/pyramid2"/>
    <dgm:cxn modelId="{8B9ACD51-1660-45EE-B2EA-94A0D875C06E}" type="presParOf" srcId="{7F5373E0-6A1F-4B50-80F2-FC4D597646B8}" destId="{CA6FECDA-92B2-4283-A154-94192F920447}" srcOrd="7" destOrd="0" presId="urn:microsoft.com/office/officeart/2005/8/layout/pyramid2"/>
    <dgm:cxn modelId="{FE7079FD-A93A-4EB8-AD23-AC292CEBBC87}" type="presParOf" srcId="{7F5373E0-6A1F-4B50-80F2-FC4D597646B8}" destId="{B5D37CCB-F1AC-4703-8D7B-83C3183E34DC}" srcOrd="8" destOrd="0" presId="urn:microsoft.com/office/officeart/2005/8/layout/pyramid2"/>
    <dgm:cxn modelId="{0A73801C-D88E-4494-ADF5-A61CAB75795F}" type="presParOf" srcId="{7F5373E0-6A1F-4B50-80F2-FC4D597646B8}" destId="{9581FA18-D20F-4B02-8661-D07D80B5A733}" srcOrd="9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AD7A8B3-75F6-4F5E-8B6B-8F83090F7279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7D50DAD-9BB0-4093-B785-C52AB4D14FF0}">
      <dgm:prSet phldrT="[Текст]" custT="1"/>
      <dgm:spPr>
        <a:gradFill rotWithShape="0">
          <a:gsLst>
            <a:gs pos="22000">
              <a:schemeClr val="accent6">
                <a:lumMod val="20000"/>
                <a:lumOff val="80000"/>
              </a:schemeClr>
            </a:gs>
            <a:gs pos="100000">
              <a:schemeClr val="accent2">
                <a:lumMod val="20000"/>
                <a:lumOff val="80000"/>
              </a:schemeClr>
            </a:gs>
          </a:gsLst>
          <a:lin ang="5400000" scaled="1"/>
        </a:gradFill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dirty="0">
              <a:solidFill>
                <a:schemeClr val="tx1"/>
              </a:solidFill>
            </a:rPr>
            <a:t>Проведение 6 </a:t>
          </a:r>
          <a:r>
            <a:rPr lang="ru-RU" sz="2000" dirty="0" err="1">
              <a:solidFill>
                <a:schemeClr val="tx1"/>
              </a:solidFill>
            </a:rPr>
            <a:t>профориентационных</a:t>
          </a:r>
          <a:r>
            <a:rPr lang="ru-RU" sz="2000" dirty="0">
              <a:solidFill>
                <a:schemeClr val="tx1"/>
              </a:solidFill>
            </a:rPr>
            <a:t> </a:t>
          </a:r>
          <a:r>
            <a:rPr lang="ru-RU" sz="2000" dirty="0" err="1">
              <a:solidFill>
                <a:schemeClr val="tx1"/>
              </a:solidFill>
            </a:rPr>
            <a:t>тренинговых</a:t>
          </a:r>
          <a:r>
            <a:rPr lang="ru-RU" sz="2000" dirty="0">
              <a:solidFill>
                <a:schemeClr val="tx1"/>
              </a:solidFill>
            </a:rPr>
            <a:t> уроков с использованием комплекта "Мир профессий будущего", "Профи плюс"</a:t>
          </a:r>
        </a:p>
        <a:p>
          <a:pPr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dirty="0"/>
        </a:p>
      </dgm:t>
    </dgm:pt>
    <dgm:pt modelId="{2BBE16EE-485D-466D-A4C5-2AFB274A5A46}" type="parTrans" cxnId="{F2AEAF2D-5A08-4ED8-ADFF-66F2DE82663E}">
      <dgm:prSet/>
      <dgm:spPr/>
      <dgm:t>
        <a:bodyPr/>
        <a:lstStyle/>
        <a:p>
          <a:endParaRPr lang="ru-RU"/>
        </a:p>
      </dgm:t>
    </dgm:pt>
    <dgm:pt modelId="{8785600A-A38B-42E5-B37D-4C8BB385E9C3}" type="sibTrans" cxnId="{F2AEAF2D-5A08-4ED8-ADFF-66F2DE82663E}">
      <dgm:prSet/>
      <dgm:spPr/>
      <dgm:t>
        <a:bodyPr/>
        <a:lstStyle/>
        <a:p>
          <a:endParaRPr lang="ru-RU"/>
        </a:p>
      </dgm:t>
    </dgm:pt>
    <dgm:pt modelId="{C150A225-FE40-4DA8-AA98-E2126AFB9636}">
      <dgm:prSet phldrT="[Текст]" custT="1"/>
      <dgm:spPr>
        <a:gradFill rotWithShape="0">
          <a:gsLst>
            <a:gs pos="22000">
              <a:schemeClr val="accent6">
                <a:lumMod val="20000"/>
                <a:lumOff val="80000"/>
              </a:schemeClr>
            </a:gs>
            <a:gs pos="100000">
              <a:schemeClr val="accent2">
                <a:lumMod val="20000"/>
                <a:lumOff val="80000"/>
              </a:schemeClr>
            </a:gs>
          </a:gsLst>
          <a:lin ang="5400000" scaled="1"/>
        </a:gradFill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dirty="0">
              <a:solidFill>
                <a:schemeClr val="tx1"/>
              </a:solidFill>
            </a:rPr>
            <a:t>Организация ознакомительных экскурсий по предприятиям</a:t>
          </a:r>
        </a:p>
        <a:p>
          <a:pPr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dirty="0"/>
        </a:p>
      </dgm:t>
    </dgm:pt>
    <dgm:pt modelId="{5746F35E-2A58-45A1-8F39-2136DEAA274E}" type="parTrans" cxnId="{D74A35D7-A173-4B79-B8AE-94FC221E09F0}">
      <dgm:prSet/>
      <dgm:spPr/>
      <dgm:t>
        <a:bodyPr/>
        <a:lstStyle/>
        <a:p>
          <a:endParaRPr lang="ru-RU"/>
        </a:p>
      </dgm:t>
    </dgm:pt>
    <dgm:pt modelId="{D2239177-B8CF-46C6-85B1-B8852FD0198A}" type="sibTrans" cxnId="{D74A35D7-A173-4B79-B8AE-94FC221E09F0}">
      <dgm:prSet/>
      <dgm:spPr/>
      <dgm:t>
        <a:bodyPr/>
        <a:lstStyle/>
        <a:p>
          <a:endParaRPr lang="ru-RU"/>
        </a:p>
      </dgm:t>
    </dgm:pt>
    <dgm:pt modelId="{58E1F202-406C-42C1-ADAC-B4860DCBC143}">
      <dgm:prSet phldrT="[Текст]" custT="1"/>
      <dgm:spPr>
        <a:gradFill rotWithShape="0">
          <a:gsLst>
            <a:gs pos="22000">
              <a:schemeClr val="accent6">
                <a:lumMod val="20000"/>
                <a:lumOff val="80000"/>
              </a:schemeClr>
            </a:gs>
            <a:gs pos="100000">
              <a:schemeClr val="accent2">
                <a:lumMod val="20000"/>
                <a:lumOff val="80000"/>
              </a:schemeClr>
            </a:gs>
          </a:gsLst>
          <a:lin ang="5400000" scaled="1"/>
        </a:gradFill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dirty="0">
              <a:solidFill>
                <a:schemeClr val="tx1"/>
              </a:solidFill>
            </a:rPr>
            <a:t>Обучение 3 специалистов по </a:t>
          </a:r>
          <a:r>
            <a:rPr lang="ru-RU" sz="2000" dirty="0" err="1">
              <a:solidFill>
                <a:schemeClr val="tx1"/>
              </a:solidFill>
            </a:rPr>
            <a:t>профориентационной</a:t>
          </a:r>
          <a:r>
            <a:rPr lang="ru-RU" sz="2000" dirty="0">
              <a:solidFill>
                <a:schemeClr val="tx1"/>
              </a:solidFill>
            </a:rPr>
            <a:t> работе в МОБУ “Центр образования”</a:t>
          </a:r>
        </a:p>
        <a:p>
          <a:pPr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dirty="0"/>
        </a:p>
      </dgm:t>
    </dgm:pt>
    <dgm:pt modelId="{799A2D1B-3A06-44BB-9EF7-3BD187914DAF}" type="parTrans" cxnId="{0259EC0D-A289-44CF-A927-EE6EF9E920F2}">
      <dgm:prSet/>
      <dgm:spPr/>
      <dgm:t>
        <a:bodyPr/>
        <a:lstStyle/>
        <a:p>
          <a:endParaRPr lang="ru-RU"/>
        </a:p>
      </dgm:t>
    </dgm:pt>
    <dgm:pt modelId="{169EAD4C-2A6C-40E2-B131-47D1C1DD9761}" type="sibTrans" cxnId="{0259EC0D-A289-44CF-A927-EE6EF9E920F2}">
      <dgm:prSet/>
      <dgm:spPr/>
      <dgm:t>
        <a:bodyPr/>
        <a:lstStyle/>
        <a:p>
          <a:endParaRPr lang="ru-RU"/>
        </a:p>
      </dgm:t>
    </dgm:pt>
    <dgm:pt modelId="{11048501-CDFE-4E5D-8800-B8687C04C299}">
      <dgm:prSet custT="1"/>
      <dgm:spPr>
        <a:gradFill rotWithShape="0">
          <a:gsLst>
            <a:gs pos="22000">
              <a:schemeClr val="accent6">
                <a:lumMod val="20000"/>
                <a:lumOff val="80000"/>
              </a:schemeClr>
            </a:gs>
            <a:gs pos="100000">
              <a:schemeClr val="accent2">
                <a:lumMod val="20000"/>
                <a:lumOff val="80000"/>
              </a:schemeClr>
            </a:gs>
          </a:gsLst>
          <a:lin ang="5400000" scaled="1"/>
        </a:gradFill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dirty="0">
              <a:solidFill>
                <a:schemeClr val="tx1"/>
              </a:solidFill>
            </a:rPr>
            <a:t>Обеспечение комплектом настольных игр и </a:t>
          </a:r>
          <a:r>
            <a:rPr lang="ru-RU" sz="2000" dirty="0" err="1">
              <a:solidFill>
                <a:schemeClr val="tx1"/>
              </a:solidFill>
            </a:rPr>
            <a:t>профориентационных</a:t>
          </a:r>
          <a:r>
            <a:rPr lang="ru-RU" sz="2000" dirty="0">
              <a:solidFill>
                <a:schemeClr val="tx1"/>
              </a:solidFill>
            </a:rPr>
            <a:t> уроков “Мир профессий будущего”</a:t>
          </a:r>
        </a:p>
        <a:p>
          <a:pPr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dirty="0"/>
        </a:p>
      </dgm:t>
    </dgm:pt>
    <dgm:pt modelId="{646968FB-1CF1-4E06-9201-431F3DE00D4A}" type="parTrans" cxnId="{037A6033-C2D1-4312-B8F7-513043448569}">
      <dgm:prSet/>
      <dgm:spPr/>
      <dgm:t>
        <a:bodyPr/>
        <a:lstStyle/>
        <a:p>
          <a:endParaRPr lang="ru-RU"/>
        </a:p>
      </dgm:t>
    </dgm:pt>
    <dgm:pt modelId="{C670BF1F-CAA4-4C1B-B5DB-104BA66BCADA}" type="sibTrans" cxnId="{037A6033-C2D1-4312-B8F7-513043448569}">
      <dgm:prSet/>
      <dgm:spPr/>
      <dgm:t>
        <a:bodyPr/>
        <a:lstStyle/>
        <a:p>
          <a:endParaRPr lang="ru-RU"/>
        </a:p>
      </dgm:t>
    </dgm:pt>
    <dgm:pt modelId="{B1685F75-DDEB-4424-AC12-B6749290C758}">
      <dgm:prSet custT="1"/>
      <dgm:spPr>
        <a:gradFill rotWithShape="0">
          <a:gsLst>
            <a:gs pos="22000">
              <a:schemeClr val="accent6">
                <a:lumMod val="20000"/>
                <a:lumOff val="80000"/>
              </a:schemeClr>
            </a:gs>
            <a:gs pos="100000">
              <a:schemeClr val="accent2">
                <a:lumMod val="20000"/>
                <a:lumOff val="80000"/>
              </a:schemeClr>
            </a:gs>
          </a:gsLst>
          <a:lin ang="5400000" scaled="1"/>
        </a:gradFill>
      </dgm:spPr>
      <dgm:t>
        <a:bodyPr/>
        <a:lstStyle/>
        <a:p>
          <a:r>
            <a:rPr lang="ru-RU" sz="2000" dirty="0">
              <a:solidFill>
                <a:schemeClr val="tx1"/>
              </a:solidFill>
            </a:rPr>
            <a:t>Предоставление 100 индивидуальных консультаций обучающимся МОБУ “Центр образования”</a:t>
          </a:r>
        </a:p>
      </dgm:t>
    </dgm:pt>
    <dgm:pt modelId="{64426631-1806-4089-94CA-50165FE218EC}" type="parTrans" cxnId="{06664B68-BB9D-4981-BF07-94CE3F4B3748}">
      <dgm:prSet/>
      <dgm:spPr/>
      <dgm:t>
        <a:bodyPr/>
        <a:lstStyle/>
        <a:p>
          <a:endParaRPr lang="ru-RU"/>
        </a:p>
      </dgm:t>
    </dgm:pt>
    <dgm:pt modelId="{5929EE16-D03E-42FA-A749-DFE8490071C5}" type="sibTrans" cxnId="{06664B68-BB9D-4981-BF07-94CE3F4B3748}">
      <dgm:prSet/>
      <dgm:spPr/>
      <dgm:t>
        <a:bodyPr/>
        <a:lstStyle/>
        <a:p>
          <a:endParaRPr lang="ru-RU"/>
        </a:p>
      </dgm:t>
    </dgm:pt>
    <dgm:pt modelId="{C3208B44-328D-4ADD-A1A0-D9656049241D}">
      <dgm:prSet custT="1"/>
      <dgm:spPr>
        <a:gradFill rotWithShape="0">
          <a:gsLst>
            <a:gs pos="22000">
              <a:schemeClr val="accent6">
                <a:lumMod val="20000"/>
                <a:lumOff val="80000"/>
              </a:schemeClr>
            </a:gs>
            <a:gs pos="100000">
              <a:schemeClr val="accent2">
                <a:lumMod val="20000"/>
                <a:lumOff val="80000"/>
              </a:schemeClr>
            </a:gs>
          </a:gsLst>
          <a:lin ang="5400000" scaled="1"/>
        </a:gradFill>
      </dgm:spPr>
      <dgm:t>
        <a:bodyPr/>
        <a:lstStyle/>
        <a:p>
          <a:r>
            <a:rPr lang="ru-RU" sz="2000" dirty="0">
              <a:solidFill>
                <a:schemeClr val="tx1"/>
              </a:solidFill>
            </a:rPr>
            <a:t>обучение 50 обучающихся по программам </a:t>
          </a:r>
          <a:r>
            <a:rPr lang="ru-RU" sz="2000" dirty="0" err="1">
              <a:solidFill>
                <a:schemeClr val="tx1"/>
              </a:solidFill>
            </a:rPr>
            <a:t>предпрофессиональной</a:t>
          </a:r>
          <a:r>
            <a:rPr lang="ru-RU" sz="2000" dirty="0">
              <a:solidFill>
                <a:schemeClr val="tx1"/>
              </a:solidFill>
            </a:rPr>
            <a:t> подготовки по направлениям</a:t>
          </a:r>
        </a:p>
      </dgm:t>
    </dgm:pt>
    <dgm:pt modelId="{F367E179-4E8B-471E-9FDB-3604D16D3A02}" type="parTrans" cxnId="{05365680-0146-4A41-A37D-A7C6424BE0BA}">
      <dgm:prSet/>
      <dgm:spPr/>
      <dgm:t>
        <a:bodyPr/>
        <a:lstStyle/>
        <a:p>
          <a:endParaRPr lang="ru-RU"/>
        </a:p>
      </dgm:t>
    </dgm:pt>
    <dgm:pt modelId="{F8B63256-2689-45C3-B9F4-CC7A87450C28}" type="sibTrans" cxnId="{05365680-0146-4A41-A37D-A7C6424BE0BA}">
      <dgm:prSet/>
      <dgm:spPr/>
      <dgm:t>
        <a:bodyPr/>
        <a:lstStyle/>
        <a:p>
          <a:endParaRPr lang="ru-RU"/>
        </a:p>
      </dgm:t>
    </dgm:pt>
    <dgm:pt modelId="{6D90E737-4DCF-49E5-BE7C-AE37A27EC48A}">
      <dgm:prSet phldrT="[Текст]" custT="1"/>
      <dgm:spPr>
        <a:gradFill rotWithShape="0">
          <a:gsLst>
            <a:gs pos="22000">
              <a:schemeClr val="accent6">
                <a:lumMod val="20000"/>
                <a:lumOff val="80000"/>
              </a:schemeClr>
            </a:gs>
            <a:gs pos="100000">
              <a:schemeClr val="accent2">
                <a:lumMod val="20000"/>
                <a:lumOff val="80000"/>
              </a:schemeClr>
            </a:gs>
          </a:gsLst>
          <a:lin ang="5400000" scaled="1"/>
        </a:gradFill>
      </dgm:spPr>
      <dgm:t>
        <a:bodyPr/>
        <a:lstStyle/>
        <a:p>
          <a:r>
            <a:rPr lang="ru-RU" sz="2000" dirty="0">
              <a:solidFill>
                <a:schemeClr val="tx1"/>
              </a:solidFill>
            </a:rPr>
            <a:t>Создание условий для организации </a:t>
          </a:r>
          <a:r>
            <a:rPr lang="ru-RU" sz="2000" dirty="0" err="1">
              <a:solidFill>
                <a:schemeClr val="tx1"/>
              </a:solidFill>
            </a:rPr>
            <a:t>профориентационной</a:t>
          </a:r>
          <a:r>
            <a:rPr lang="ru-RU" sz="2000" dirty="0">
              <a:solidFill>
                <a:schemeClr val="tx1"/>
              </a:solidFill>
            </a:rPr>
            <a:t> работы </a:t>
          </a:r>
        </a:p>
      </dgm:t>
    </dgm:pt>
    <dgm:pt modelId="{94AC076B-BA7A-4E17-A12A-C0BA8E859639}" type="parTrans" cxnId="{FB90419F-A2A6-4FC4-8413-6206F175972D}">
      <dgm:prSet/>
      <dgm:spPr/>
      <dgm:t>
        <a:bodyPr/>
        <a:lstStyle/>
        <a:p>
          <a:endParaRPr lang="ru-RU"/>
        </a:p>
      </dgm:t>
    </dgm:pt>
    <dgm:pt modelId="{470D15C9-E1E7-4665-B7A8-86ECDB4D0601}" type="sibTrans" cxnId="{FB90419F-A2A6-4FC4-8413-6206F175972D}">
      <dgm:prSet/>
      <dgm:spPr/>
      <dgm:t>
        <a:bodyPr/>
        <a:lstStyle/>
        <a:p>
          <a:endParaRPr lang="ru-RU"/>
        </a:p>
      </dgm:t>
    </dgm:pt>
    <dgm:pt modelId="{F2DA53FE-67F9-4475-8482-EBD1F21433B9}" type="pres">
      <dgm:prSet presAssocID="{3AD7A8B3-75F6-4F5E-8B6B-8F83090F7279}" presName="diagram" presStyleCnt="0">
        <dgm:presLayoutVars>
          <dgm:dir/>
          <dgm:resizeHandles val="exact"/>
        </dgm:presLayoutVars>
      </dgm:prSet>
      <dgm:spPr/>
    </dgm:pt>
    <dgm:pt modelId="{05DB3DEF-ECE9-44E0-8697-51B1B996A685}" type="pres">
      <dgm:prSet presAssocID="{07D50DAD-9BB0-4093-B785-C52AB4D14FF0}" presName="node" presStyleLbl="node1" presStyleIdx="0" presStyleCnt="7" custScaleX="179394" custScaleY="266965" custLinFactNeighborX="-198" custLinFactNeighborY="29151">
        <dgm:presLayoutVars>
          <dgm:bulletEnabled val="1"/>
        </dgm:presLayoutVars>
      </dgm:prSet>
      <dgm:spPr/>
    </dgm:pt>
    <dgm:pt modelId="{8F25154C-4BD3-4018-933A-54141C39295F}" type="pres">
      <dgm:prSet presAssocID="{8785600A-A38B-42E5-B37D-4C8BB385E9C3}" presName="sibTrans" presStyleCnt="0"/>
      <dgm:spPr/>
    </dgm:pt>
    <dgm:pt modelId="{088F59DE-2102-4AC9-BBA4-469AD4F5D5D3}" type="pres">
      <dgm:prSet presAssocID="{58E1F202-406C-42C1-ADAC-B4860DCBC143}" presName="node" presStyleLbl="node1" presStyleIdx="1" presStyleCnt="7" custScaleX="146785" custScaleY="262480" custLinFactNeighborX="-549" custLinFactNeighborY="26908">
        <dgm:presLayoutVars>
          <dgm:bulletEnabled val="1"/>
        </dgm:presLayoutVars>
      </dgm:prSet>
      <dgm:spPr/>
    </dgm:pt>
    <dgm:pt modelId="{6BEE3CA2-4C90-446B-9A48-E87F4C2FAAE0}" type="pres">
      <dgm:prSet presAssocID="{169EAD4C-2A6C-40E2-B131-47D1C1DD9761}" presName="sibTrans" presStyleCnt="0"/>
      <dgm:spPr/>
    </dgm:pt>
    <dgm:pt modelId="{B1B73303-10D6-490C-B8C6-81C7B1305B38}" type="pres">
      <dgm:prSet presAssocID="{11048501-CDFE-4E5D-8800-B8687C04C299}" presName="node" presStyleLbl="node1" presStyleIdx="2" presStyleCnt="7" custScaleX="155678" custScaleY="268638" custLinFactNeighborX="-2663" custLinFactNeighborY="28402">
        <dgm:presLayoutVars>
          <dgm:bulletEnabled val="1"/>
        </dgm:presLayoutVars>
      </dgm:prSet>
      <dgm:spPr/>
    </dgm:pt>
    <dgm:pt modelId="{5E389773-977F-4B34-A26B-E33D2D8EA91F}" type="pres">
      <dgm:prSet presAssocID="{C670BF1F-CAA4-4C1B-B5DB-104BA66BCADA}" presName="sibTrans" presStyleCnt="0"/>
      <dgm:spPr/>
    </dgm:pt>
    <dgm:pt modelId="{BCC26C6C-11A0-463E-BFCE-5FFAEF4993AB}" type="pres">
      <dgm:prSet presAssocID="{C150A225-FE40-4DA8-AA98-E2126AFB9636}" presName="node" presStyleLbl="node1" presStyleIdx="3" presStyleCnt="7" custScaleX="124766" custScaleY="211473" custLinFactX="160642" custLinFactNeighborX="200000" custLinFactNeighborY="31948">
        <dgm:presLayoutVars>
          <dgm:bulletEnabled val="1"/>
        </dgm:presLayoutVars>
      </dgm:prSet>
      <dgm:spPr/>
    </dgm:pt>
    <dgm:pt modelId="{7A026551-8B93-4977-AB37-DA763123E466}" type="pres">
      <dgm:prSet presAssocID="{D2239177-B8CF-46C6-85B1-B8852FD0198A}" presName="sibTrans" presStyleCnt="0"/>
      <dgm:spPr/>
    </dgm:pt>
    <dgm:pt modelId="{1DC25174-1E70-41A7-B8EA-5792645C7646}" type="pres">
      <dgm:prSet presAssocID="{B1685F75-DDEB-4424-AC12-B6749290C758}" presName="node" presStyleLbl="node1" presStyleIdx="4" presStyleCnt="7" custScaleX="120088" custScaleY="208766" custLinFactNeighborX="-23316" custLinFactNeighborY="30594">
        <dgm:presLayoutVars>
          <dgm:bulletEnabled val="1"/>
        </dgm:presLayoutVars>
      </dgm:prSet>
      <dgm:spPr/>
    </dgm:pt>
    <dgm:pt modelId="{686F2C8E-3E60-4ABC-A5FA-835D58F17C78}" type="pres">
      <dgm:prSet presAssocID="{5929EE16-D03E-42FA-A749-DFE8490071C5}" presName="sibTrans" presStyleCnt="0"/>
      <dgm:spPr/>
    </dgm:pt>
    <dgm:pt modelId="{6EA53AA0-1160-49D5-A2EF-66F526D46F18}" type="pres">
      <dgm:prSet presAssocID="{C3208B44-328D-4ADD-A1A0-D9656049241D}" presName="node" presStyleLbl="node1" presStyleIdx="5" presStyleCnt="7" custScaleX="116390" custScaleY="207264" custLinFactNeighborX="-24614" custLinFactNeighborY="31459">
        <dgm:presLayoutVars>
          <dgm:bulletEnabled val="1"/>
        </dgm:presLayoutVars>
      </dgm:prSet>
      <dgm:spPr/>
    </dgm:pt>
    <dgm:pt modelId="{EB1C9203-F902-42AA-BDBC-B3A5904747C9}" type="pres">
      <dgm:prSet presAssocID="{F8B63256-2689-45C3-B9F4-CC7A87450C28}" presName="sibTrans" presStyleCnt="0"/>
      <dgm:spPr/>
    </dgm:pt>
    <dgm:pt modelId="{9975B31C-6A0F-485E-969E-4D991023A3F0}" type="pres">
      <dgm:prSet presAssocID="{6D90E737-4DCF-49E5-BE7C-AE37A27EC48A}" presName="node" presStyleLbl="node1" presStyleIdx="6" presStyleCnt="7" custScaleX="102330" custScaleY="206764" custLinFactX="-191502" custLinFactNeighborX="-200000" custLinFactNeighborY="30463">
        <dgm:presLayoutVars>
          <dgm:bulletEnabled val="1"/>
        </dgm:presLayoutVars>
      </dgm:prSet>
      <dgm:spPr/>
    </dgm:pt>
  </dgm:ptLst>
  <dgm:cxnLst>
    <dgm:cxn modelId="{8229F001-606B-4F79-AE9C-129EE04D1771}" type="presOf" srcId="{07D50DAD-9BB0-4093-B785-C52AB4D14FF0}" destId="{05DB3DEF-ECE9-44E0-8697-51B1B996A685}" srcOrd="0" destOrd="0" presId="urn:microsoft.com/office/officeart/2005/8/layout/default"/>
    <dgm:cxn modelId="{0259EC0D-A289-44CF-A927-EE6EF9E920F2}" srcId="{3AD7A8B3-75F6-4F5E-8B6B-8F83090F7279}" destId="{58E1F202-406C-42C1-ADAC-B4860DCBC143}" srcOrd="1" destOrd="0" parTransId="{799A2D1B-3A06-44BB-9EF7-3BD187914DAF}" sibTransId="{169EAD4C-2A6C-40E2-B131-47D1C1DD9761}"/>
    <dgm:cxn modelId="{F2AEAF2D-5A08-4ED8-ADFF-66F2DE82663E}" srcId="{3AD7A8B3-75F6-4F5E-8B6B-8F83090F7279}" destId="{07D50DAD-9BB0-4093-B785-C52AB4D14FF0}" srcOrd="0" destOrd="0" parTransId="{2BBE16EE-485D-466D-A4C5-2AFB274A5A46}" sibTransId="{8785600A-A38B-42E5-B37D-4C8BB385E9C3}"/>
    <dgm:cxn modelId="{C45D1330-A08A-4475-9D45-95044B517649}" type="presOf" srcId="{58E1F202-406C-42C1-ADAC-B4860DCBC143}" destId="{088F59DE-2102-4AC9-BBA4-469AD4F5D5D3}" srcOrd="0" destOrd="0" presId="urn:microsoft.com/office/officeart/2005/8/layout/default"/>
    <dgm:cxn modelId="{037A6033-C2D1-4312-B8F7-513043448569}" srcId="{3AD7A8B3-75F6-4F5E-8B6B-8F83090F7279}" destId="{11048501-CDFE-4E5D-8800-B8687C04C299}" srcOrd="2" destOrd="0" parTransId="{646968FB-1CF1-4E06-9201-431F3DE00D4A}" sibTransId="{C670BF1F-CAA4-4C1B-B5DB-104BA66BCADA}"/>
    <dgm:cxn modelId="{A3775636-EC29-4583-BD7D-B2CC3FCDAAC5}" type="presOf" srcId="{3AD7A8B3-75F6-4F5E-8B6B-8F83090F7279}" destId="{F2DA53FE-67F9-4475-8482-EBD1F21433B9}" srcOrd="0" destOrd="0" presId="urn:microsoft.com/office/officeart/2005/8/layout/default"/>
    <dgm:cxn modelId="{06664B68-BB9D-4981-BF07-94CE3F4B3748}" srcId="{3AD7A8B3-75F6-4F5E-8B6B-8F83090F7279}" destId="{B1685F75-DDEB-4424-AC12-B6749290C758}" srcOrd="4" destOrd="0" parTransId="{64426631-1806-4089-94CA-50165FE218EC}" sibTransId="{5929EE16-D03E-42FA-A749-DFE8490071C5}"/>
    <dgm:cxn modelId="{32755573-79F8-42F2-BD4A-3C03700CE970}" type="presOf" srcId="{C3208B44-328D-4ADD-A1A0-D9656049241D}" destId="{6EA53AA0-1160-49D5-A2EF-66F526D46F18}" srcOrd="0" destOrd="0" presId="urn:microsoft.com/office/officeart/2005/8/layout/default"/>
    <dgm:cxn modelId="{9EC64C56-0C42-4E2D-86CF-64D3CEC0F1FE}" type="presOf" srcId="{11048501-CDFE-4E5D-8800-B8687C04C299}" destId="{B1B73303-10D6-490C-B8C6-81C7B1305B38}" srcOrd="0" destOrd="0" presId="urn:microsoft.com/office/officeart/2005/8/layout/default"/>
    <dgm:cxn modelId="{101CE156-7E2D-4FFF-9263-C2CB6C9B17DA}" type="presOf" srcId="{6D90E737-4DCF-49E5-BE7C-AE37A27EC48A}" destId="{9975B31C-6A0F-485E-969E-4D991023A3F0}" srcOrd="0" destOrd="0" presId="urn:microsoft.com/office/officeart/2005/8/layout/default"/>
    <dgm:cxn modelId="{05365680-0146-4A41-A37D-A7C6424BE0BA}" srcId="{3AD7A8B3-75F6-4F5E-8B6B-8F83090F7279}" destId="{C3208B44-328D-4ADD-A1A0-D9656049241D}" srcOrd="5" destOrd="0" parTransId="{F367E179-4E8B-471E-9FDB-3604D16D3A02}" sibTransId="{F8B63256-2689-45C3-B9F4-CC7A87450C28}"/>
    <dgm:cxn modelId="{64CC7B88-AE24-4154-BA7D-24D2246D0DB2}" type="presOf" srcId="{B1685F75-DDEB-4424-AC12-B6749290C758}" destId="{1DC25174-1E70-41A7-B8EA-5792645C7646}" srcOrd="0" destOrd="0" presId="urn:microsoft.com/office/officeart/2005/8/layout/default"/>
    <dgm:cxn modelId="{F65FD292-5A75-4B69-ACE8-72F5C7B7F489}" type="presOf" srcId="{C150A225-FE40-4DA8-AA98-E2126AFB9636}" destId="{BCC26C6C-11A0-463E-BFCE-5FFAEF4993AB}" srcOrd="0" destOrd="0" presId="urn:microsoft.com/office/officeart/2005/8/layout/default"/>
    <dgm:cxn modelId="{FB90419F-A2A6-4FC4-8413-6206F175972D}" srcId="{3AD7A8B3-75F6-4F5E-8B6B-8F83090F7279}" destId="{6D90E737-4DCF-49E5-BE7C-AE37A27EC48A}" srcOrd="6" destOrd="0" parTransId="{94AC076B-BA7A-4E17-A12A-C0BA8E859639}" sibTransId="{470D15C9-E1E7-4665-B7A8-86ECDB4D0601}"/>
    <dgm:cxn modelId="{D74A35D7-A173-4B79-B8AE-94FC221E09F0}" srcId="{3AD7A8B3-75F6-4F5E-8B6B-8F83090F7279}" destId="{C150A225-FE40-4DA8-AA98-E2126AFB9636}" srcOrd="3" destOrd="0" parTransId="{5746F35E-2A58-45A1-8F39-2136DEAA274E}" sibTransId="{D2239177-B8CF-46C6-85B1-B8852FD0198A}"/>
    <dgm:cxn modelId="{49BDF8B7-B829-40CD-8E89-BEE99A0CCCE8}" type="presParOf" srcId="{F2DA53FE-67F9-4475-8482-EBD1F21433B9}" destId="{05DB3DEF-ECE9-44E0-8697-51B1B996A685}" srcOrd="0" destOrd="0" presId="urn:microsoft.com/office/officeart/2005/8/layout/default"/>
    <dgm:cxn modelId="{2EA5AB4D-72BA-4273-9794-433137D98CE2}" type="presParOf" srcId="{F2DA53FE-67F9-4475-8482-EBD1F21433B9}" destId="{8F25154C-4BD3-4018-933A-54141C39295F}" srcOrd="1" destOrd="0" presId="urn:microsoft.com/office/officeart/2005/8/layout/default"/>
    <dgm:cxn modelId="{65A4AD3B-927A-415A-BDF9-E2684F7E7C61}" type="presParOf" srcId="{F2DA53FE-67F9-4475-8482-EBD1F21433B9}" destId="{088F59DE-2102-4AC9-BBA4-469AD4F5D5D3}" srcOrd="2" destOrd="0" presId="urn:microsoft.com/office/officeart/2005/8/layout/default"/>
    <dgm:cxn modelId="{BBA2A506-0F96-4C6B-8457-463701FAC0A7}" type="presParOf" srcId="{F2DA53FE-67F9-4475-8482-EBD1F21433B9}" destId="{6BEE3CA2-4C90-446B-9A48-E87F4C2FAAE0}" srcOrd="3" destOrd="0" presId="urn:microsoft.com/office/officeart/2005/8/layout/default"/>
    <dgm:cxn modelId="{B0487955-E496-4451-8E56-C0999A745251}" type="presParOf" srcId="{F2DA53FE-67F9-4475-8482-EBD1F21433B9}" destId="{B1B73303-10D6-490C-B8C6-81C7B1305B38}" srcOrd="4" destOrd="0" presId="urn:microsoft.com/office/officeart/2005/8/layout/default"/>
    <dgm:cxn modelId="{DBC032C6-4879-4375-A6CC-79979DBBCD60}" type="presParOf" srcId="{F2DA53FE-67F9-4475-8482-EBD1F21433B9}" destId="{5E389773-977F-4B34-A26B-E33D2D8EA91F}" srcOrd="5" destOrd="0" presId="urn:microsoft.com/office/officeart/2005/8/layout/default"/>
    <dgm:cxn modelId="{F89E5241-B59C-47F0-9E64-0B7969D50679}" type="presParOf" srcId="{F2DA53FE-67F9-4475-8482-EBD1F21433B9}" destId="{BCC26C6C-11A0-463E-BFCE-5FFAEF4993AB}" srcOrd="6" destOrd="0" presId="urn:microsoft.com/office/officeart/2005/8/layout/default"/>
    <dgm:cxn modelId="{4EFC8CFF-BD9A-4DE1-A863-04E9115719FE}" type="presParOf" srcId="{F2DA53FE-67F9-4475-8482-EBD1F21433B9}" destId="{7A026551-8B93-4977-AB37-DA763123E466}" srcOrd="7" destOrd="0" presId="urn:microsoft.com/office/officeart/2005/8/layout/default"/>
    <dgm:cxn modelId="{B4C3AC9F-53B4-4BA8-830F-546F57FE0F07}" type="presParOf" srcId="{F2DA53FE-67F9-4475-8482-EBD1F21433B9}" destId="{1DC25174-1E70-41A7-B8EA-5792645C7646}" srcOrd="8" destOrd="0" presId="urn:microsoft.com/office/officeart/2005/8/layout/default"/>
    <dgm:cxn modelId="{0C852A09-1E61-4D17-959C-F8AD1A7309C6}" type="presParOf" srcId="{F2DA53FE-67F9-4475-8482-EBD1F21433B9}" destId="{686F2C8E-3E60-4ABC-A5FA-835D58F17C78}" srcOrd="9" destOrd="0" presId="urn:microsoft.com/office/officeart/2005/8/layout/default"/>
    <dgm:cxn modelId="{CF0E4DE8-DE55-4477-944A-7C64CBD3E178}" type="presParOf" srcId="{F2DA53FE-67F9-4475-8482-EBD1F21433B9}" destId="{6EA53AA0-1160-49D5-A2EF-66F526D46F18}" srcOrd="10" destOrd="0" presId="urn:microsoft.com/office/officeart/2005/8/layout/default"/>
    <dgm:cxn modelId="{AFA96D11-16E4-4DCE-A5E4-FCB382E54D61}" type="presParOf" srcId="{F2DA53FE-67F9-4475-8482-EBD1F21433B9}" destId="{EB1C9203-F902-42AA-BDBC-B3A5904747C9}" srcOrd="11" destOrd="0" presId="urn:microsoft.com/office/officeart/2005/8/layout/default"/>
    <dgm:cxn modelId="{EF3E516A-7C11-4AD8-AE25-94F7CC3FD1F1}" type="presParOf" srcId="{F2DA53FE-67F9-4475-8482-EBD1F21433B9}" destId="{9975B31C-6A0F-485E-969E-4D991023A3F0}" srcOrd="1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6A5DA1E-C0E0-4518-80C0-78706B73CBB9}">
      <dsp:nvSpPr>
        <dsp:cNvPr id="0" name=""/>
        <dsp:cNvSpPr/>
      </dsp:nvSpPr>
      <dsp:spPr>
        <a:xfrm>
          <a:off x="1112746" y="76197"/>
          <a:ext cx="2703202" cy="1621921"/>
        </a:xfrm>
        <a:prstGeom prst="rect">
          <a:avLst/>
        </a:prstGeom>
        <a:gradFill rotWithShape="0">
          <a:gsLst>
            <a:gs pos="49000">
              <a:schemeClr val="accent4">
                <a:lumMod val="20000"/>
                <a:lumOff val="80000"/>
              </a:schemeClr>
            </a:gs>
            <a:gs pos="100000">
              <a:srgbClr val="FDB2A5"/>
            </a:gs>
          </a:gsLst>
          <a:lin ang="5400000" scaled="1"/>
        </a:gra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>
              <a:solidFill>
                <a:schemeClr val="tx1"/>
              </a:solidFill>
              <a:effectLst/>
              <a:latin typeface="PT Sans" panose="020B0503020203020204" pitchFamily="34" charset="-52"/>
              <a:ea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2000" kern="1200" dirty="0">
              <a:solidFill>
                <a:schemeClr val="tx1"/>
              </a:solidFill>
              <a:latin typeface="PT Sans" panose="020B0503020203020204" pitchFamily="34" charset="-52"/>
              <a:ea typeface="Times New Roman" panose="02020603050405020304" pitchFamily="18" charset="0"/>
              <a:cs typeface="Times New Roman" panose="02020603050405020304" pitchFamily="18" charset="0"/>
            </a:rPr>
            <a:t>имеющие  асоциальный тип поведения</a:t>
          </a:r>
          <a:endParaRPr lang="ru-RU" sz="1000" kern="1200" dirty="0">
            <a:solidFill>
              <a:schemeClr val="tx1"/>
            </a:solidFill>
          </a:endParaRPr>
        </a:p>
      </dsp:txBody>
      <dsp:txXfrm>
        <a:off x="1112746" y="76197"/>
        <a:ext cx="2703202" cy="1621921"/>
      </dsp:txXfrm>
    </dsp:sp>
    <dsp:sp modelId="{50167A46-B462-436A-AA48-147A5592667D}">
      <dsp:nvSpPr>
        <dsp:cNvPr id="0" name=""/>
        <dsp:cNvSpPr/>
      </dsp:nvSpPr>
      <dsp:spPr>
        <a:xfrm>
          <a:off x="4211860" y="1897"/>
          <a:ext cx="2703202" cy="1621921"/>
        </a:xfrm>
        <a:prstGeom prst="rect">
          <a:avLst/>
        </a:prstGeom>
        <a:gradFill rotWithShape="0">
          <a:gsLst>
            <a:gs pos="41000">
              <a:schemeClr val="accent4">
                <a:lumMod val="20000"/>
                <a:lumOff val="80000"/>
              </a:schemeClr>
            </a:gs>
            <a:gs pos="100000">
              <a:srgbClr val="FDB2A5"/>
            </a:gs>
          </a:gsLst>
          <a:lin ang="5400000" scaled="1"/>
        </a:gra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kern="1200" dirty="0">
              <a:solidFill>
                <a:schemeClr val="tx1"/>
              </a:solidFill>
              <a:latin typeface="PT Sans" panose="020B0503020203020204" pitchFamily="34" charset="-52"/>
              <a:ea typeface="Times New Roman" panose="02020603050405020304" pitchFamily="18" charset="0"/>
              <a:cs typeface="Times New Roman" panose="02020603050405020304" pitchFamily="18" charset="0"/>
            </a:rPr>
            <a:t>склонные к бродяжничеству</a:t>
          </a:r>
        </a:p>
        <a:p>
          <a:pPr marL="0"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000" kern="1200" dirty="0"/>
        </a:p>
      </dsp:txBody>
      <dsp:txXfrm>
        <a:off x="4211860" y="1897"/>
        <a:ext cx="2703202" cy="1621921"/>
      </dsp:txXfrm>
    </dsp:sp>
    <dsp:sp modelId="{D6E78BE3-1F07-484C-80A8-CBEB515B0A43}">
      <dsp:nvSpPr>
        <dsp:cNvPr id="0" name=""/>
        <dsp:cNvSpPr/>
      </dsp:nvSpPr>
      <dsp:spPr>
        <a:xfrm>
          <a:off x="1142995" y="1905006"/>
          <a:ext cx="2703202" cy="1621921"/>
        </a:xfrm>
        <a:prstGeom prst="rect">
          <a:avLst/>
        </a:prstGeom>
        <a:gradFill rotWithShape="0">
          <a:gsLst>
            <a:gs pos="51000">
              <a:schemeClr val="accent4">
                <a:lumMod val="20000"/>
                <a:lumOff val="80000"/>
              </a:schemeClr>
            </a:gs>
            <a:gs pos="100000">
              <a:srgbClr val="FDB2A5"/>
            </a:gs>
          </a:gsLst>
          <a:lin ang="5400000" scaled="1"/>
        </a:gra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>
              <a:solidFill>
                <a:schemeClr val="tx1"/>
              </a:solidFill>
              <a:latin typeface="PT Sans" panose="020B0503020203020204" pitchFamily="34" charset="-52"/>
              <a:ea typeface="Times New Roman" panose="02020603050405020304" pitchFamily="18" charset="0"/>
              <a:cs typeface="Times New Roman" panose="02020603050405020304" pitchFamily="18" charset="0"/>
            </a:rPr>
            <a:t>из неблагополучных семей</a:t>
          </a:r>
        </a:p>
      </dsp:txBody>
      <dsp:txXfrm>
        <a:off x="1142995" y="1905006"/>
        <a:ext cx="2703202" cy="1621921"/>
      </dsp:txXfrm>
    </dsp:sp>
    <dsp:sp modelId="{A58EFDBB-3C4E-420F-B8DF-3257991CDEB1}">
      <dsp:nvSpPr>
        <dsp:cNvPr id="0" name=""/>
        <dsp:cNvSpPr/>
      </dsp:nvSpPr>
      <dsp:spPr>
        <a:xfrm>
          <a:off x="4211860" y="1894139"/>
          <a:ext cx="2703202" cy="1621921"/>
        </a:xfrm>
        <a:prstGeom prst="rect">
          <a:avLst/>
        </a:prstGeom>
        <a:gradFill rotWithShape="0">
          <a:gsLst>
            <a:gs pos="71000">
              <a:schemeClr val="accent4">
                <a:lumMod val="20000"/>
                <a:lumOff val="80000"/>
              </a:schemeClr>
            </a:gs>
            <a:gs pos="100000">
              <a:srgbClr val="FDB2A5"/>
            </a:gs>
          </a:gsLst>
          <a:lin ang="5400000" scaled="1"/>
        </a:gra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kern="1200" dirty="0">
              <a:solidFill>
                <a:schemeClr val="tx1"/>
              </a:solidFill>
            </a:rPr>
            <a:t>отчисленные из школ за пропуски и неуспеваемость</a:t>
          </a:r>
        </a:p>
        <a:p>
          <a:pPr marL="0"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200" kern="1200" dirty="0">
            <a:solidFill>
              <a:schemeClr val="tx1"/>
            </a:solidFill>
            <a:latin typeface="PT Sans" panose="020B0503020203020204" pitchFamily="34" charset="-52"/>
            <a:ea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211860" y="1894139"/>
        <a:ext cx="2703202" cy="1621921"/>
      </dsp:txXfrm>
    </dsp:sp>
    <dsp:sp modelId="{E9900A5C-6A51-43ED-B12D-B0D5D33D8C22}">
      <dsp:nvSpPr>
        <dsp:cNvPr id="0" name=""/>
        <dsp:cNvSpPr/>
      </dsp:nvSpPr>
      <dsp:spPr>
        <a:xfrm>
          <a:off x="1112746" y="3788278"/>
          <a:ext cx="2703202" cy="1621921"/>
        </a:xfrm>
        <a:prstGeom prst="rect">
          <a:avLst/>
        </a:prstGeom>
        <a:gradFill rotWithShape="0">
          <a:gsLst>
            <a:gs pos="13000">
              <a:schemeClr val="accent4">
                <a:lumMod val="20000"/>
                <a:lumOff val="80000"/>
              </a:schemeClr>
            </a:gs>
            <a:gs pos="100000">
              <a:srgbClr val="FDB2A5"/>
            </a:gs>
          </a:gsLst>
          <a:lin ang="5400000" scaled="1"/>
        </a:gra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kern="1200" dirty="0">
              <a:solidFill>
                <a:schemeClr val="tx1"/>
              </a:solidFill>
              <a:effectLst/>
              <a:latin typeface="PT Sans" panose="020B0503020203020204" pitchFamily="34" charset="-52"/>
              <a:ea typeface="Times New Roman" panose="02020603050405020304" pitchFamily="18" charset="0"/>
              <a:cs typeface="Times New Roman" panose="02020603050405020304" pitchFamily="18" charset="0"/>
            </a:rPr>
            <a:t>совершеннолетние,  не получившие  в свое время общее образование</a:t>
          </a:r>
          <a:br>
            <a:rPr lang="ru-RU" sz="900" kern="1200" dirty="0">
              <a:solidFill>
                <a:schemeClr val="tx1"/>
              </a:solidFill>
              <a:effectLst/>
              <a:latin typeface="PT Sans" panose="020B0503020203020204" pitchFamily="34" charset="-52"/>
              <a:ea typeface="Times New Roman" panose="02020603050405020304" pitchFamily="18" charset="0"/>
              <a:cs typeface="Times New Roman" panose="02020603050405020304" pitchFamily="18" charset="0"/>
            </a:rPr>
          </a:br>
          <a:endParaRPr lang="ru-RU" sz="900" kern="1200" dirty="0">
            <a:solidFill>
              <a:schemeClr val="tx1"/>
            </a:solidFill>
          </a:endParaRPr>
        </a:p>
        <a:p>
          <a:pPr marL="0"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900" kern="1200" dirty="0"/>
        </a:p>
      </dsp:txBody>
      <dsp:txXfrm>
        <a:off x="1112746" y="3788278"/>
        <a:ext cx="2703202" cy="1621921"/>
      </dsp:txXfrm>
    </dsp:sp>
    <dsp:sp modelId="{F9048E2D-5552-4306-BBC8-ACB208084A0F}">
      <dsp:nvSpPr>
        <dsp:cNvPr id="0" name=""/>
        <dsp:cNvSpPr/>
      </dsp:nvSpPr>
      <dsp:spPr>
        <a:xfrm>
          <a:off x="4211860" y="3786380"/>
          <a:ext cx="2703202" cy="1621921"/>
        </a:xfrm>
        <a:prstGeom prst="rect">
          <a:avLst/>
        </a:prstGeom>
        <a:gradFill rotWithShape="0">
          <a:gsLst>
            <a:gs pos="16000">
              <a:schemeClr val="accent4">
                <a:lumMod val="20000"/>
                <a:lumOff val="80000"/>
              </a:schemeClr>
            </a:gs>
            <a:gs pos="100000">
              <a:srgbClr val="FDB2A5"/>
            </a:gs>
          </a:gsLst>
          <a:lin ang="5400000" scaled="1"/>
        </a:gra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kern="1200" dirty="0">
              <a:solidFill>
                <a:schemeClr val="tx1"/>
              </a:solidFill>
            </a:rPr>
            <a:t>Беременные девушки и воспитывающие малолетних детей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800" kern="1200" dirty="0"/>
        </a:p>
      </dsp:txBody>
      <dsp:txXfrm>
        <a:off x="4211860" y="3786380"/>
        <a:ext cx="2703202" cy="162192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B169A0E-4C75-4D69-AA76-1A266B45D737}">
      <dsp:nvSpPr>
        <dsp:cNvPr id="0" name=""/>
        <dsp:cNvSpPr/>
      </dsp:nvSpPr>
      <dsp:spPr>
        <a:xfrm>
          <a:off x="701039" y="0"/>
          <a:ext cx="5638800" cy="5638800"/>
        </a:xfrm>
        <a:prstGeom prst="triangle">
          <a:avLst/>
        </a:prstGeom>
        <a:solidFill>
          <a:schemeClr val="accent5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03A01DD-B4F2-44AC-AC8B-21CBC765FB21}">
      <dsp:nvSpPr>
        <dsp:cNvPr id="0" name=""/>
        <dsp:cNvSpPr/>
      </dsp:nvSpPr>
      <dsp:spPr>
        <a:xfrm>
          <a:off x="3520440" y="564430"/>
          <a:ext cx="3665220" cy="801766"/>
        </a:xfrm>
        <a:prstGeom prst="roundRect">
          <a:avLst/>
        </a:prstGeom>
        <a:gradFill rotWithShape="0">
          <a:gsLst>
            <a:gs pos="57000">
              <a:schemeClr val="accent6">
                <a:lumMod val="40000"/>
                <a:lumOff val="60000"/>
              </a:schemeClr>
            </a:gs>
            <a:gs pos="100000">
              <a:schemeClr val="accent2">
                <a:lumMod val="40000"/>
                <a:lumOff val="60000"/>
              </a:schemeClr>
            </a:gs>
          </a:gsLst>
          <a:lin ang="5400000" scaled="1"/>
        </a:gra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500" kern="1200" dirty="0"/>
            <a:t>предпринимательство</a:t>
          </a:r>
        </a:p>
      </dsp:txBody>
      <dsp:txXfrm>
        <a:off x="3559579" y="603569"/>
        <a:ext cx="3586942" cy="723488"/>
      </dsp:txXfrm>
    </dsp:sp>
    <dsp:sp modelId="{E9F7DCDA-B49B-438A-B082-6BAAB103683B}">
      <dsp:nvSpPr>
        <dsp:cNvPr id="0" name=""/>
        <dsp:cNvSpPr/>
      </dsp:nvSpPr>
      <dsp:spPr>
        <a:xfrm>
          <a:off x="3520440" y="1466418"/>
          <a:ext cx="3665220" cy="801766"/>
        </a:xfrm>
        <a:prstGeom prst="roundRect">
          <a:avLst/>
        </a:prstGeom>
        <a:gradFill rotWithShape="0">
          <a:gsLst>
            <a:gs pos="57000">
              <a:schemeClr val="accent6">
                <a:lumMod val="40000"/>
                <a:lumOff val="60000"/>
              </a:schemeClr>
            </a:gs>
            <a:gs pos="100000">
              <a:schemeClr val="accent2">
                <a:lumMod val="20000"/>
                <a:lumOff val="80000"/>
              </a:schemeClr>
            </a:gs>
          </a:gsLst>
          <a:lin ang="5400000" scaled="1"/>
        </a:gra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500" kern="1200" dirty="0"/>
            <a:t>IT - разработка</a:t>
          </a:r>
        </a:p>
      </dsp:txBody>
      <dsp:txXfrm>
        <a:off x="3559579" y="1505557"/>
        <a:ext cx="3586942" cy="723488"/>
      </dsp:txXfrm>
    </dsp:sp>
    <dsp:sp modelId="{A34E1AC6-166A-4A1C-8F82-44B7279F10F9}">
      <dsp:nvSpPr>
        <dsp:cNvPr id="0" name=""/>
        <dsp:cNvSpPr/>
      </dsp:nvSpPr>
      <dsp:spPr>
        <a:xfrm>
          <a:off x="3520440" y="2368406"/>
          <a:ext cx="3665220" cy="801766"/>
        </a:xfrm>
        <a:prstGeom prst="roundRect">
          <a:avLst/>
        </a:prstGeom>
        <a:gradFill rotWithShape="0">
          <a:gsLst>
            <a:gs pos="57000">
              <a:schemeClr val="accent6">
                <a:lumMod val="40000"/>
                <a:lumOff val="60000"/>
              </a:schemeClr>
            </a:gs>
            <a:gs pos="100000">
              <a:schemeClr val="accent2">
                <a:lumMod val="20000"/>
                <a:lumOff val="80000"/>
              </a:schemeClr>
            </a:gs>
          </a:gsLst>
          <a:lin ang="5400000" scaled="1"/>
        </a:gra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500" kern="1200" dirty="0"/>
            <a:t>общественное питание</a:t>
          </a:r>
        </a:p>
      </dsp:txBody>
      <dsp:txXfrm>
        <a:off x="3559579" y="2407545"/>
        <a:ext cx="3586942" cy="723488"/>
      </dsp:txXfrm>
    </dsp:sp>
    <dsp:sp modelId="{C0600617-CEAA-45E1-BAB9-450EC625DD0C}">
      <dsp:nvSpPr>
        <dsp:cNvPr id="0" name=""/>
        <dsp:cNvSpPr/>
      </dsp:nvSpPr>
      <dsp:spPr>
        <a:xfrm>
          <a:off x="3520440" y="3270393"/>
          <a:ext cx="3665220" cy="801766"/>
        </a:xfrm>
        <a:prstGeom prst="roundRect">
          <a:avLst/>
        </a:prstGeom>
        <a:gradFill rotWithShape="0">
          <a:gsLst>
            <a:gs pos="38000">
              <a:schemeClr val="accent6">
                <a:lumMod val="40000"/>
                <a:lumOff val="60000"/>
              </a:schemeClr>
            </a:gs>
            <a:gs pos="100000">
              <a:schemeClr val="accent2">
                <a:lumMod val="40000"/>
                <a:lumOff val="60000"/>
              </a:schemeClr>
            </a:gs>
          </a:gsLst>
          <a:lin ang="5400000" scaled="1"/>
        </a:gra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500" kern="1200" dirty="0"/>
            <a:t>видеопроизводство</a:t>
          </a:r>
        </a:p>
      </dsp:txBody>
      <dsp:txXfrm>
        <a:off x="3559579" y="3309532"/>
        <a:ext cx="3586942" cy="723488"/>
      </dsp:txXfrm>
    </dsp:sp>
    <dsp:sp modelId="{B5D37CCB-F1AC-4703-8D7B-83C3183E34DC}">
      <dsp:nvSpPr>
        <dsp:cNvPr id="0" name=""/>
        <dsp:cNvSpPr/>
      </dsp:nvSpPr>
      <dsp:spPr>
        <a:xfrm>
          <a:off x="3520440" y="4172381"/>
          <a:ext cx="3665220" cy="801766"/>
        </a:xfrm>
        <a:prstGeom prst="roundRect">
          <a:avLst/>
        </a:prstGeom>
        <a:gradFill rotWithShape="0">
          <a:gsLst>
            <a:gs pos="51000">
              <a:schemeClr val="accent6">
                <a:lumMod val="40000"/>
                <a:lumOff val="60000"/>
              </a:schemeClr>
            </a:gs>
            <a:gs pos="100000">
              <a:schemeClr val="accent2">
                <a:lumMod val="40000"/>
                <a:lumOff val="60000"/>
              </a:schemeClr>
            </a:gs>
          </a:gsLst>
          <a:lin ang="5400000" scaled="1"/>
        </a:gra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500" kern="1200" dirty="0"/>
            <a:t>сфера красоты</a:t>
          </a:r>
        </a:p>
      </dsp:txBody>
      <dsp:txXfrm>
        <a:off x="3559579" y="4211520"/>
        <a:ext cx="3586942" cy="72348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5DB3DEF-ECE9-44E0-8697-51B1B996A685}">
      <dsp:nvSpPr>
        <dsp:cNvPr id="0" name=""/>
        <dsp:cNvSpPr/>
      </dsp:nvSpPr>
      <dsp:spPr>
        <a:xfrm>
          <a:off x="0" y="646050"/>
          <a:ext cx="3131777" cy="2796331"/>
        </a:xfrm>
        <a:prstGeom prst="rect">
          <a:avLst/>
        </a:prstGeom>
        <a:gradFill rotWithShape="0">
          <a:gsLst>
            <a:gs pos="22000">
              <a:schemeClr val="accent6">
                <a:lumMod val="20000"/>
                <a:lumOff val="80000"/>
              </a:schemeClr>
            </a:gs>
            <a:gs pos="100000">
              <a:schemeClr val="accent2">
                <a:lumMod val="20000"/>
                <a:lumOff val="80000"/>
              </a:schemeClr>
            </a:gs>
          </a:gsLst>
          <a:lin ang="5400000" scaled="1"/>
        </a:gra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kern="1200" dirty="0">
              <a:solidFill>
                <a:schemeClr val="tx1"/>
              </a:solidFill>
            </a:rPr>
            <a:t>Проведение 6 </a:t>
          </a:r>
          <a:r>
            <a:rPr lang="ru-RU" sz="2000" kern="1200" dirty="0" err="1">
              <a:solidFill>
                <a:schemeClr val="tx1"/>
              </a:solidFill>
            </a:rPr>
            <a:t>профориентационных</a:t>
          </a:r>
          <a:r>
            <a:rPr lang="ru-RU" sz="2000" kern="1200" dirty="0">
              <a:solidFill>
                <a:schemeClr val="tx1"/>
              </a:solidFill>
            </a:rPr>
            <a:t> </a:t>
          </a:r>
          <a:r>
            <a:rPr lang="ru-RU" sz="2000" kern="1200" dirty="0" err="1">
              <a:solidFill>
                <a:schemeClr val="tx1"/>
              </a:solidFill>
            </a:rPr>
            <a:t>тренинговых</a:t>
          </a:r>
          <a:r>
            <a:rPr lang="ru-RU" sz="2000" kern="1200" dirty="0">
              <a:solidFill>
                <a:schemeClr val="tx1"/>
              </a:solidFill>
            </a:rPr>
            <a:t> уроков с использованием комплекта "Мир профессий будущего", "Профи плюс"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300" kern="1200" dirty="0"/>
        </a:p>
      </dsp:txBody>
      <dsp:txXfrm>
        <a:off x="0" y="646050"/>
        <a:ext cx="3131777" cy="2796331"/>
      </dsp:txXfrm>
    </dsp:sp>
    <dsp:sp modelId="{088F59DE-2102-4AC9-BBA4-469AD4F5D5D3}">
      <dsp:nvSpPr>
        <dsp:cNvPr id="0" name=""/>
        <dsp:cNvSpPr/>
      </dsp:nvSpPr>
      <dsp:spPr>
        <a:xfrm>
          <a:off x="3297674" y="646044"/>
          <a:ext cx="2562504" cy="2749352"/>
        </a:xfrm>
        <a:prstGeom prst="rect">
          <a:avLst/>
        </a:prstGeom>
        <a:gradFill rotWithShape="0">
          <a:gsLst>
            <a:gs pos="22000">
              <a:schemeClr val="accent6">
                <a:lumMod val="20000"/>
                <a:lumOff val="80000"/>
              </a:schemeClr>
            </a:gs>
            <a:gs pos="100000">
              <a:schemeClr val="accent2">
                <a:lumMod val="20000"/>
                <a:lumOff val="80000"/>
              </a:schemeClr>
            </a:gs>
          </a:gsLst>
          <a:lin ang="5400000" scaled="1"/>
        </a:gra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kern="1200" dirty="0">
              <a:solidFill>
                <a:schemeClr val="tx1"/>
              </a:solidFill>
            </a:rPr>
            <a:t>Обучение 3 специалистов по </a:t>
          </a:r>
          <a:r>
            <a:rPr lang="ru-RU" sz="2000" kern="1200" dirty="0" err="1">
              <a:solidFill>
                <a:schemeClr val="tx1"/>
              </a:solidFill>
            </a:rPr>
            <a:t>профориентационной</a:t>
          </a:r>
          <a:r>
            <a:rPr lang="ru-RU" sz="2000" kern="1200" dirty="0">
              <a:solidFill>
                <a:schemeClr val="tx1"/>
              </a:solidFill>
            </a:rPr>
            <a:t> работе в МОБУ “Центр образования”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500" kern="1200" dirty="0"/>
        </a:p>
      </dsp:txBody>
      <dsp:txXfrm>
        <a:off x="3297674" y="646044"/>
        <a:ext cx="2562504" cy="2749352"/>
      </dsp:txXfrm>
    </dsp:sp>
    <dsp:sp modelId="{B1B73303-10D6-490C-B8C6-81C7B1305B38}">
      <dsp:nvSpPr>
        <dsp:cNvPr id="0" name=""/>
        <dsp:cNvSpPr/>
      </dsp:nvSpPr>
      <dsp:spPr>
        <a:xfrm>
          <a:off x="5997849" y="629442"/>
          <a:ext cx="2717754" cy="2813855"/>
        </a:xfrm>
        <a:prstGeom prst="rect">
          <a:avLst/>
        </a:prstGeom>
        <a:gradFill rotWithShape="0">
          <a:gsLst>
            <a:gs pos="22000">
              <a:schemeClr val="accent6">
                <a:lumMod val="20000"/>
                <a:lumOff val="80000"/>
              </a:schemeClr>
            </a:gs>
            <a:gs pos="100000">
              <a:schemeClr val="accent2">
                <a:lumMod val="20000"/>
                <a:lumOff val="80000"/>
              </a:schemeClr>
            </a:gs>
          </a:gsLst>
          <a:lin ang="5400000" scaled="1"/>
        </a:gra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kern="1200" dirty="0">
              <a:solidFill>
                <a:schemeClr val="tx1"/>
              </a:solidFill>
            </a:rPr>
            <a:t>Обеспечение комплектом настольных игр и </a:t>
          </a:r>
          <a:r>
            <a:rPr lang="ru-RU" sz="2000" kern="1200" dirty="0" err="1">
              <a:solidFill>
                <a:schemeClr val="tx1"/>
              </a:solidFill>
            </a:rPr>
            <a:t>профориентационных</a:t>
          </a:r>
          <a:r>
            <a:rPr lang="ru-RU" sz="2000" kern="1200" dirty="0">
              <a:solidFill>
                <a:schemeClr val="tx1"/>
              </a:solidFill>
            </a:rPr>
            <a:t> уроков “Мир профессий будущего”</a:t>
          </a:r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500" kern="1200" dirty="0"/>
        </a:p>
      </dsp:txBody>
      <dsp:txXfrm>
        <a:off x="5997849" y="629442"/>
        <a:ext cx="2717754" cy="2813855"/>
      </dsp:txXfrm>
    </dsp:sp>
    <dsp:sp modelId="{BCC26C6C-11A0-463E-BFCE-5FFAEF4993AB}">
      <dsp:nvSpPr>
        <dsp:cNvPr id="0" name=""/>
        <dsp:cNvSpPr/>
      </dsp:nvSpPr>
      <dsp:spPr>
        <a:xfrm>
          <a:off x="6369128" y="3652321"/>
          <a:ext cx="2178107" cy="2215078"/>
        </a:xfrm>
        <a:prstGeom prst="rect">
          <a:avLst/>
        </a:prstGeom>
        <a:gradFill rotWithShape="0">
          <a:gsLst>
            <a:gs pos="22000">
              <a:schemeClr val="accent6">
                <a:lumMod val="20000"/>
                <a:lumOff val="80000"/>
              </a:schemeClr>
            </a:gs>
            <a:gs pos="100000">
              <a:schemeClr val="accent2">
                <a:lumMod val="20000"/>
                <a:lumOff val="80000"/>
              </a:schemeClr>
            </a:gs>
          </a:gsLst>
          <a:lin ang="5400000" scaled="1"/>
        </a:gra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kern="1200" dirty="0">
              <a:solidFill>
                <a:schemeClr val="tx1"/>
              </a:solidFill>
            </a:rPr>
            <a:t>Организация ознакомительных экскурсий по предприятиям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500" kern="1200" dirty="0"/>
        </a:p>
      </dsp:txBody>
      <dsp:txXfrm>
        <a:off x="6369128" y="3652321"/>
        <a:ext cx="2178107" cy="2215078"/>
      </dsp:txXfrm>
    </dsp:sp>
    <dsp:sp modelId="{1DC25174-1E70-41A7-B8EA-5792645C7646}">
      <dsp:nvSpPr>
        <dsp:cNvPr id="0" name=""/>
        <dsp:cNvSpPr/>
      </dsp:nvSpPr>
      <dsp:spPr>
        <a:xfrm>
          <a:off x="2018849" y="3655010"/>
          <a:ext cx="2096440" cy="2186724"/>
        </a:xfrm>
        <a:prstGeom prst="rect">
          <a:avLst/>
        </a:prstGeom>
        <a:gradFill rotWithShape="0">
          <a:gsLst>
            <a:gs pos="22000">
              <a:schemeClr val="accent6">
                <a:lumMod val="20000"/>
                <a:lumOff val="80000"/>
              </a:schemeClr>
            </a:gs>
            <a:gs pos="100000">
              <a:schemeClr val="accent2">
                <a:lumMod val="20000"/>
                <a:lumOff val="80000"/>
              </a:schemeClr>
            </a:gs>
          </a:gsLst>
          <a:lin ang="5400000" scaled="1"/>
        </a:gra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>
              <a:solidFill>
                <a:schemeClr val="tx1"/>
              </a:solidFill>
            </a:rPr>
            <a:t>Предоставление 100 индивидуальных консультаций обучающимся МОБУ “Центр образования”</a:t>
          </a:r>
        </a:p>
      </dsp:txBody>
      <dsp:txXfrm>
        <a:off x="2018849" y="3655010"/>
        <a:ext cx="2096440" cy="2186724"/>
      </dsp:txXfrm>
    </dsp:sp>
    <dsp:sp modelId="{6EA53AA0-1160-49D5-A2EF-66F526D46F18}">
      <dsp:nvSpPr>
        <dsp:cNvPr id="0" name=""/>
        <dsp:cNvSpPr/>
      </dsp:nvSpPr>
      <dsp:spPr>
        <a:xfrm>
          <a:off x="4267205" y="3671937"/>
          <a:ext cx="2031882" cy="2170991"/>
        </a:xfrm>
        <a:prstGeom prst="rect">
          <a:avLst/>
        </a:prstGeom>
        <a:gradFill rotWithShape="0">
          <a:gsLst>
            <a:gs pos="22000">
              <a:schemeClr val="accent6">
                <a:lumMod val="20000"/>
                <a:lumOff val="80000"/>
              </a:schemeClr>
            </a:gs>
            <a:gs pos="100000">
              <a:schemeClr val="accent2">
                <a:lumMod val="20000"/>
                <a:lumOff val="80000"/>
              </a:schemeClr>
            </a:gs>
          </a:gsLst>
          <a:lin ang="5400000" scaled="1"/>
        </a:gra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>
              <a:solidFill>
                <a:schemeClr val="tx1"/>
              </a:solidFill>
            </a:rPr>
            <a:t>обучение 50 обучающихся по программам </a:t>
          </a:r>
          <a:r>
            <a:rPr lang="ru-RU" sz="2000" kern="1200" dirty="0" err="1">
              <a:solidFill>
                <a:schemeClr val="tx1"/>
              </a:solidFill>
            </a:rPr>
            <a:t>предпрофессиональной</a:t>
          </a:r>
          <a:r>
            <a:rPr lang="ru-RU" sz="2000" kern="1200" dirty="0">
              <a:solidFill>
                <a:schemeClr val="tx1"/>
              </a:solidFill>
            </a:rPr>
            <a:t> подготовки по направлениям</a:t>
          </a:r>
        </a:p>
      </dsp:txBody>
      <dsp:txXfrm>
        <a:off x="4267205" y="3671937"/>
        <a:ext cx="2031882" cy="2170991"/>
      </dsp:txXfrm>
    </dsp:sp>
    <dsp:sp modelId="{9975B31C-6A0F-485E-969E-4D991023A3F0}">
      <dsp:nvSpPr>
        <dsp:cNvPr id="0" name=""/>
        <dsp:cNvSpPr/>
      </dsp:nvSpPr>
      <dsp:spPr>
        <a:xfrm>
          <a:off x="68702" y="3664123"/>
          <a:ext cx="1786429" cy="2165754"/>
        </a:xfrm>
        <a:prstGeom prst="rect">
          <a:avLst/>
        </a:prstGeom>
        <a:gradFill rotWithShape="0">
          <a:gsLst>
            <a:gs pos="22000">
              <a:schemeClr val="accent6">
                <a:lumMod val="20000"/>
                <a:lumOff val="80000"/>
              </a:schemeClr>
            </a:gs>
            <a:gs pos="100000">
              <a:schemeClr val="accent2">
                <a:lumMod val="20000"/>
                <a:lumOff val="80000"/>
              </a:schemeClr>
            </a:gs>
          </a:gsLst>
          <a:lin ang="5400000" scaled="1"/>
        </a:gra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>
              <a:solidFill>
                <a:schemeClr val="tx1"/>
              </a:solidFill>
            </a:rPr>
            <a:t>Создание условий для организации </a:t>
          </a:r>
          <a:r>
            <a:rPr lang="ru-RU" sz="2000" kern="1200" dirty="0" err="1">
              <a:solidFill>
                <a:schemeClr val="tx1"/>
              </a:solidFill>
            </a:rPr>
            <a:t>профориентационной</a:t>
          </a:r>
          <a:r>
            <a:rPr lang="ru-RU" sz="2000" kern="1200" dirty="0">
              <a:solidFill>
                <a:schemeClr val="tx1"/>
              </a:solidFill>
            </a:rPr>
            <a:t> работы </a:t>
          </a:r>
        </a:p>
      </dsp:txBody>
      <dsp:txXfrm>
        <a:off x="68702" y="3664123"/>
        <a:ext cx="1786429" cy="216575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Изображение выглядит как закат, силуэт&#10;&#10;Автоматически созданное описание">
            <a:extLst>
              <a:ext uri="{FF2B5EF4-FFF2-40B4-BE49-F238E27FC236}">
                <a16:creationId xmlns:a16="http://schemas.microsoft.com/office/drawing/2014/main" id="{6086D7EB-D573-9411-1991-2D051E555E8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549504C-1535-D31F-2A39-D4DA4E9414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1475" y="2537699"/>
            <a:ext cx="5314950" cy="2387600"/>
          </a:xfrm>
        </p:spPr>
        <p:txBody>
          <a:bodyPr anchor="ctr" anchorCtr="0">
            <a:normAutofit/>
          </a:bodyPr>
          <a:lstStyle>
            <a:lvl1pPr algn="l">
              <a:defRPr sz="5400" b="1">
                <a:gradFill>
                  <a:gsLst>
                    <a:gs pos="0">
                      <a:srgbClr val="4C3F37"/>
                    </a:gs>
                    <a:gs pos="100000">
                      <a:srgbClr val="CC8046"/>
                    </a:gs>
                  </a:gsLst>
                  <a:lin ang="5400000" scaled="1"/>
                </a:gra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x-none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54375F6-67C8-2581-F468-28572463F6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71475" y="5061825"/>
            <a:ext cx="5314950" cy="707203"/>
          </a:xfrm>
        </p:spPr>
        <p:txBody>
          <a:bodyPr/>
          <a:lstStyle>
            <a:lvl1pPr marL="0" indent="0" algn="l">
              <a:buNone/>
              <a:defRPr sz="1800">
                <a:solidFill>
                  <a:srgbClr val="403B38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x-none" dirty="0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7ED5282-F7C1-981B-FDF4-96CEBBD8D1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3/27/2023</a:t>
            </a:fld>
            <a:endParaRPr lang="en-US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F501EC4-8F56-5885-7540-EC30F2BB1E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4301B3C-05B6-BE6B-A189-1A50D6DE1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49381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9049009-8497-BE57-7BD1-6FA255AEA4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5EE7B848-77D3-B506-5692-027B6AE5AD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A4EFE82-3992-6140-13E4-8DE0069B56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3/27/2023</a:t>
            </a:fld>
            <a:endParaRPr lang="en-US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E62686A-A502-440F-6A93-C1061F385A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FA5C01B-8A3D-BFC5-C49A-3AFBC7C072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3130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90DB3A56-E187-5E58-C598-58B5F7EC72E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4A3337F-169B-3696-16D4-20171B244D2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4A5AEA9-C0D1-89F3-9D24-3041FD0569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3/27/2023</a:t>
            </a:fld>
            <a:endParaRPr lang="en-US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2C076FF-B831-FE6E-412C-77FF84D964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4B39577-875F-01C6-A645-5C9FEED11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9122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5F8D6E9-8049-1C56-B90D-1B29438F56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B9DD783-645C-F2ED-BD08-7B07584E8D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CEA5854-7012-EB09-DBBB-2E346943E1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3/27/2023</a:t>
            </a:fld>
            <a:endParaRPr lang="en-US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C5BAC53-BAA7-10C7-F918-018ABD129A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64ECC68-303F-90F4-FC70-104C85802B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01643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58E6B85-C9E3-0C9E-0801-620972C8D4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304CA61-2571-40B8-DA93-65A03A746F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EE064A8-5187-1FC0-D86A-5A2984823C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3/27/2023</a:t>
            </a:fld>
            <a:endParaRPr lang="en-US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1160B41-F2E6-E98A-7471-540F58A0E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4ECEECD-78A2-609F-501A-FE9885E9A5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26562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D7BE608-E2A0-F916-469B-93E9C7EDE7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EEF0920-0AF6-2236-C5BC-55F2BD172EC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48BCFFF-292B-A16C-C840-CCC43C9533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EFEF2C6-2A1B-1D0D-05B8-FA1B29C678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3/27/2023</a:t>
            </a:fld>
            <a:endParaRPr lang="en-US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E216CA0-3FAC-D041-22FB-B58231FC63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FF62584-A4BA-5F8D-4E31-FA23C34A07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88173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197ED7B-A068-2E0F-3416-356BB17979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BD8A1CB-662D-C5FA-6EBF-1A278A2219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2336837-AAAB-622B-5815-9493E97EA24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216BA7FE-C991-7AAA-8A45-2C70E9F9612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BA63238D-4457-2742-6B1D-735B9179D90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0C11ED0E-0D93-3017-2EC9-7A9B97E5B2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3/27/2023</a:t>
            </a:fld>
            <a:endParaRPr lang="en-US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AEEA950D-3038-310D-ED63-A200AB8C9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1700FFE1-DEE7-F890-DD18-78D5E25258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45273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F9F0605-F6E2-F5D5-CBBC-9DD6DBA9C3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69AECB92-27AD-240C-5227-58333CD677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3/27/2023</a:t>
            </a:fld>
            <a:endParaRPr lang="en-US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53704E1E-5022-63DF-C829-3B48F74BE9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40255FEB-0571-9407-5027-53EB3BF890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87773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63CA0FB6-F7A5-2187-E5A4-4A11F65566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3/27/2023</a:t>
            </a:fld>
            <a:endParaRPr lang="en-US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ED329BBC-C229-3652-D742-5217272DB2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0E3625DB-68F3-F7EE-FA26-0ED698132C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55378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860760D-5A5F-2D9E-562C-3C15E965F8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A3C644E-B158-6C53-E174-38D3061591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FB7A997-60A2-90E8-9DDA-130930DC4F5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5164290-542A-F748-E609-7827B9A0D2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3/27/2023</a:t>
            </a:fld>
            <a:endParaRPr lang="en-US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EE51119-8ABD-3454-6A26-FDF4021272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B9C7269-0C88-D7E7-E9E3-CBCC143654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7413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F4AAEAC-13D6-13DB-4D58-F4D56A6B27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2589927E-FF5B-B553-D5A7-C57CCE9B89C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/>
              <a:t>Вставка рисунка</a:t>
            </a:r>
            <a:endParaRPr lang="x-none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C51EA68-102F-5A3E-FE2E-D4234CC361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242B950-808E-6C5B-4E57-212C411035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3/27/2023</a:t>
            </a:fld>
            <a:endParaRPr lang="en-US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3FF11DE-D0B2-831A-5CC6-E533A6AB90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A58883F-9314-CD28-159B-667F8A7F7D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2430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4000">
              <a:schemeClr val="bg1">
                <a:lumMod val="10000"/>
                <a:lumOff val="90000"/>
              </a:schemeClr>
            </a:gs>
            <a:gs pos="0">
              <a:srgbClr val="82F7FA"/>
            </a:gs>
            <a:gs pos="100000">
              <a:schemeClr val="accent5">
                <a:lumMod val="80000"/>
                <a:lumOff val="2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Изображение выглядит как внешний&#10;&#10;Автоматически созданное описание">
            <a:extLst>
              <a:ext uri="{FF2B5EF4-FFF2-40B4-BE49-F238E27FC236}">
                <a16:creationId xmlns:a16="http://schemas.microsoft.com/office/drawing/2014/main" id="{F9B58E08-70EB-6727-B9AD-9DC9D9A47E51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7C2844F-30E3-B050-51AD-2A247B7D23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4569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  <a:endParaRPr lang="x-none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59F7E53-DD7E-CBFB-5EA7-ECAEBE4EE9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DB0ACFC-F9FF-B91C-CD8C-AC36BFE95C5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3/27/2023</a:t>
            </a:fld>
            <a:endParaRPr lang="en-US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D86A8DB-43BC-02E8-8EE4-3EDEED87176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E90C83F-3502-F123-71EC-5E3B0BFB4F2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5997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rgbClr val="403B38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x-none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g"/><Relationship Id="rId4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microsoft.com/office/2017/06/relationships/model3d" Target="../media/model3d1.glb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g"/><Relationship Id="rId4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jpeg"/><Relationship Id="rId4" Type="http://schemas.openxmlformats.org/officeDocument/2006/relationships/image" Target="../media/image4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3.png"/><Relationship Id="rId4" Type="http://schemas.openxmlformats.org/officeDocument/2006/relationships/image" Target="../media/image52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microsoft.com/office/2017/06/relationships/model3d" Target="../media/model3d1.glb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microsoft.com/office/2017/06/relationships/model3d" Target="../media/model3d1.glb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2C0286-2186-B639-9B30-7D2C262415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8800" y="1520495"/>
            <a:ext cx="5486400" cy="1754326"/>
          </a:xfrm>
        </p:spPr>
        <p:txBody>
          <a:bodyPr>
            <a:normAutofit/>
          </a:bodyPr>
          <a:lstStyle/>
          <a:p>
            <a:r>
              <a:rPr lang="ru-RU" sz="3600" i="1" dirty="0">
                <a:latin typeface="Monotype Corsiva" panose="03010101010201010101" pitchFamily="66" charset="0"/>
              </a:rPr>
              <a:t>МОБУ «Центр образования»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29EB9A3-87F0-EA41-C7A0-2C5A0D4BB79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401" y="-18330"/>
            <a:ext cx="3699809" cy="1754326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1FFA759B-07AB-4EBE-F86C-A57D010B118E}"/>
              </a:ext>
            </a:extLst>
          </p:cNvPr>
          <p:cNvSpPr/>
          <p:nvPr/>
        </p:nvSpPr>
        <p:spPr>
          <a:xfrm>
            <a:off x="381000" y="3239363"/>
            <a:ext cx="821055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dirty="0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</a:rPr>
              <a:t>ПРОЕКТ</a:t>
            </a:r>
          </a:p>
          <a:p>
            <a:pPr algn="ctr"/>
            <a:r>
              <a:rPr lang="ru-RU" sz="5400" dirty="0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</a:rPr>
              <a:t>«ТРАЕКТОРИЯ КАРЬЕРЫ»</a:t>
            </a:r>
          </a:p>
        </p:txBody>
      </p:sp>
    </p:spTree>
    <p:extLst>
      <p:ext uri="{BB962C8B-B14F-4D97-AF65-F5344CB8AC3E}">
        <p14:creationId xmlns:p14="http://schemas.microsoft.com/office/powerpoint/2010/main" val="509205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Направления (согласно опросу):</a:t>
            </a:r>
          </a:p>
        </p:txBody>
      </p:sp>
      <p:graphicFrame>
        <p:nvGraphicFramePr>
          <p:cNvPr id="4" name="Схема 3">
            <a:extLst>
              <a:ext uri="{FF2B5EF4-FFF2-40B4-BE49-F238E27FC236}">
                <a16:creationId xmlns:a16="http://schemas.microsoft.com/office/drawing/2014/main" id="{6F0D65AB-9C3D-D402-1A5D-F78168D0614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38662792"/>
              </p:ext>
            </p:extLst>
          </p:nvPr>
        </p:nvGraphicFramePr>
        <p:xfrm>
          <a:off x="638734" y="990600"/>
          <a:ext cx="7886700" cy="5638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064201E-0F77-C438-3FFA-45B5D4381D5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000" y="2895600"/>
            <a:ext cx="6867525" cy="2387600"/>
          </a:xfrm>
        </p:spPr>
        <p:txBody>
          <a:bodyPr>
            <a:normAutofit/>
          </a:bodyPr>
          <a:lstStyle/>
          <a:p>
            <a:br>
              <a:rPr lang="ru-RU" sz="3100" dirty="0">
                <a:effectLst/>
                <a:latin typeface="PT Sans" panose="020B0503020203020204" pitchFamily="34" charset="-52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800" dirty="0">
                <a:effectLst/>
                <a:latin typeface="PT Sans" panose="020B0503020203020204" pitchFamily="34" charset="-52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rgbClr val="926F00"/>
              </a:solidFill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DFC5828-42B5-4F58-455D-5D30C2508FA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42900" y="365140"/>
            <a:ext cx="8458200" cy="5410200"/>
          </a:xfrm>
        </p:spPr>
        <p:txBody>
          <a:bodyPr>
            <a:normAutofit fontScale="25000" lnSpcReduction="20000"/>
          </a:bodyPr>
          <a:lstStyle/>
          <a:p>
            <a:pPr algn="ctr">
              <a:lnSpc>
                <a:spcPct val="170000"/>
              </a:lnSpc>
            </a:pPr>
            <a:r>
              <a:rPr lang="ru-RU" sz="9600" dirty="0">
                <a:effectLst/>
                <a:latin typeface="PT Sans" panose="020B0503020203020204" pitchFamily="34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Деятельность проекта</a:t>
            </a:r>
          </a:p>
          <a:p>
            <a:pPr algn="ctr">
              <a:lnSpc>
                <a:spcPct val="170000"/>
              </a:lnSpc>
            </a:pPr>
            <a:r>
              <a:rPr lang="ru-RU" sz="9600" dirty="0">
                <a:effectLst/>
                <a:latin typeface="PT Sans" panose="020B0503020203020204" pitchFamily="34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 направлена на создание </a:t>
            </a:r>
          </a:p>
          <a:p>
            <a:pPr algn="ctr">
              <a:lnSpc>
                <a:spcPct val="170000"/>
              </a:lnSpc>
            </a:pPr>
            <a:r>
              <a:rPr lang="ru-RU" sz="9600" dirty="0">
                <a:effectLst/>
                <a:latin typeface="PT Sans" panose="020B0503020203020204" pitchFamily="34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условий для реализации персонализированной системы </a:t>
            </a:r>
            <a:r>
              <a:rPr lang="ru-RU" sz="9600" b="1" u="sng" dirty="0">
                <a:effectLst/>
                <a:latin typeface="PT Sans" panose="020B0503020203020204" pitchFamily="34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профессионального ориентирования</a:t>
            </a:r>
            <a:r>
              <a:rPr lang="ru-RU" sz="9600" b="1" dirty="0">
                <a:effectLst/>
                <a:latin typeface="PT Sans" panose="020B0503020203020204" pitchFamily="34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9600" dirty="0">
                <a:effectLst/>
                <a:latin typeface="PT Sans" panose="020B0503020203020204" pitchFamily="34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9600" b="1" u="sng" dirty="0">
                <a:effectLst/>
                <a:latin typeface="PT Sans" panose="020B0503020203020204" pitchFamily="34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предпрофессиональной подготовки </a:t>
            </a:r>
          </a:p>
          <a:p>
            <a:pPr algn="ctr">
              <a:lnSpc>
                <a:spcPct val="170000"/>
              </a:lnSpc>
            </a:pPr>
            <a:r>
              <a:rPr lang="ru-RU" sz="9600" dirty="0">
                <a:effectLst/>
                <a:latin typeface="PT Sans" panose="020B0503020203020204" pitchFamily="34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мотивированной к труду молодежи </a:t>
            </a:r>
          </a:p>
          <a:p>
            <a:pPr algn="ctr">
              <a:lnSpc>
                <a:spcPct val="170000"/>
              </a:lnSpc>
            </a:pPr>
            <a:r>
              <a:rPr lang="ru-RU" sz="9600" dirty="0">
                <a:effectLst/>
                <a:latin typeface="PT Sans" panose="020B0503020203020204" pitchFamily="34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по актуальным современным профессиям </a:t>
            </a:r>
          </a:p>
          <a:p>
            <a:pPr algn="just"/>
            <a:endParaRPr lang="ru-RU" sz="2600" dirty="0">
              <a:effectLst/>
              <a:latin typeface="PT Sans" panose="020B0503020203020204" pitchFamily="34" charset="-52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600" dirty="0">
              <a:effectLst/>
              <a:latin typeface="PT Sans" panose="020B0503020203020204" pitchFamily="34" charset="-52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600" dirty="0">
                <a:effectLst/>
                <a:latin typeface="PT Sans" panose="020B0503020203020204" pitchFamily="34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br>
              <a:rPr lang="ru-RU" sz="1800" dirty="0">
                <a:effectLst/>
                <a:latin typeface="PT Sans" panose="020B0503020203020204" pitchFamily="34" charset="-52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b="1" dirty="0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6022030E-8704-B0BC-A8F5-9DE7C4001695}"/>
              </a:ext>
            </a:extLst>
          </p:cNvPr>
          <p:cNvSpPr/>
          <p:nvPr/>
        </p:nvSpPr>
        <p:spPr>
          <a:xfrm>
            <a:off x="152400" y="5181600"/>
            <a:ext cx="8624800" cy="584775"/>
          </a:xfrm>
          <a:prstGeom prst="rect">
            <a:avLst/>
          </a:prstGeom>
          <a:gradFill>
            <a:gsLst>
              <a:gs pos="30000">
                <a:schemeClr val="accent2">
                  <a:lumMod val="40000"/>
                  <a:lumOff val="60000"/>
                </a:schemeClr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1"/>
          </a:gra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>
                <a:ln w="12700">
                  <a:solidFill>
                    <a:schemeClr val="accent1"/>
                  </a:solidFill>
                  <a:prstDash val="solid"/>
                </a:ln>
                <a:effectLst>
                  <a:outerShdw dist="38100" dir="2640000" algn="bl" rotWithShape="0">
                    <a:schemeClr val="accent1"/>
                  </a:outerShdw>
                </a:effectLst>
                <a:latin typeface="PT Sans" panose="020B0503020203020204" pitchFamily="34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Сроки реализации: 01.02.2022 - 30.11.2022</a:t>
            </a:r>
          </a:p>
        </p:txBody>
      </p:sp>
    </p:spTree>
    <p:extLst>
      <p:ext uri="{BB962C8B-B14F-4D97-AF65-F5344CB8AC3E}">
        <p14:creationId xmlns:p14="http://schemas.microsoft.com/office/powerpoint/2010/main" val="1570333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917247"/>
            <a:ext cx="7886700" cy="456911"/>
          </a:xfrm>
          <a:gradFill>
            <a:gsLst>
              <a:gs pos="30000">
                <a:schemeClr val="accent2">
                  <a:lumMod val="40000"/>
                  <a:lumOff val="60000"/>
                </a:schemeClr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1"/>
          </a:gradFill>
        </p:spPr>
        <p:txBody>
          <a:bodyPr>
            <a:normAutofit fontScale="90000"/>
          </a:bodyPr>
          <a:lstStyle/>
          <a:p>
            <a:br>
              <a:rPr lang="ru-RU" dirty="0"/>
            </a:br>
            <a:r>
              <a:rPr lang="ru-RU" sz="3200" dirty="0"/>
              <a:t>Создать условия для :</a:t>
            </a:r>
            <a:br>
              <a:rPr lang="ru-RU" sz="3200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1000" y="1295400"/>
            <a:ext cx="8534400" cy="5791199"/>
          </a:xfrm>
        </p:spPr>
        <p:txBody>
          <a:bodyPr>
            <a:normAutofit fontScale="40000" lnSpcReduction="20000"/>
          </a:bodyPr>
          <a:lstStyle/>
          <a:p>
            <a:pPr marL="0" lvl="0" indent="0">
              <a:lnSpc>
                <a:spcPct val="170000"/>
              </a:lnSpc>
              <a:buNone/>
            </a:pPr>
            <a:r>
              <a:rPr lang="ru-RU" sz="4500" dirty="0"/>
              <a:t>	</a:t>
            </a:r>
            <a:r>
              <a:rPr lang="ru-RU" sz="4500" b="1" u="sng" dirty="0"/>
              <a:t>а) </a:t>
            </a:r>
            <a:r>
              <a:rPr lang="ru-RU" sz="4500" dirty="0"/>
              <a:t>успешного профессионального самоопределения и социализации обучающихся 9-12 классов МОБУ «Центр образования» в возрасте от 14 лет до 21 года путем подготовки методической профориентационной базы МОБУ «Центр образования»; </a:t>
            </a:r>
          </a:p>
          <a:p>
            <a:pPr marL="0" lvl="0" indent="0">
              <a:lnSpc>
                <a:spcPct val="170000"/>
              </a:lnSpc>
              <a:buNone/>
            </a:pPr>
            <a:r>
              <a:rPr lang="ru-RU" sz="4500" dirty="0"/>
              <a:t>	</a:t>
            </a:r>
            <a:r>
              <a:rPr lang="ru-RU" sz="4500" b="1" u="sng" dirty="0"/>
              <a:t>б) </a:t>
            </a:r>
            <a:r>
              <a:rPr lang="ru-RU" sz="4500" dirty="0"/>
              <a:t>проведения информационно-просветительских мероприятий для обучающихся 8-12 классов;</a:t>
            </a:r>
          </a:p>
          <a:p>
            <a:pPr marL="0" lvl="0" indent="0">
              <a:lnSpc>
                <a:spcPct val="170000"/>
              </a:lnSpc>
              <a:buNone/>
            </a:pPr>
            <a:r>
              <a:rPr lang="ru-RU" sz="4500" dirty="0"/>
              <a:t>	</a:t>
            </a:r>
            <a:r>
              <a:rPr lang="ru-RU" sz="4500" b="1" u="sng" dirty="0"/>
              <a:t>в) </a:t>
            </a:r>
            <a:r>
              <a:rPr lang="ru-RU" sz="4500" dirty="0"/>
              <a:t>организации 100 индивидуальных профориентационных консультаций;</a:t>
            </a:r>
          </a:p>
          <a:p>
            <a:pPr marL="0" lvl="0" indent="0">
              <a:lnSpc>
                <a:spcPct val="170000"/>
              </a:lnSpc>
              <a:buNone/>
            </a:pPr>
            <a:r>
              <a:rPr lang="ru-RU" sz="4500" dirty="0"/>
              <a:t>	</a:t>
            </a:r>
            <a:r>
              <a:rPr lang="ru-RU" sz="4500" b="1" u="sng" dirty="0"/>
              <a:t>г) </a:t>
            </a:r>
            <a:r>
              <a:rPr lang="ru-RU" sz="4500" dirty="0"/>
              <a:t>организации обучения по программам предпрофессиональной подготовки по востребованным современным профессиям для 50 мотивированных обучающихся МОБУ «Центр образования», имеющих основное общее образование.</a:t>
            </a:r>
          </a:p>
          <a:p>
            <a:endParaRPr lang="ru-RU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3AF4358B-0A85-4AF5-BE34-839B4F3948E6}"/>
              </a:ext>
            </a:extLst>
          </p:cNvPr>
          <p:cNvSpPr/>
          <p:nvPr/>
        </p:nvSpPr>
        <p:spPr>
          <a:xfrm>
            <a:off x="4267200" y="296613"/>
            <a:ext cx="117326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Цель</a:t>
            </a:r>
            <a:r>
              <a:rPr lang="ru-RU" dirty="0"/>
              <a:t>: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/>
              <a:t>Задачи:</a:t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14400"/>
            <a:ext cx="8534400" cy="6096000"/>
          </a:xfrm>
        </p:spPr>
        <p:txBody>
          <a:bodyPr>
            <a:normAutofit fontScale="92500" lnSpcReduction="20000"/>
          </a:bodyPr>
          <a:lstStyle/>
          <a:p>
            <a:pPr lvl="0" algn="just"/>
            <a:r>
              <a:rPr lang="ru-RU" dirty="0"/>
              <a:t>Обучение 3 специалистов МОБУ «Центр образования» на КПК «Современные методы профориентационной работы»;</a:t>
            </a:r>
          </a:p>
          <a:p>
            <a:pPr lvl="0" algn="just"/>
            <a:endParaRPr lang="ru-RU" dirty="0"/>
          </a:p>
          <a:p>
            <a:pPr lvl="0" algn="just"/>
            <a:r>
              <a:rPr lang="ru-RU" dirty="0"/>
              <a:t>Обеспечение МОБУ «Центр образования» комплектом настольных игр и профориентационных уроков «Мир профессий будущего»;</a:t>
            </a:r>
          </a:p>
          <a:p>
            <a:pPr lvl="0" algn="just"/>
            <a:endParaRPr lang="ru-RU" dirty="0"/>
          </a:p>
          <a:p>
            <a:pPr lvl="0" algn="just"/>
            <a:r>
              <a:rPr lang="ru-RU" dirty="0"/>
              <a:t>Организация экскурсий в предприятия, образовательные организации по направлениям;</a:t>
            </a:r>
          </a:p>
          <a:p>
            <a:pPr lvl="0" algn="just"/>
            <a:endParaRPr lang="ru-RU" dirty="0"/>
          </a:p>
          <a:p>
            <a:pPr lvl="0" algn="just"/>
            <a:r>
              <a:rPr lang="ru-RU" dirty="0"/>
              <a:t>Предоставление 100 индивидуальных консультаций обучающимся МОБУ «Центр образования»;</a:t>
            </a:r>
          </a:p>
          <a:p>
            <a:pPr lvl="0" algn="just"/>
            <a:r>
              <a:rPr lang="ru-RU" dirty="0"/>
              <a:t> </a:t>
            </a:r>
          </a:p>
          <a:p>
            <a:pPr lvl="0" algn="just"/>
            <a:r>
              <a:rPr lang="ru-RU" dirty="0"/>
              <a:t>Выделение квоты в размере 50 мест на обучение по программам предпрофессиональной подготовки по направлениям: «основы бизнеса»,  «SMM-менеджер», «Фото и видео-производство», «Парикмахер», «Разработка веб-сайтов и графический дизайн»;</a:t>
            </a:r>
          </a:p>
          <a:p>
            <a:pPr lvl="0" algn="just"/>
            <a:endParaRPr lang="ru-RU" dirty="0"/>
          </a:p>
          <a:p>
            <a:pPr lvl="0" algn="just"/>
            <a:r>
              <a:rPr lang="ru-RU" dirty="0"/>
              <a:t>Создание условий для организации профориентационной работы на базе МОБУ «Центр образования»;</a:t>
            </a:r>
          </a:p>
          <a:p>
            <a:pPr lvl="0" algn="just"/>
            <a:endParaRPr lang="ru-RU" dirty="0"/>
          </a:p>
          <a:p>
            <a:pPr lvl="0" algn="just"/>
            <a:r>
              <a:rPr lang="ru-RU" dirty="0"/>
              <a:t>Проведение 6 профориентационных тренинговых уроков среди участников проекта.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/>
              <a:t>Этапы деятельности проекта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69938715"/>
              </p:ext>
            </p:extLst>
          </p:nvPr>
        </p:nvGraphicFramePr>
        <p:xfrm>
          <a:off x="228600" y="685800"/>
          <a:ext cx="8763000" cy="5867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43852E26-6891-2BBB-F23D-B69767B762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129857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6600" b="1" dirty="0"/>
              <a:t>Реализация проекта</a:t>
            </a:r>
          </a:p>
        </p:txBody>
      </p:sp>
    </p:spTree>
    <p:extLst>
      <p:ext uri="{BB962C8B-B14F-4D97-AF65-F5344CB8AC3E}">
        <p14:creationId xmlns:p14="http://schemas.microsoft.com/office/powerpoint/2010/main" val="27806389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58BDEB0-0959-E4C1-3035-B652E65772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92087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>
                <a:solidFill>
                  <a:schemeClr val="tx1"/>
                </a:solidFill>
              </a:rPr>
              <a:t>6 профориентационных тренинговых уроков с использованием комплекта </a:t>
            </a:r>
            <a:br>
              <a:rPr lang="ru-RU" sz="3600" dirty="0">
                <a:solidFill>
                  <a:schemeClr val="tx1"/>
                </a:solidFill>
              </a:rPr>
            </a:br>
            <a:r>
              <a:rPr lang="ru-RU" sz="3600" dirty="0">
                <a:solidFill>
                  <a:schemeClr val="accent6">
                    <a:lumMod val="75000"/>
                  </a:schemeClr>
                </a:solidFill>
              </a:rPr>
              <a:t>"Мир профессий будущего"</a:t>
            </a:r>
            <a:r>
              <a:rPr lang="ru-RU" sz="3600" dirty="0">
                <a:solidFill>
                  <a:schemeClr val="tx1"/>
                </a:solidFill>
              </a:rPr>
              <a:t>, </a:t>
            </a:r>
            <a:r>
              <a:rPr lang="ru-RU" sz="3600" dirty="0">
                <a:solidFill>
                  <a:schemeClr val="accent6">
                    <a:lumMod val="75000"/>
                  </a:schemeClr>
                </a:solidFill>
              </a:rPr>
              <a:t>"Профи плюс"</a:t>
            </a:r>
            <a:br>
              <a:rPr lang="ru-RU" sz="3600" dirty="0">
                <a:solidFill>
                  <a:schemeClr val="accent6">
                    <a:lumMod val="75000"/>
                  </a:schemeClr>
                </a:solidFill>
              </a:rPr>
            </a:b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77E0E513-6EC4-297C-59B2-BFF6D8D8C2F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3400" y="4123632"/>
            <a:ext cx="3727028" cy="2795270"/>
          </a:xfr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9C89FFE-B111-F1B7-A13C-D23BDAA0C94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5634" y="1913814"/>
            <a:ext cx="2569194" cy="2058763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0971AB6-CAB5-43BD-B0DB-84F5A59137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737" y="1900368"/>
            <a:ext cx="3038019" cy="302895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04F2573-571E-4419-BAC2-8CF08A716F7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6933" y="5029200"/>
            <a:ext cx="2581941" cy="1661227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FFA4472-5F2F-4D76-922C-12CA0D3A282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85055" y="1913815"/>
            <a:ext cx="3136421" cy="2058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47214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6619091-8D35-7A44-7707-1DF1D71CAA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365126"/>
            <a:ext cx="8839200" cy="456911"/>
          </a:xfrm>
        </p:spPr>
        <p:txBody>
          <a:bodyPr>
            <a:noAutofit/>
          </a:bodyPr>
          <a:lstStyle/>
          <a:p>
            <a:pPr marL="742950" indent="-742950" algn="ctr"/>
            <a:r>
              <a:rPr lang="ru-RU" sz="1800" dirty="0">
                <a:solidFill>
                  <a:schemeClr val="tx1"/>
                </a:solidFill>
              </a:rPr>
              <a:t> </a:t>
            </a:r>
            <a:r>
              <a:rPr lang="ru-RU" sz="2800" dirty="0">
                <a:solidFill>
                  <a:schemeClr val="tx1"/>
                </a:solidFill>
                <a:latin typeface="PT Sans" panose="020B0503020203020204" pitchFamily="34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Обучение 3 специалистов МОБУ “Центр образования”</a:t>
            </a:r>
            <a:endParaRPr lang="ru-RU" sz="1800" dirty="0">
              <a:solidFill>
                <a:schemeClr val="tx1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6B7349E-A414-8583-03B5-123ECF1A71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91200" y="855794"/>
            <a:ext cx="2743200" cy="1676400"/>
          </a:xfrm>
        </p:spPr>
        <p:txBody>
          <a:bodyPr>
            <a:normAutofit lnSpcReduction="10000"/>
          </a:bodyPr>
          <a:lstStyle/>
          <a:p>
            <a:pPr marL="742950" indent="-742950">
              <a:buNone/>
            </a:pPr>
            <a:r>
              <a:rPr lang="ru-RU" sz="2400" dirty="0">
                <a:solidFill>
                  <a:schemeClr val="accent6">
                    <a:lumMod val="75000"/>
                  </a:schemeClr>
                </a:solidFill>
                <a:latin typeface="PT Sans" panose="020B0503020203020204" pitchFamily="34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КПК “Современные методы профориентационной работы” </a:t>
            </a:r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37901E05-1152-4BE3-A04F-74DEDE991189}"/>
              </a:ext>
            </a:extLst>
          </p:cNvPr>
          <p:cNvSpPr txBox="1">
            <a:spLocks/>
          </p:cNvSpPr>
          <p:nvPr/>
        </p:nvSpPr>
        <p:spPr>
          <a:xfrm>
            <a:off x="143435" y="3844609"/>
            <a:ext cx="2667000" cy="23780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rgbClr val="403B38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 algn="ctr">
              <a:buAutoNum type="arabicPeriod"/>
            </a:pPr>
            <a:r>
              <a:rPr lang="ru-RU" sz="2000" b="1" dirty="0">
                <a:solidFill>
                  <a:schemeClr val="tx1"/>
                </a:solidFill>
              </a:rPr>
              <a:t>Борисова Янина Борисовна;</a:t>
            </a:r>
          </a:p>
          <a:p>
            <a:pPr marL="457200" indent="-457200" algn="ctr">
              <a:buAutoNum type="arabicPeriod"/>
            </a:pPr>
            <a:endParaRPr lang="ru-RU" sz="2000" b="1" dirty="0">
              <a:solidFill>
                <a:schemeClr val="tx1"/>
              </a:solidFill>
            </a:endParaRPr>
          </a:p>
          <a:p>
            <a:pPr marL="342900" indent="-342900" algn="ctr">
              <a:buAutoNum type="arabicPeriod" startAt="2"/>
            </a:pPr>
            <a:r>
              <a:rPr lang="ru-RU" sz="2000" b="1" dirty="0">
                <a:solidFill>
                  <a:schemeClr val="tx1"/>
                </a:solidFill>
              </a:rPr>
              <a:t>Ромашова Татьяна Федоровна;</a:t>
            </a:r>
          </a:p>
          <a:p>
            <a:pPr marL="342900" indent="-342900" algn="ctr">
              <a:buAutoNum type="arabicPeriod" startAt="2"/>
            </a:pPr>
            <a:endParaRPr lang="ru-RU" sz="2000" b="1" dirty="0">
              <a:solidFill>
                <a:schemeClr val="tx1"/>
              </a:solidFill>
            </a:endParaRPr>
          </a:p>
          <a:p>
            <a:pPr marL="342900" indent="-342900" algn="ctr">
              <a:buAutoNum type="arabicPeriod" startAt="2"/>
            </a:pPr>
            <a:r>
              <a:rPr lang="ru-RU" sz="2000" b="1" dirty="0">
                <a:solidFill>
                  <a:schemeClr val="tx1"/>
                </a:solidFill>
              </a:rPr>
              <a:t>Шамуратов </a:t>
            </a:r>
            <a:r>
              <a:rPr lang="ru-RU" sz="2000" b="1" dirty="0" err="1">
                <a:solidFill>
                  <a:schemeClr val="tx1"/>
                </a:solidFill>
              </a:rPr>
              <a:t>Самат</a:t>
            </a:r>
            <a:r>
              <a:rPr lang="ru-RU" sz="2000" b="1" dirty="0">
                <a:solidFill>
                  <a:schemeClr val="tx1"/>
                </a:solidFill>
              </a:rPr>
              <a:t> </a:t>
            </a:r>
            <a:r>
              <a:rPr lang="ru-RU" sz="2000" b="1" dirty="0" err="1">
                <a:solidFill>
                  <a:schemeClr val="tx1"/>
                </a:solidFill>
              </a:rPr>
              <a:t>Ахатбаевич</a:t>
            </a:r>
            <a:endParaRPr lang="ru-RU" sz="2000" b="1" dirty="0">
              <a:solidFill>
                <a:schemeClr val="tx1"/>
              </a:solidFill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120E716-DEFC-43D3-B668-D19CC4D4FA2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5910" y="2502511"/>
            <a:ext cx="2822766" cy="2600633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D9041271-B4B6-49CA-ADF5-94880901572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9588" y="4072192"/>
            <a:ext cx="2666997" cy="2711426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7E1F70EE-763B-487A-8831-BDCDABD550B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0269" y="2502511"/>
            <a:ext cx="2626655" cy="2736373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349E622-65F8-461E-A842-80EEE38ED93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878" y="731378"/>
            <a:ext cx="3505200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715942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1756" y="729275"/>
            <a:ext cx="7886700" cy="456911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Обеспечение комплектом </a:t>
            </a:r>
            <a:br>
              <a:rPr lang="ru-RU" sz="3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3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настольных игр и профориентационных уроков “Мир профессий будущего”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28650" y="1825625"/>
            <a:ext cx="409575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/>
              <a:t> </a:t>
            </a:r>
            <a:br>
              <a:rPr lang="ru-RU" dirty="0"/>
            </a:b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32D0C46-0C30-4AED-9323-C3D9969AC2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5900" y="1676400"/>
            <a:ext cx="6477000" cy="485775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374091"/>
            <a:ext cx="8362950" cy="456911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Организация мероприятия  “Поступай правильно!” (экскурсии на предприятия)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B88EA34A-4509-49DF-9817-E647B939B8F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600" y="4334435"/>
            <a:ext cx="3205755" cy="2404316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FCF0A9F-1F68-4984-B079-635180F8FA7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4896" y="1001942"/>
            <a:ext cx="2371165" cy="3161553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D4E164DF-2232-435D-929D-B6966FA61C7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3733" y="3415553"/>
            <a:ext cx="3200400" cy="3200400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E2240A41-200C-4F5F-A5A2-BA68481E878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001942"/>
            <a:ext cx="3778955" cy="212566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9E57159-089B-E332-4DD0-FF8B90EA7C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6237" y="1014466"/>
            <a:ext cx="7886700" cy="456911"/>
          </a:xfrm>
        </p:spPr>
        <p:txBody>
          <a:bodyPr>
            <a:normAutofit fontScale="90000"/>
          </a:bodyPr>
          <a:lstStyle/>
          <a:p>
            <a:pPr algn="just"/>
            <a:r>
              <a:rPr lang="ru-RU" dirty="0"/>
              <a:t>Ранняя профориентация школьников, которую впервые провел союз "Молодые профессионалы (</a:t>
            </a:r>
            <a:r>
              <a:rPr lang="ru-RU" dirty="0" err="1"/>
              <a:t>Ворлдскиллс</a:t>
            </a:r>
            <a:r>
              <a:rPr lang="ru-RU" dirty="0"/>
              <a:t> Россия)" при поддержке министерства просвещения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D2D4180C-2232-B71E-0E3B-A07254936C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237" y="2438400"/>
            <a:ext cx="2266950" cy="1456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3D5DDF65-EFDC-FA1B-E463-E6AF89229863}"/>
              </a:ext>
            </a:extLst>
          </p:cNvPr>
          <p:cNvSpPr/>
          <p:nvPr/>
        </p:nvSpPr>
        <p:spPr>
          <a:xfrm>
            <a:off x="3375213" y="2433918"/>
            <a:ext cx="516255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Более 70% школьников "неосознанно некомпетентны"</a:t>
            </a:r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65DBE6CA-D5E1-43C1-F409-08D4A63D3C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330967"/>
            <a:ext cx="866775" cy="1284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2BCB82DE-9E8A-DD94-6071-6E1BA0626719}"/>
              </a:ext>
            </a:extLst>
          </p:cNvPr>
          <p:cNvSpPr/>
          <p:nvPr/>
        </p:nvSpPr>
        <p:spPr>
          <a:xfrm>
            <a:off x="2362200" y="4656489"/>
            <a:ext cx="5715000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И только около 5% точно знают свое будущее призвание. </a:t>
            </a:r>
          </a:p>
        </p:txBody>
      </p:sp>
      <p:sp>
        <p:nvSpPr>
          <p:cNvPr id="9" name="Объект 8">
            <a:extLst>
              <a:ext uri="{FF2B5EF4-FFF2-40B4-BE49-F238E27FC236}">
                <a16:creationId xmlns:a16="http://schemas.microsoft.com/office/drawing/2014/main" id="{A662828D-B8E2-474B-5478-535C109F5CA3}"/>
              </a:ext>
            </a:extLst>
          </p:cNvPr>
          <p:cNvSpPr>
            <a:spLocks noGrp="1"/>
          </p:cNvSpPr>
          <p:nvPr>
            <p:ph idx="1"/>
          </p:nvPr>
        </p:nvSpPr>
        <p:spPr>
          <a:xfrm flipV="1">
            <a:off x="1524000" y="6176962"/>
            <a:ext cx="6991350" cy="223837"/>
          </a:xfrm>
        </p:spPr>
        <p:txBody>
          <a:bodyPr>
            <a:normAutofit fontScale="47500" lnSpcReduction="20000"/>
          </a:bodyPr>
          <a:lstStyle/>
          <a:p>
            <a:endParaRPr lang="ru-RU" dirty="0"/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10" name="Трехмерная модель 9" descr="Зеленая галочка">
                <a:extLst>
                  <a:ext uri="{FF2B5EF4-FFF2-40B4-BE49-F238E27FC236}">
                    <a16:creationId xmlns:a16="http://schemas.microsoft.com/office/drawing/2014/main" id="{76CCE971-3052-E8FF-A9A6-7B0185C2587C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359108033"/>
                  </p:ext>
                </p:extLst>
              </p:nvPr>
            </p:nvGraphicFramePr>
            <p:xfrm>
              <a:off x="7528419" y="4533441"/>
              <a:ext cx="1018309" cy="1310093"/>
            </p:xfrm>
            <a:graphic>
              <a:graphicData uri="http://schemas.microsoft.com/office/drawing/2017/model3d">
                <am3d:model3d r:embed="rId4">
                  <am3d:spPr>
                    <a:xfrm>
                      <a:off x="0" y="0"/>
                      <a:ext cx="1018309" cy="1310093"/>
                    </a:xfrm>
                    <a:prstGeom prst="rect">
                      <a:avLst/>
                    </a:prstGeom>
                  </am3d:spPr>
                  <am3d:camera>
                    <am3d:pos x="0" y="0" z="65636637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206523" d="1000000"/>
                    <am3d:preTrans dx="0" dy="-14800077" dz="0"/>
                    <am3d:scale>
                      <am3d:sx n="1000000" d="1000000"/>
                      <am3d:sy n="1000000" d="1000000"/>
                      <am3d:sz n="1000000" d="1000000"/>
                    </am3d:scale>
                    <am3d:rot/>
                    <am3d:postTrans dx="0" dy="0" dz="0"/>
                  </am3d:trans>
                  <am3d:raster rName="Office3DRenderer" rVer="16.0.8326">
                    <am3d:blip r:embed="rId5"/>
                  </am3d:raster>
                  <am3d:objViewport viewportSz="1318411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10" name="Трехмерная модель 9" descr="Зеленая галочка">
                <a:extLst>
                  <a:ext uri="{FF2B5EF4-FFF2-40B4-BE49-F238E27FC236}">
                    <a16:creationId xmlns:a16="http://schemas.microsoft.com/office/drawing/2014/main" id="{76CCE971-3052-E8FF-A9A6-7B0185C2587C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528419" y="4533441"/>
                <a:ext cx="1018309" cy="1310093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90389382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DEF83E-74A0-4B09-B39F-2C453B7005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35E9997F-3326-4C46-B3C6-D96CBE140F3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8098" y="1676400"/>
            <a:ext cx="2111078" cy="4351338"/>
          </a:xfr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AB235EF-7103-440B-9272-6662793433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093" y="3944844"/>
            <a:ext cx="3653107" cy="273983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E7359D1E-5C6E-4DD6-9F15-FE3030018D3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1074" y="426224"/>
            <a:ext cx="2402704" cy="495243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CFF381C3-C139-425F-8E47-413D5CF0E54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425" y="426224"/>
            <a:ext cx="3231375" cy="323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936924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1756" y="533400"/>
            <a:ext cx="7886700" cy="456911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>
                <a:solidFill>
                  <a:schemeClr val="tx1"/>
                </a:solidFill>
              </a:rPr>
              <a:t>Более 100 индивидуальных консультаций     с целью построения индивидуальной профессиональной траектории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br>
              <a:rPr lang="ru-RU" dirty="0"/>
            </a:b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C118D44-3EC3-4230-A6AE-96872F28769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882" y="1524000"/>
            <a:ext cx="4572000" cy="34290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2840624-FB5D-4204-BB51-C6F0513E26D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0965" y="3424518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7623387-AC25-4D62-B686-876B008E04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41A82FF-C1FE-47FB-A31A-815DD9558F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1500" dirty="0"/>
              <a:t>Обучение </a:t>
            </a:r>
          </a:p>
        </p:txBody>
      </p:sp>
    </p:spTree>
    <p:extLst>
      <p:ext uri="{BB962C8B-B14F-4D97-AF65-F5344CB8AC3E}">
        <p14:creationId xmlns:p14="http://schemas.microsoft.com/office/powerpoint/2010/main" val="290468339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FE0246-178E-4ED0-B8FB-272BB10506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Обучение по программе «Основы бизнеса»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0F9F6893-2611-425C-B928-4FE8B720629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924248"/>
            <a:ext cx="2457450" cy="3276601"/>
          </a:xfrm>
        </p:spPr>
      </p:pic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3C9A987A-D4F6-470C-8AFB-2F2F7092E826}"/>
              </a:ext>
            </a:extLst>
          </p:cNvPr>
          <p:cNvSpPr txBox="1">
            <a:spLocks/>
          </p:cNvSpPr>
          <p:nvPr/>
        </p:nvSpPr>
        <p:spPr>
          <a:xfrm>
            <a:off x="457200" y="241300"/>
            <a:ext cx="2971800" cy="480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rgbClr val="403B38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dirty="0">
                <a:solidFill>
                  <a:schemeClr val="tx1"/>
                </a:solidFill>
              </a:rPr>
              <a:t>Ребята узнали как строить бизнес и приступили к воплощению своих идей. Некоторые слушатели сразу после курса открыли свой бизнес, например, такой как </a:t>
            </a:r>
          </a:p>
          <a:p>
            <a:r>
              <a:rPr lang="ru-RU" sz="2400" dirty="0">
                <a:solidFill>
                  <a:schemeClr val="tx1"/>
                </a:solidFill>
              </a:rPr>
              <a:t>«интернет-магазин»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8276DBB4-E682-4EF1-B505-5DA9D917EF4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8838" y="4303060"/>
            <a:ext cx="3406586" cy="255494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917BCE7A-6D24-40E8-AD67-E16A32AFE0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" y="4303060"/>
            <a:ext cx="3810000" cy="2437225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2D18C514-4CA7-486E-A2D1-83EB085925D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8800" y="1392890"/>
            <a:ext cx="3098800" cy="232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560341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4519160-FC30-4F14-860E-482179218A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8362950" cy="456911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Обучение по программе </a:t>
            </a:r>
            <a:br>
              <a:rPr lang="ru-RU" dirty="0"/>
            </a:br>
            <a:r>
              <a:rPr lang="ru-RU" dirty="0"/>
              <a:t>«Графический дизайн и разработка сайтов»</a:t>
            </a: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14D17188-8850-4514-947F-A80FACAD3EE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19400" y="3786445"/>
            <a:ext cx="3733800" cy="280122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85529C9-9B93-4776-99B0-5592A4A50BA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1183018"/>
            <a:ext cx="3092190" cy="2319143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5C697B7B-108B-4D03-9891-5587AAF664C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800" y="1109857"/>
            <a:ext cx="3287288" cy="2465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76050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F729B0D-F91C-44AF-B75C-671AA5B42C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Обучение по программе «</a:t>
            </a:r>
            <a:r>
              <a:rPr lang="en-US" dirty="0"/>
              <a:t>SMM-</a:t>
            </a:r>
            <a:r>
              <a:rPr lang="ru-RU" dirty="0"/>
              <a:t>менеджер»</a:t>
            </a:r>
          </a:p>
        </p:txBody>
      </p:sp>
      <p:pic>
        <p:nvPicPr>
          <p:cNvPr id="12" name="Объект 11">
            <a:extLst>
              <a:ext uri="{FF2B5EF4-FFF2-40B4-BE49-F238E27FC236}">
                <a16:creationId xmlns:a16="http://schemas.microsoft.com/office/drawing/2014/main" id="{5944ADFA-FA69-40B8-8038-689BB3CBFE4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9600" y="3276600"/>
            <a:ext cx="4593662" cy="3433763"/>
          </a:xfr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D8781D33-207C-4EC1-B37C-637751CA945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914400"/>
            <a:ext cx="4648200" cy="3474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672315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0A80744-A3B6-460A-8137-905971035D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840" y="304944"/>
            <a:ext cx="7886700" cy="456911"/>
          </a:xfrm>
        </p:spPr>
        <p:txBody>
          <a:bodyPr>
            <a:normAutofit fontScale="90000"/>
          </a:bodyPr>
          <a:lstStyle/>
          <a:p>
            <a:r>
              <a:rPr lang="ru-RU" dirty="0"/>
              <a:t>Обучение по программе «Парикмахер»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25ACBE1E-D5CE-4684-90AE-0AB3BE67715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193691" y="3953897"/>
            <a:ext cx="4061528" cy="274796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8851B6E-84F3-4F6E-8B4E-7EE38687C61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400" y="4720660"/>
            <a:ext cx="2641600" cy="198120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0AC22E9-0F5C-4000-913B-AF3213FFE06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9563" y="156140"/>
            <a:ext cx="2016776" cy="358140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023696B4-A9A2-40D3-9745-83B52A98281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461" y="914400"/>
            <a:ext cx="2104739" cy="373760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BF2B1DA5-C37F-4120-B4FA-7433A7DA27C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2320" y="1321117"/>
            <a:ext cx="3877299" cy="1701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19319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484AD81-453A-44D8-B3D4-B2D954E215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Обучение по программе «Основы фотографии»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A2ED0420-6DF6-4A47-B5E7-55BA8EB88B0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8600" y="3657600"/>
            <a:ext cx="4259886" cy="305276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05C99F2-D2B8-44BD-92C2-7F8F3E95C8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08987" y="822037"/>
            <a:ext cx="3319810" cy="4014787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5EF9A3D-DB4B-46AF-B90F-963FDB2B7A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62600" y="4913163"/>
            <a:ext cx="2590800" cy="17972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A301998-523D-411C-8028-618F266492C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770" y="795143"/>
            <a:ext cx="4205546" cy="2808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546317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CBF5E90-D9ED-430E-BFE8-94A7706712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04166"/>
            <a:ext cx="7886700" cy="456911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Выдача свидетельств и сертификатов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0EC8948-48CD-434F-832C-446B6B8E12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4319" y="2832622"/>
            <a:ext cx="6027201" cy="394691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E4F6958-CCE0-4FB5-8965-AB31FA5BA5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9200" y="637200"/>
            <a:ext cx="3077081" cy="203643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5C92A46-C0CC-44AD-92DA-0A650434D3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668576"/>
            <a:ext cx="3204882" cy="2036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293995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8210550" cy="245427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МОБУ «Центр образования» и АНОДПО «ЦОПП» </a:t>
            </a:r>
            <a:r>
              <a:rPr lang="ru-RU" b="1" dirty="0">
                <a:solidFill>
                  <a:schemeClr val="tx1"/>
                </a:solidFill>
                <a:latin typeface="Monotype Corsiva" panose="03010101010201010101" pitchFamily="66" charset="0"/>
              </a:rPr>
              <a:t>завершили проект перевыполнив план</a:t>
            </a:r>
            <a:r>
              <a:rPr lang="ru-RU" dirty="0">
                <a:solidFill>
                  <a:schemeClr val="tx1"/>
                </a:solidFill>
              </a:rPr>
              <a:t>.  </a:t>
            </a:r>
            <a:br>
              <a:rPr lang="ru-RU" dirty="0"/>
            </a:br>
            <a:br>
              <a:rPr lang="ru-RU" dirty="0"/>
            </a:br>
            <a:br>
              <a:rPr lang="ru-RU" dirty="0"/>
            </a:br>
            <a:r>
              <a:rPr lang="ru-RU" dirty="0"/>
              <a:t>.</a:t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8600" y="1219200"/>
            <a:ext cx="4800600" cy="5638800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dirty="0"/>
              <a:t>Было выделено квот по гранту-</a:t>
            </a:r>
            <a:r>
              <a:rPr lang="ru-RU" sz="4000" b="1" dirty="0">
                <a:solidFill>
                  <a:schemeClr val="accent1">
                    <a:lumMod val="50000"/>
                  </a:schemeClr>
                </a:solidFill>
              </a:rPr>
              <a:t>50 </a:t>
            </a:r>
          </a:p>
          <a:p>
            <a:pPr marL="0" indent="0">
              <a:buNone/>
            </a:pPr>
            <a:r>
              <a:rPr lang="ru-RU" sz="4400" b="1" dirty="0">
                <a:solidFill>
                  <a:schemeClr val="accent1">
                    <a:lumMod val="50000"/>
                  </a:schemeClr>
                </a:solidFill>
              </a:rPr>
              <a:t>83</a:t>
            </a:r>
            <a:r>
              <a:rPr lang="ru-RU" dirty="0"/>
              <a:t> обучающихся МОБУ «Центр образования» получили </a:t>
            </a:r>
            <a:r>
              <a:rPr lang="ru-RU" b="1" u="sng" dirty="0"/>
              <a:t>свидетельства о профессии рабочего, должности служащего  </a:t>
            </a:r>
            <a:r>
              <a:rPr lang="ru-RU" dirty="0"/>
              <a:t>и </a:t>
            </a:r>
            <a:r>
              <a:rPr lang="ru-RU" b="1" u="sng" dirty="0"/>
              <a:t>сертификаты </a:t>
            </a:r>
            <a:r>
              <a:rPr lang="ru-RU" dirty="0"/>
              <a:t>по программам: 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/>
              <a:t>-основы фотографии </a:t>
            </a:r>
            <a:r>
              <a:rPr lang="ru-RU" dirty="0">
                <a:solidFill>
                  <a:srgbClr val="C00000"/>
                </a:solidFill>
              </a:rPr>
              <a:t>«Фотограф» - </a:t>
            </a:r>
            <a:r>
              <a:rPr lang="ru-RU" sz="2200" b="1" u="sng" dirty="0">
                <a:solidFill>
                  <a:srgbClr val="C00000"/>
                </a:solidFill>
              </a:rPr>
              <a:t>16 </a:t>
            </a:r>
            <a:r>
              <a:rPr lang="ru-RU" sz="2200" b="1" u="sng" dirty="0" err="1">
                <a:solidFill>
                  <a:srgbClr val="C00000"/>
                </a:solidFill>
              </a:rPr>
              <a:t>обуч</a:t>
            </a:r>
            <a:r>
              <a:rPr lang="ru-RU" dirty="0"/>
              <a:t>.;</a:t>
            </a:r>
          </a:p>
          <a:p>
            <a:pPr marL="0" indent="0">
              <a:buNone/>
            </a:pPr>
            <a:r>
              <a:rPr lang="ru-RU" dirty="0"/>
              <a:t>-разработка веб-сайтов и графический дизайн </a:t>
            </a:r>
            <a:r>
              <a:rPr lang="ru-RU" dirty="0">
                <a:solidFill>
                  <a:srgbClr val="C00000"/>
                </a:solidFill>
              </a:rPr>
              <a:t>«Консультант в области развития цифровой грамотности населения»-</a:t>
            </a:r>
            <a:r>
              <a:rPr lang="ru-RU" sz="2200" b="1" u="sng" dirty="0">
                <a:solidFill>
                  <a:srgbClr val="C00000"/>
                </a:solidFill>
              </a:rPr>
              <a:t>30 </a:t>
            </a:r>
            <a:r>
              <a:rPr lang="ru-RU" sz="2200" b="1" u="sng" dirty="0" err="1">
                <a:solidFill>
                  <a:srgbClr val="C00000"/>
                </a:solidFill>
              </a:rPr>
              <a:t>обуч</a:t>
            </a:r>
            <a:r>
              <a:rPr lang="ru-RU" dirty="0">
                <a:solidFill>
                  <a:srgbClr val="C00000"/>
                </a:solidFill>
              </a:rPr>
              <a:t>;</a:t>
            </a:r>
          </a:p>
          <a:p>
            <a:pPr marL="0" indent="0">
              <a:buNone/>
            </a:pPr>
            <a:r>
              <a:rPr lang="ru-RU" dirty="0"/>
              <a:t>-парикмахерское искусство </a:t>
            </a:r>
            <a:r>
              <a:rPr lang="ru-RU" dirty="0">
                <a:solidFill>
                  <a:srgbClr val="C00000"/>
                </a:solidFill>
              </a:rPr>
              <a:t>«Парикмахер 3 разряда» - </a:t>
            </a:r>
            <a:r>
              <a:rPr lang="ru-RU" sz="2200" b="1" u="sng" dirty="0">
                <a:solidFill>
                  <a:srgbClr val="C00000"/>
                </a:solidFill>
              </a:rPr>
              <a:t>10 </a:t>
            </a:r>
            <a:r>
              <a:rPr lang="ru-RU" sz="2200" b="1" u="sng" dirty="0" err="1">
                <a:solidFill>
                  <a:srgbClr val="C00000"/>
                </a:solidFill>
              </a:rPr>
              <a:t>обуч</a:t>
            </a:r>
            <a:r>
              <a:rPr lang="ru-RU" dirty="0">
                <a:solidFill>
                  <a:srgbClr val="C00000"/>
                </a:solidFill>
              </a:rPr>
              <a:t>.;</a:t>
            </a:r>
          </a:p>
          <a:p>
            <a:pPr>
              <a:buFontTx/>
              <a:buChar char="-"/>
            </a:pPr>
            <a:r>
              <a:rPr lang="ru-RU" dirty="0">
                <a:solidFill>
                  <a:srgbClr val="C00000"/>
                </a:solidFill>
              </a:rPr>
              <a:t>«Основы бизнеса» - </a:t>
            </a:r>
            <a:r>
              <a:rPr lang="ru-RU" sz="2200" b="1" u="sng" dirty="0">
                <a:solidFill>
                  <a:srgbClr val="C00000"/>
                </a:solidFill>
              </a:rPr>
              <a:t>13 </a:t>
            </a:r>
            <a:r>
              <a:rPr lang="ru-RU" sz="2200" b="1" u="sng" dirty="0" err="1">
                <a:solidFill>
                  <a:srgbClr val="C00000"/>
                </a:solidFill>
              </a:rPr>
              <a:t>обуч</a:t>
            </a:r>
            <a:r>
              <a:rPr lang="ru-RU" dirty="0"/>
              <a:t>.;</a:t>
            </a:r>
          </a:p>
          <a:p>
            <a:pPr>
              <a:buFontTx/>
              <a:buChar char="-"/>
            </a:pPr>
            <a:r>
              <a:rPr lang="ru-RU" dirty="0">
                <a:solidFill>
                  <a:srgbClr val="C00000"/>
                </a:solidFill>
              </a:rPr>
              <a:t>«</a:t>
            </a:r>
            <a:r>
              <a:rPr lang="en-US" dirty="0">
                <a:solidFill>
                  <a:srgbClr val="C00000"/>
                </a:solidFill>
              </a:rPr>
              <a:t>SMM</a:t>
            </a:r>
            <a:r>
              <a:rPr lang="ru-RU" dirty="0">
                <a:solidFill>
                  <a:srgbClr val="C00000"/>
                </a:solidFill>
              </a:rPr>
              <a:t>-менеджер» -</a:t>
            </a:r>
            <a:r>
              <a:rPr lang="ru-RU" sz="2200" b="1" u="sng" dirty="0">
                <a:solidFill>
                  <a:srgbClr val="C00000"/>
                </a:solidFill>
              </a:rPr>
              <a:t>14 </a:t>
            </a:r>
            <a:r>
              <a:rPr lang="ru-RU" sz="2200" b="1" u="sng" dirty="0" err="1">
                <a:solidFill>
                  <a:srgbClr val="C00000"/>
                </a:solidFill>
              </a:rPr>
              <a:t>обуч</a:t>
            </a:r>
            <a:r>
              <a:rPr lang="ru-RU" sz="2200" b="1" dirty="0"/>
              <a:t>.</a:t>
            </a:r>
          </a:p>
          <a:p>
            <a:pPr>
              <a:buFontTx/>
              <a:buChar char="-"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endParaRPr lang="ru-RU" dirty="0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ED9898BD-A56E-4EB8-B71F-AAA49A9295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8088" y="1592263"/>
            <a:ext cx="4074976" cy="2674937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118C6EF6-09A9-A68D-E7AF-88437C4D9B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8800"/>
            <a:ext cx="7886700" cy="4351338"/>
          </a:xfrm>
          <a:noFill/>
          <a:ln>
            <a:solidFill>
              <a:srgbClr val="B93A3A"/>
            </a:solidFill>
          </a:ln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endParaRPr lang="ru-RU" sz="1800" dirty="0">
              <a:effectLst/>
              <a:latin typeface="PT Sans" panose="020B0503020203020204" pitchFamily="34" charset="-52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ru-RU" sz="4200" dirty="0">
                <a:solidFill>
                  <a:srgbClr val="FF0000"/>
                </a:solidFill>
                <a:latin typeface="PT Sans" panose="020B0503020203020204" pitchFamily="34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Проект «Траектория карьеры»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2300" dirty="0">
                <a:latin typeface="PT Sans" panose="020B0503020203020204" pitchFamily="34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Победители: 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2200" u="sng" dirty="0">
                <a:effectLst/>
                <a:latin typeface="PT Sans" panose="020B0503020203020204" pitchFamily="34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АНО ДПО «Центр опережающей профессиональной подготовки РС (Я)»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2200" u="sng" dirty="0">
                <a:effectLst/>
                <a:latin typeface="PT Sans" panose="020B0503020203020204" pitchFamily="34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МОБУ «Центр образования ГО «город Якутск»</a:t>
            </a:r>
          </a:p>
          <a:p>
            <a:pPr marL="0" indent="0">
              <a:lnSpc>
                <a:spcPct val="150000"/>
              </a:lnSpc>
              <a:buNone/>
            </a:pPr>
            <a:endParaRPr lang="ru-RU" sz="2200" u="sng" dirty="0">
              <a:effectLst/>
              <a:latin typeface="PT Sans" panose="020B0503020203020204" pitchFamily="34" charset="-52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ru-RU" sz="2400" dirty="0">
                <a:effectLst/>
                <a:latin typeface="PT Sans" panose="020B0503020203020204" pitchFamily="34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в направлении поддержки молодежных проектов, реализация которых охватывает виды деятельности, предусмотренные статьей 31 Федерального закона от 12 января 1996 г. № 7-ФЗ «О некоммерческих организациях»</a:t>
            </a:r>
            <a:endParaRPr lang="ru-RU" sz="40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4A4DC4F-B431-7639-A0B3-C9DC91C8638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00" y="-152400"/>
            <a:ext cx="4520247" cy="21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091930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11610" y="685800"/>
            <a:ext cx="7372350" cy="115887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Проект «Траектория карьеры» стал возможен благодаря</a:t>
            </a:r>
            <a:br>
              <a:rPr lang="ru-RU" dirty="0"/>
            </a:br>
            <a:br>
              <a:rPr lang="ru-RU" dirty="0"/>
            </a:br>
            <a:endParaRPr lang="ru-RU" dirty="0"/>
          </a:p>
        </p:txBody>
      </p:sp>
      <p:pic>
        <p:nvPicPr>
          <p:cNvPr id="5" name="VID-20221222-WA0080">
            <a:hlinkClick r:id="" action="ppaction://media"/>
            <a:extLst>
              <a:ext uri="{FF2B5EF4-FFF2-40B4-BE49-F238E27FC236}">
                <a16:creationId xmlns:a16="http://schemas.microsoft.com/office/drawing/2014/main" id="{5CA5BE33-0359-451E-9D3C-E98080B1C245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82450" y="2209800"/>
            <a:ext cx="7686675" cy="4351338"/>
          </a:xfr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FC3C2F6-1F52-42E0-B095-85FC7654C72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6598" y="1085845"/>
            <a:ext cx="2590800" cy="1228471"/>
          </a:xfrm>
          <a:prstGeom prst="rect">
            <a:avLst/>
          </a:prstGeom>
        </p:spPr>
      </p:pic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D09B3F8F-2BE8-4F19-8FD6-C44C45D4EDF8}"/>
              </a:ext>
            </a:extLst>
          </p:cNvPr>
          <p:cNvSpPr txBox="1">
            <a:spLocks/>
          </p:cNvSpPr>
          <p:nvPr/>
        </p:nvSpPr>
        <p:spPr>
          <a:xfrm>
            <a:off x="782450" y="6324600"/>
            <a:ext cx="1371600" cy="685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rgbClr val="403B38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4400" dirty="0">
                <a:solidFill>
                  <a:srgbClr val="FF0000"/>
                </a:solidFill>
              </a:rPr>
              <a:t>видео</a:t>
            </a:r>
            <a:br>
              <a:rPr lang="ru-RU" dirty="0"/>
            </a:br>
            <a:br>
              <a:rPr lang="ru-RU" dirty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36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2B6DA687-831C-4EFB-9D31-64F37DAF0B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2285999"/>
            <a:ext cx="8686800" cy="3890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600" dirty="0">
                <a:solidFill>
                  <a:srgbClr val="7030A0"/>
                </a:solidFill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23991905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B0727F00-96BE-4DF4-B7C3-1FA533F8B4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822037"/>
            <a:ext cx="7886700" cy="5354926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ru-RU" sz="2000" dirty="0">
                <a:effectLst/>
                <a:latin typeface="PT Sans" panose="020B0503020203020204" pitchFamily="34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3200" dirty="0">
                <a:effectLst/>
                <a:latin typeface="PT Sans" panose="020B0503020203020204" pitchFamily="34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“ТРАЕКТОРИЯ КАРЬЕРЫ” - </a:t>
            </a:r>
            <a:r>
              <a:rPr lang="ru-RU" sz="3200" i="1" dirty="0">
                <a:effectLst/>
                <a:latin typeface="PT Sans" panose="020B0503020203020204" pitchFamily="34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превентивная мера </a:t>
            </a:r>
            <a:r>
              <a:rPr lang="ru-RU" sz="3200" dirty="0">
                <a:effectLst/>
                <a:latin typeface="PT Sans" panose="020B0503020203020204" pitchFamily="34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по созданию условий для успешной </a:t>
            </a:r>
            <a:r>
              <a:rPr lang="ru-RU" sz="3200" dirty="0">
                <a:solidFill>
                  <a:srgbClr val="FF0000"/>
                </a:solidFill>
                <a:effectLst/>
                <a:latin typeface="PT Sans" panose="020B0503020203020204" pitchFamily="34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социальной</a:t>
            </a:r>
            <a:r>
              <a:rPr lang="ru-RU" sz="3200" dirty="0">
                <a:effectLst/>
                <a:latin typeface="PT Sans" panose="020B0503020203020204" pitchFamily="34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3200" dirty="0">
                <a:solidFill>
                  <a:srgbClr val="FF0000"/>
                </a:solidFill>
                <a:effectLst/>
                <a:latin typeface="PT Sans" panose="020B0503020203020204" pitchFamily="34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профессиональной адаптации </a:t>
            </a:r>
            <a:r>
              <a:rPr lang="ru-RU" sz="3200" dirty="0">
                <a:effectLst/>
                <a:latin typeface="PT Sans" panose="020B0503020203020204" pitchFamily="34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обучающихся МОБУ «Центр образования» ГО «г. Якутск»</a:t>
            </a:r>
            <a:endParaRPr lang="ru-RU" sz="3200" i="1" dirty="0">
              <a:effectLst/>
              <a:latin typeface="PT Sans" panose="020B0503020203020204" pitchFamily="34" charset="-52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64299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A1A36FA6-1FAA-394E-98A3-7AE14AE50E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856" y="381000"/>
            <a:ext cx="8229600" cy="5745163"/>
          </a:xfrm>
        </p:spPr>
        <p:txBody>
          <a:bodyPr>
            <a:normAutofit/>
          </a:bodyPr>
          <a:lstStyle/>
          <a:p>
            <a:pPr marL="0" indent="0" algn="ctr">
              <a:buNone/>
              <a:defRPr/>
            </a:pPr>
            <a:r>
              <a:rPr lang="ru-RU" sz="2400" u="sng" dirty="0">
                <a:effectLst/>
                <a:latin typeface="PT Sans" panose="020B0503020203020204" pitchFamily="34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Контингент </a:t>
            </a:r>
            <a:r>
              <a:rPr lang="ru-RU" sz="2400" u="sng" dirty="0">
                <a:latin typeface="PT Sans" panose="020B0503020203020204" pitchFamily="34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нашей</a:t>
            </a:r>
            <a:r>
              <a:rPr lang="ru-RU" sz="2400" u="sng" dirty="0">
                <a:effectLst/>
                <a:latin typeface="PT Sans" panose="020B0503020203020204" pitchFamily="34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 школы –это обучающиеся:</a:t>
            </a:r>
          </a:p>
          <a:p>
            <a:pPr marL="0" indent="0" eaLnBrk="1" fontAlgn="auto" hangingPunct="1">
              <a:spcAft>
                <a:spcPts val="0"/>
              </a:spcAft>
              <a:buFontTx/>
              <a:buNone/>
              <a:defRPr/>
            </a:pPr>
            <a:endParaRPr lang="ru-RU" sz="2400" dirty="0">
              <a:effectLst/>
              <a:latin typeface="PT Sans" panose="020B0503020203020204" pitchFamily="34" charset="-52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Схема 3">
            <a:extLst>
              <a:ext uri="{FF2B5EF4-FFF2-40B4-BE49-F238E27FC236}">
                <a16:creationId xmlns:a16="http://schemas.microsoft.com/office/drawing/2014/main" id="{F3B28BBF-9DEF-8E67-315D-7BFBE6303F6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68028292"/>
              </p:ext>
            </p:extLst>
          </p:nvPr>
        </p:nvGraphicFramePr>
        <p:xfrm>
          <a:off x="335056" y="1219200"/>
          <a:ext cx="8153400" cy="5410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4672616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E61D561-D3CE-1791-E430-6FB3A9DACA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392362"/>
          </a:xfrm>
        </p:spPr>
        <p:txBody>
          <a:bodyPr>
            <a:normAutofit/>
          </a:bodyPr>
          <a:lstStyle/>
          <a:p>
            <a:b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F407239-4E7E-FDF1-CC84-D7AE0F00EC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b="1" i="0" dirty="0">
              <a:effectLst/>
              <a:latin typeface="PT Sans" panose="020B0503020203020204" pitchFamily="34" charset="-52"/>
            </a:endParaRPr>
          </a:p>
          <a:p>
            <a:pPr marL="0" indent="0">
              <a:buNone/>
            </a:pPr>
            <a:endParaRPr lang="ru-RU" b="1" dirty="0">
              <a:latin typeface="PT Sans" panose="020B0503020203020204" pitchFamily="34" charset="-52"/>
            </a:endParaRPr>
          </a:p>
          <a:p>
            <a:pPr marL="0" indent="0">
              <a:buNone/>
            </a:pPr>
            <a:endParaRPr lang="ru-RU" b="1" i="0" dirty="0">
              <a:effectLst/>
              <a:latin typeface="PT Sans" panose="020B0503020203020204" pitchFamily="34" charset="-52"/>
            </a:endParaRPr>
          </a:p>
        </p:txBody>
      </p:sp>
      <p:graphicFrame>
        <p:nvGraphicFramePr>
          <p:cNvPr id="8" name="Диаграмма 7">
            <a:extLst>
              <a:ext uri="{FF2B5EF4-FFF2-40B4-BE49-F238E27FC236}">
                <a16:creationId xmlns:a16="http://schemas.microsoft.com/office/drawing/2014/main" id="{CD6060AE-4E6A-6E93-3F22-B9735EF0D85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68955703"/>
              </p:ext>
            </p:extLst>
          </p:nvPr>
        </p:nvGraphicFramePr>
        <p:xfrm>
          <a:off x="338137" y="274638"/>
          <a:ext cx="8467725" cy="63087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0471904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11274"/>
          </a:xfrm>
        </p:spPr>
        <p:txBody>
          <a:bodyPr>
            <a:noAutofit/>
          </a:bodyPr>
          <a:lstStyle/>
          <a:p>
            <a:r>
              <a:rPr lang="ru-RU" sz="2800" dirty="0"/>
              <a:t>Федеральный закон от 24 июня 1999 г. №120-ФЗ «Об основах системы профилактики безнадзорности и правонарушений несовершеннолетних»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600200"/>
            <a:ext cx="8210550" cy="5029200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buNone/>
            </a:pPr>
            <a:endParaRPr lang="ru-RU" sz="2000" dirty="0"/>
          </a:p>
          <a:p>
            <a:pPr>
              <a:lnSpc>
                <a:spcPct val="100000"/>
              </a:lnSpc>
              <a:buFontTx/>
              <a:buChar char="-"/>
            </a:pPr>
            <a:r>
              <a:rPr lang="ru-RU" sz="2400" dirty="0"/>
              <a:t>Организация досуга и занятости несовершеннолетних.</a:t>
            </a:r>
          </a:p>
          <a:p>
            <a:pPr>
              <a:lnSpc>
                <a:spcPct val="100000"/>
              </a:lnSpc>
              <a:buNone/>
            </a:pPr>
            <a:r>
              <a:rPr lang="ru-RU" sz="2400" dirty="0"/>
              <a:t>- Внедрение в практику работы образовательных организаций программ и методик, направленных на формирование законопослушного поведения несовершеннолетних.</a:t>
            </a:r>
          </a:p>
          <a:p>
            <a:pPr>
              <a:lnSpc>
                <a:spcPct val="100000"/>
              </a:lnSpc>
              <a:buNone/>
            </a:pPr>
            <a:r>
              <a:rPr lang="ru-RU" sz="2400" dirty="0"/>
              <a:t>- Оказание социально-психологической и педагогической помощи несовершеннолетним с ограниченными возможностями здоровья и (или) отклонениями в поведении либо несовершеннолетним, имеющим проблемы в обучении.</a:t>
            </a:r>
            <a:br>
              <a:rPr lang="ru-RU" sz="2000" dirty="0"/>
            </a:br>
            <a:endParaRPr lang="ru-RU" sz="2000" dirty="0"/>
          </a:p>
          <a:p>
            <a:pPr>
              <a:buNone/>
            </a:pPr>
            <a:endParaRPr lang="ru-RU" sz="3200" dirty="0"/>
          </a:p>
          <a:p>
            <a:pPr>
              <a:buNone/>
            </a:pPr>
            <a:endParaRPr lang="ru-RU" sz="3200" dirty="0"/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4" name="Трехмерная модель 3" descr="Зеленая галочка">
                <a:extLst>
                  <a:ext uri="{FF2B5EF4-FFF2-40B4-BE49-F238E27FC236}">
                    <a16:creationId xmlns:a16="http://schemas.microsoft.com/office/drawing/2014/main" id="{90E3810C-AAB8-61F2-5924-351F547084ED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3434235255"/>
                  </p:ext>
                </p:extLst>
              </p:nvPr>
            </p:nvGraphicFramePr>
            <p:xfrm>
              <a:off x="7773828" y="1524000"/>
              <a:ext cx="777381" cy="1119134"/>
            </p:xfrm>
            <a:graphic>
              <a:graphicData uri="http://schemas.microsoft.com/office/drawing/2017/model3d">
                <am3d:model3d r:embed="rId2">
                  <am3d:spPr>
                    <a:xfrm>
                      <a:off x="0" y="0"/>
                      <a:ext cx="777381" cy="1119134"/>
                    </a:xfrm>
                    <a:prstGeom prst="rect">
                      <a:avLst/>
                    </a:prstGeom>
                  </am3d:spPr>
                  <am3d:camera>
                    <am3d:pos x="0" y="0" z="65636637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206523" d="1000000"/>
                    <am3d:preTrans dx="0" dy="-14800077" dz="0"/>
                    <am3d:scale>
                      <am3d:sx n="1000000" d="1000000"/>
                      <am3d:sy n="1000000" d="1000000"/>
                      <am3d:sz n="1000000" d="1000000"/>
                    </am3d:scale>
                    <am3d:rot/>
                    <am3d:postTrans dx="0" dy="0" dz="0"/>
                  </am3d:trans>
                  <am3d:raster rName="Office3DRenderer" rVer="16.0.8326">
                    <am3d:blip r:embed="rId3"/>
                  </am3d:raster>
                  <am3d:objViewport viewportSz="1006480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4" name="Трехмерная модель 3" descr="Зеленая галочка">
                <a:extLst>
                  <a:ext uri="{FF2B5EF4-FFF2-40B4-BE49-F238E27FC236}">
                    <a16:creationId xmlns:a16="http://schemas.microsoft.com/office/drawing/2014/main" id="{90E3810C-AAB8-61F2-5924-351F547084ED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773828" y="1524000"/>
                <a:ext cx="777381" cy="111913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5" name="Трехмерная модель 4" descr="Зеленая галочка">
                <a:extLst>
                  <a:ext uri="{FF2B5EF4-FFF2-40B4-BE49-F238E27FC236}">
                    <a16:creationId xmlns:a16="http://schemas.microsoft.com/office/drawing/2014/main" id="{DD2B1830-98F6-BE14-0360-DE35A4E3C02C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2095692671"/>
                  </p:ext>
                </p:extLst>
              </p:nvPr>
            </p:nvGraphicFramePr>
            <p:xfrm>
              <a:off x="7809687" y="2550399"/>
              <a:ext cx="777381" cy="1119134"/>
            </p:xfrm>
            <a:graphic>
              <a:graphicData uri="http://schemas.microsoft.com/office/drawing/2017/model3d">
                <am3d:model3d r:embed="rId2">
                  <am3d:spPr>
                    <a:xfrm>
                      <a:off x="0" y="0"/>
                      <a:ext cx="777381" cy="1119134"/>
                    </a:xfrm>
                    <a:prstGeom prst="rect">
                      <a:avLst/>
                    </a:prstGeom>
                  </am3d:spPr>
                  <am3d:camera>
                    <am3d:pos x="0" y="0" z="65636637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206523" d="1000000"/>
                    <am3d:preTrans dx="0" dy="-14800077" dz="0"/>
                    <am3d:scale>
                      <am3d:sx n="1000000" d="1000000"/>
                      <am3d:sy n="1000000" d="1000000"/>
                      <am3d:sz n="1000000" d="1000000"/>
                    </am3d:scale>
                    <am3d:rot/>
                    <am3d:postTrans dx="0" dy="0" dz="0"/>
                  </am3d:trans>
                  <am3d:raster rName="Office3DRenderer" rVer="16.0.8326">
                    <am3d:blip r:embed="rId3"/>
                  </am3d:raster>
                  <am3d:objViewport viewportSz="1006480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5" name="Трехмерная модель 4" descr="Зеленая галочка">
                <a:extLst>
                  <a:ext uri="{FF2B5EF4-FFF2-40B4-BE49-F238E27FC236}">
                    <a16:creationId xmlns:a16="http://schemas.microsoft.com/office/drawing/2014/main" id="{DD2B1830-98F6-BE14-0360-DE35A4E3C02C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809687" y="2550399"/>
                <a:ext cx="777381" cy="111913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6" name="Трехмерная модель 5" descr="Зеленая галочка">
                <a:extLst>
                  <a:ext uri="{FF2B5EF4-FFF2-40B4-BE49-F238E27FC236}">
                    <a16:creationId xmlns:a16="http://schemas.microsoft.com/office/drawing/2014/main" id="{8100244D-AF0F-D300-700B-DF8208A5DFD5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924903348"/>
                  </p:ext>
                </p:extLst>
              </p:nvPr>
            </p:nvGraphicFramePr>
            <p:xfrm>
              <a:off x="7818653" y="4561461"/>
              <a:ext cx="777380" cy="639183"/>
            </p:xfrm>
            <a:graphic>
              <a:graphicData uri="http://schemas.microsoft.com/office/drawing/2017/model3d">
                <am3d:model3d r:embed="rId2">
                  <am3d:spPr>
                    <a:xfrm>
                      <a:off x="0" y="0"/>
                      <a:ext cx="777380" cy="639183"/>
                    </a:xfrm>
                    <a:prstGeom prst="rect">
                      <a:avLst/>
                    </a:prstGeom>
                  </am3d:spPr>
                  <am3d:camera>
                    <am3d:pos x="0" y="0" z="65636637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206523" d="1000000"/>
                    <am3d:preTrans dx="0" dy="-14800077" dz="0"/>
                    <am3d:scale>
                      <am3d:sx n="1000000" d="1000000"/>
                      <am3d:sy n="1000000" d="1000000"/>
                      <am3d:sz n="1000000" d="1000000"/>
                    </am3d:scale>
                    <am3d:rot/>
                    <am3d:postTrans dx="0" dy="0" dz="0"/>
                  </am3d:trans>
                  <am3d:raster rName="Office3DRenderer" rVer="16.0.8326">
                    <am3d:blip r:embed="rId4"/>
                  </am3d:raster>
                  <am3d:objViewport viewportSz="1006479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6" name="Трехмерная модель 5" descr="Зеленая галочка">
                <a:extLst>
                  <a:ext uri="{FF2B5EF4-FFF2-40B4-BE49-F238E27FC236}">
                    <a16:creationId xmlns:a16="http://schemas.microsoft.com/office/drawing/2014/main" id="{8100244D-AF0F-D300-700B-DF8208A5DFD5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818653" y="4561461"/>
                <a:ext cx="777380" cy="639183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2089CAE-A13E-4FCD-B09B-059FA90C26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304800"/>
            <a:ext cx="8763000" cy="456911"/>
          </a:xfrm>
        </p:spPr>
        <p:txBody>
          <a:bodyPr>
            <a:noAutofit/>
          </a:bodyPr>
          <a:lstStyle/>
          <a:p>
            <a:pPr algn="ctr"/>
            <a:r>
              <a:rPr lang="ru-RU" sz="2400" dirty="0">
                <a:solidFill>
                  <a:srgbClr val="FF0000"/>
                </a:solidFill>
                <a:latin typeface="PT Sans" panose="020B0503020203020204" pitchFamily="34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Основы государственной молодежной политики Российской Федерации на период до 2025 года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BE26DC9-A0DA-461C-AB7A-A75C9E75FF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90855"/>
            <a:ext cx="7696200" cy="1752345"/>
          </a:xfrm>
        </p:spPr>
        <p:txBody>
          <a:bodyPr>
            <a:normAutofit lnSpcReduction="10000"/>
          </a:bodyPr>
          <a:lstStyle/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000" dirty="0">
                <a:latin typeface="PT Sans" panose="020B0503020203020204" pitchFamily="34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«создание условий для развития профориентационной работы среди молодежи и построение эффективной траектории профессионального развития»; «организация доступа к образовательным и просветительским курсам и мероприятиям в режиме удаленного доступа». </a:t>
            </a:r>
          </a:p>
          <a:p>
            <a:endParaRPr lang="ru-RU" dirty="0"/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849F1045-9472-494E-9F9D-82C06618E850}"/>
              </a:ext>
            </a:extLst>
          </p:cNvPr>
          <p:cNvSpPr txBox="1">
            <a:spLocks/>
          </p:cNvSpPr>
          <p:nvPr/>
        </p:nvSpPr>
        <p:spPr>
          <a:xfrm>
            <a:off x="237565" y="2943680"/>
            <a:ext cx="8915400" cy="4569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rgbClr val="403B38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dirty="0">
                <a:solidFill>
                  <a:srgbClr val="FF0000"/>
                </a:solidFill>
                <a:latin typeface="PT Sans" panose="020B0503020203020204" pitchFamily="34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Поручение Президента РФ от 28 августа 2021 года, Пр-1808ГС, п.6: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5" name="Объект 2">
            <a:extLst>
              <a:ext uri="{FF2B5EF4-FFF2-40B4-BE49-F238E27FC236}">
                <a16:creationId xmlns:a16="http://schemas.microsoft.com/office/drawing/2014/main" id="{7BA581EF-EE66-4A7E-973B-8175E159D6DD}"/>
              </a:ext>
            </a:extLst>
          </p:cNvPr>
          <p:cNvSpPr txBox="1">
            <a:spLocks/>
          </p:cNvSpPr>
          <p:nvPr/>
        </p:nvSpPr>
        <p:spPr>
          <a:xfrm>
            <a:off x="486643" y="3469053"/>
            <a:ext cx="76962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000" dirty="0">
                <a:latin typeface="PT Sans" panose="020B0503020203020204" pitchFamily="34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“организовать на системной основе проведение профориентационных мероприятий для обучающихся по образовательным программам основного общего и среднего общего образования с привлечением ресурсов профессиональных образовательных организаций и предприятий с целью обеспечения раннего и осознанного выбора обучающимися будущей образовательной и профессиональной траектории с учетом приоритетных и перспективных направлений развития экономики и социальной сферы региона”.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6" name="Трехмерная модель 5" descr="Зеленая галочка">
                <a:extLst>
                  <a:ext uri="{FF2B5EF4-FFF2-40B4-BE49-F238E27FC236}">
                    <a16:creationId xmlns:a16="http://schemas.microsoft.com/office/drawing/2014/main" id="{DD4084B3-91C0-4C5B-ACA5-A1F1729B3129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434669734"/>
                  </p:ext>
                </p:extLst>
              </p:nvPr>
            </p:nvGraphicFramePr>
            <p:xfrm>
              <a:off x="8173878" y="1190647"/>
              <a:ext cx="777381" cy="1119134"/>
            </p:xfrm>
            <a:graphic>
              <a:graphicData uri="http://schemas.microsoft.com/office/drawing/2017/model3d">
                <am3d:model3d r:embed="rId2">
                  <am3d:spPr>
                    <a:xfrm>
                      <a:off x="0" y="0"/>
                      <a:ext cx="777381" cy="1119134"/>
                    </a:xfrm>
                    <a:prstGeom prst="rect">
                      <a:avLst/>
                    </a:prstGeom>
                  </am3d:spPr>
                  <am3d:camera>
                    <am3d:pos x="0" y="0" z="65636637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206523" d="1000000"/>
                    <am3d:preTrans dx="0" dy="-14800077" dz="0"/>
                    <am3d:scale>
                      <am3d:sx n="1000000" d="1000000"/>
                      <am3d:sy n="1000000" d="1000000"/>
                      <am3d:sz n="1000000" d="1000000"/>
                    </am3d:scale>
                    <am3d:rot/>
                    <am3d:postTrans dx="0" dy="0" dz="0"/>
                  </am3d:trans>
                  <am3d:raster rName="Office3DRenderer" rVer="16.0.8326">
                    <am3d:blip r:embed="rId3"/>
                  </am3d:raster>
                  <am3d:objViewport viewportSz="1006480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6" name="Трехмерная модель 5" descr="Зеленая галочка">
                <a:extLst>
                  <a:ext uri="{FF2B5EF4-FFF2-40B4-BE49-F238E27FC236}">
                    <a16:creationId xmlns:a16="http://schemas.microsoft.com/office/drawing/2014/main" id="{DD4084B3-91C0-4C5B-ACA5-A1F1729B3129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73878" y="1190647"/>
                <a:ext cx="777381" cy="111913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7" name="Трехмерная модель 6" descr="Зеленая галочка">
                <a:extLst>
                  <a:ext uri="{FF2B5EF4-FFF2-40B4-BE49-F238E27FC236}">
                    <a16:creationId xmlns:a16="http://schemas.microsoft.com/office/drawing/2014/main" id="{F50B83AB-DEE6-406F-B954-681B3AE215C4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3449304159"/>
                  </p:ext>
                </p:extLst>
              </p:nvPr>
            </p:nvGraphicFramePr>
            <p:xfrm>
              <a:off x="8182843" y="3988653"/>
              <a:ext cx="777381" cy="1119134"/>
            </p:xfrm>
            <a:graphic>
              <a:graphicData uri="http://schemas.microsoft.com/office/drawing/2017/model3d">
                <am3d:model3d r:embed="rId2">
                  <am3d:spPr>
                    <a:xfrm>
                      <a:off x="0" y="0"/>
                      <a:ext cx="777381" cy="1119134"/>
                    </a:xfrm>
                    <a:prstGeom prst="rect">
                      <a:avLst/>
                    </a:prstGeom>
                  </am3d:spPr>
                  <am3d:camera>
                    <am3d:pos x="0" y="0" z="65636637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206523" d="1000000"/>
                    <am3d:preTrans dx="0" dy="-14800077" dz="0"/>
                    <am3d:scale>
                      <am3d:sx n="1000000" d="1000000"/>
                      <am3d:sy n="1000000" d="1000000"/>
                      <am3d:sz n="1000000" d="1000000"/>
                    </am3d:scale>
                    <am3d:rot/>
                    <am3d:postTrans dx="0" dy="0" dz="0"/>
                  </am3d:trans>
                  <am3d:raster rName="Office3DRenderer" rVer="16.0.8326">
                    <am3d:blip r:embed="rId3"/>
                  </am3d:raster>
                  <am3d:objViewport viewportSz="1006480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7" name="Трехмерная модель 6" descr="Зеленая галочка">
                <a:extLst>
                  <a:ext uri="{FF2B5EF4-FFF2-40B4-BE49-F238E27FC236}">
                    <a16:creationId xmlns:a16="http://schemas.microsoft.com/office/drawing/2014/main" id="{F50B83AB-DEE6-406F-B954-681B3AE215C4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82843" y="3988653"/>
                <a:ext cx="777381" cy="1119134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2607450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Опрос респондентов (октябрь 2021 года):</a:t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8600" y="228600"/>
            <a:ext cx="8763000" cy="6400800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graphicFrame>
        <p:nvGraphicFramePr>
          <p:cNvPr id="6" name="Диаграмма 5">
            <a:extLst>
              <a:ext uri="{FF2B5EF4-FFF2-40B4-BE49-F238E27FC236}">
                <a16:creationId xmlns:a16="http://schemas.microsoft.com/office/drawing/2014/main" id="{573646DE-C742-48D6-93CD-70E45B7ACE9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49111826"/>
              </p:ext>
            </p:extLst>
          </p:nvPr>
        </p:nvGraphicFramePr>
        <p:xfrm>
          <a:off x="228600" y="533400"/>
          <a:ext cx="8915400" cy="59594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Тема1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Тема1" id="{6C8B8425-C9A9-4E62-A1C2-C8A709A57092}" vid="{B1EF8A9D-C480-4454-BB4F-BE27C0D4919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892</TotalTime>
  <Words>979</Words>
  <Application>Microsoft Office PowerPoint</Application>
  <PresentationFormat>Экран (4:3)</PresentationFormat>
  <Paragraphs>116</Paragraphs>
  <Slides>31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7" baseType="lpstr">
      <vt:lpstr>Arial</vt:lpstr>
      <vt:lpstr>Calibri</vt:lpstr>
      <vt:lpstr>Calibri Light</vt:lpstr>
      <vt:lpstr>Monotype Corsiva</vt:lpstr>
      <vt:lpstr>PT Sans</vt:lpstr>
      <vt:lpstr>Тема1</vt:lpstr>
      <vt:lpstr>МОБУ «Центр образования»</vt:lpstr>
      <vt:lpstr>Ранняя профориентация школьников, которую впервые провел союз "Молодые профессионалы (Ворлдскиллс Россия)" при поддержке министерства просвещения</vt:lpstr>
      <vt:lpstr>Презентация PowerPoint</vt:lpstr>
      <vt:lpstr>Презентация PowerPoint</vt:lpstr>
      <vt:lpstr>Презентация PowerPoint</vt:lpstr>
      <vt:lpstr> </vt:lpstr>
      <vt:lpstr>Федеральный закон от 24 июня 1999 г. №120-ФЗ «Об основах системы профилактики безнадзорности и правонарушений несовершеннолетних»</vt:lpstr>
      <vt:lpstr>Основы государственной молодежной политики Российской Федерации на период до 2025 года</vt:lpstr>
      <vt:lpstr>Опрос респондентов (октябрь 2021 года): </vt:lpstr>
      <vt:lpstr>Направления (согласно опросу):</vt:lpstr>
      <vt:lpstr>  </vt:lpstr>
      <vt:lpstr> Создать условия для : </vt:lpstr>
      <vt:lpstr>Задачи: </vt:lpstr>
      <vt:lpstr>Этапы деятельности проекта</vt:lpstr>
      <vt:lpstr>Презентация PowerPoint</vt:lpstr>
      <vt:lpstr>6 профориентационных тренинговых уроков с использованием комплекта  "Мир профессий будущего", "Профи плюс" </vt:lpstr>
      <vt:lpstr> Обучение 3 специалистов МОБУ “Центр образования”</vt:lpstr>
      <vt:lpstr>Обеспечение комплектом  настольных игр и профориентационных уроков “Мир профессий будущего”</vt:lpstr>
      <vt:lpstr>Организация мероприятия  “Поступай правильно!” (экскурсии на предприятия)</vt:lpstr>
      <vt:lpstr>Презентация PowerPoint</vt:lpstr>
      <vt:lpstr>Более 100 индивидуальных консультаций     с целью построения индивидуальной профессиональной траектории</vt:lpstr>
      <vt:lpstr>Презентация PowerPoint</vt:lpstr>
      <vt:lpstr>Обучение по программе «Основы бизнеса»</vt:lpstr>
      <vt:lpstr>Обучение по программе  «Графический дизайн и разработка сайтов»</vt:lpstr>
      <vt:lpstr>Обучение по программе «SMM-менеджер»</vt:lpstr>
      <vt:lpstr>Обучение по программе «Парикмахер»</vt:lpstr>
      <vt:lpstr>Обучение по программе «Основы фотографии»</vt:lpstr>
      <vt:lpstr>Выдача свидетельств и сертификатов</vt:lpstr>
      <vt:lpstr>МОБУ «Центр образования» и АНОДПО «ЦОПП» завершили проект перевыполнив план.     . </vt:lpstr>
      <vt:lpstr>Проект «Траектория карьеры» стал возможен благодаря  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МОУ «Центр образования»</dc:title>
  <dc:creator>Наталья Аркадьевна</dc:creator>
  <cp:lastModifiedBy>Янина Борисова</cp:lastModifiedBy>
  <cp:revision>75</cp:revision>
  <dcterms:created xsi:type="dcterms:W3CDTF">2023-02-27T23:28:39Z</dcterms:created>
  <dcterms:modified xsi:type="dcterms:W3CDTF">2023-03-27T00:26:20Z</dcterms:modified>
</cp:coreProperties>
</file>