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312" r:id="rId4"/>
    <p:sldId id="313" r:id="rId5"/>
    <p:sldId id="293" r:id="rId6"/>
    <p:sldId id="294" r:id="rId7"/>
    <p:sldId id="295" r:id="rId8"/>
    <p:sldId id="314" r:id="rId9"/>
    <p:sldId id="296" r:id="rId10"/>
    <p:sldId id="297" r:id="rId11"/>
    <p:sldId id="298" r:id="rId12"/>
    <p:sldId id="300" r:id="rId13"/>
    <p:sldId id="301" r:id="rId14"/>
    <p:sldId id="292" r:id="rId15"/>
    <p:sldId id="260" r:id="rId16"/>
    <p:sldId id="284" r:id="rId17"/>
    <p:sldId id="302" r:id="rId18"/>
    <p:sldId id="263" r:id="rId19"/>
    <p:sldId id="303" r:id="rId20"/>
    <p:sldId id="304" r:id="rId21"/>
    <p:sldId id="305" r:id="rId22"/>
    <p:sldId id="307" r:id="rId23"/>
    <p:sldId id="306" r:id="rId24"/>
    <p:sldId id="316" r:id="rId25"/>
    <p:sldId id="318" r:id="rId26"/>
    <p:sldId id="308" r:id="rId27"/>
    <p:sldId id="309" r:id="rId28"/>
    <p:sldId id="310" r:id="rId29"/>
    <p:sldId id="319" r:id="rId30"/>
    <p:sldId id="290" r:id="rId31"/>
    <p:sldId id="27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66B3"/>
    <a:srgbClr val="000000"/>
    <a:srgbClr val="99CC00"/>
    <a:srgbClr val="DDDDDD"/>
    <a:srgbClr val="C1D1D3"/>
    <a:srgbClr val="5AABCC"/>
    <a:srgbClr val="BD9E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65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0" name="Rectangle 78"/>
          <p:cNvSpPr>
            <a:spLocks noChangeArrowheads="1"/>
          </p:cNvSpPr>
          <p:nvPr/>
        </p:nvSpPr>
        <p:spPr bwMode="gray">
          <a:xfrm rot="5400000">
            <a:off x="7904162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5791200" cy="1698625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990975"/>
            <a:ext cx="5791200" cy="457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3886200" y="5715000"/>
            <a:ext cx="16129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ru-RU" sz="2800" b="1">
                <a:latin typeface="Verdana" panose="020B0604030504040204" pitchFamily="34" charset="0"/>
              </a:rPr>
              <a:t>LOGO</a:t>
            </a:r>
          </a:p>
        </p:txBody>
      </p:sp>
      <p:grpSp>
        <p:nvGrpSpPr>
          <p:cNvPr id="3103" name="Group 31"/>
          <p:cNvGrpSpPr>
            <a:grpSpLocks/>
          </p:cNvGrpSpPr>
          <p:nvPr/>
        </p:nvGrpSpPr>
        <p:grpSpPr bwMode="auto">
          <a:xfrm rot="421294">
            <a:off x="971550" y="692150"/>
            <a:ext cx="1871663" cy="1944688"/>
            <a:chOff x="521" y="482"/>
            <a:chExt cx="1134" cy="1142"/>
          </a:xfrm>
        </p:grpSpPr>
        <p:sp>
          <p:nvSpPr>
            <p:cNvPr id="3104" name="Oval 32"/>
            <p:cNvSpPr>
              <a:spLocks noChangeArrowheads="1"/>
            </p:cNvSpPr>
            <p:nvPr userDrawn="1"/>
          </p:nvSpPr>
          <p:spPr bwMode="gray">
            <a:xfrm rot="-128649">
              <a:off x="851" y="811"/>
              <a:ext cx="479" cy="4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105" name="Group 33"/>
            <p:cNvGrpSpPr>
              <a:grpSpLocks/>
            </p:cNvGrpSpPr>
            <p:nvPr userDrawn="1"/>
          </p:nvGrpSpPr>
          <p:grpSpPr bwMode="auto">
            <a:xfrm rot="56277">
              <a:off x="1311" y="1224"/>
              <a:ext cx="266" cy="218"/>
              <a:chOff x="3452" y="878"/>
              <a:chExt cx="402" cy="342"/>
            </a:xfrm>
          </p:grpSpPr>
          <p:sp>
            <p:nvSpPr>
              <p:cNvPr id="3106" name="Oval 3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07" name="Oval 3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08" name="Oval 3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09" name="Group 37"/>
            <p:cNvGrpSpPr>
              <a:grpSpLocks/>
            </p:cNvGrpSpPr>
            <p:nvPr userDrawn="1"/>
          </p:nvGrpSpPr>
          <p:grpSpPr bwMode="auto">
            <a:xfrm rot="-23983151">
              <a:off x="1390" y="942"/>
              <a:ext cx="265" cy="219"/>
              <a:chOff x="3452" y="878"/>
              <a:chExt cx="402" cy="342"/>
            </a:xfrm>
          </p:grpSpPr>
          <p:sp>
            <p:nvSpPr>
              <p:cNvPr id="3110" name="Oval 3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1" name="Oval 3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2" name="Oval 4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13" name="Group 41"/>
            <p:cNvGrpSpPr>
              <a:grpSpLocks/>
            </p:cNvGrpSpPr>
            <p:nvPr userDrawn="1"/>
          </p:nvGrpSpPr>
          <p:grpSpPr bwMode="auto">
            <a:xfrm rot="-4925197">
              <a:off x="1293" y="630"/>
              <a:ext cx="257" cy="226"/>
              <a:chOff x="3452" y="878"/>
              <a:chExt cx="402" cy="342"/>
            </a:xfrm>
          </p:grpSpPr>
          <p:sp>
            <p:nvSpPr>
              <p:cNvPr id="3114" name="Oval 4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5" name="Oval 4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6" name="Oval 4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17" name="Group 45"/>
            <p:cNvGrpSpPr>
              <a:grpSpLocks/>
            </p:cNvGrpSpPr>
            <p:nvPr userDrawn="1"/>
          </p:nvGrpSpPr>
          <p:grpSpPr bwMode="auto">
            <a:xfrm rot="3149186">
              <a:off x="985" y="1383"/>
              <a:ext cx="257" cy="226"/>
              <a:chOff x="3452" y="878"/>
              <a:chExt cx="402" cy="342"/>
            </a:xfrm>
          </p:grpSpPr>
          <p:sp>
            <p:nvSpPr>
              <p:cNvPr id="3118" name="Oval 46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19" name="Oval 47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0" name="Oval 48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21" name="Group 49"/>
            <p:cNvGrpSpPr>
              <a:grpSpLocks/>
            </p:cNvGrpSpPr>
            <p:nvPr userDrawn="1"/>
          </p:nvGrpSpPr>
          <p:grpSpPr bwMode="auto">
            <a:xfrm rot="-29276986">
              <a:off x="966" y="498"/>
              <a:ext cx="257" cy="226"/>
              <a:chOff x="3452" y="878"/>
              <a:chExt cx="402" cy="342"/>
            </a:xfrm>
          </p:grpSpPr>
          <p:sp>
            <p:nvSpPr>
              <p:cNvPr id="3122" name="Oval 50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3" name="Oval 51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4" name="Oval 52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25" name="Group 53"/>
            <p:cNvGrpSpPr>
              <a:grpSpLocks/>
            </p:cNvGrpSpPr>
            <p:nvPr userDrawn="1"/>
          </p:nvGrpSpPr>
          <p:grpSpPr bwMode="auto">
            <a:xfrm rot="-10348150">
              <a:off x="628" y="649"/>
              <a:ext cx="266" cy="219"/>
              <a:chOff x="3452" y="878"/>
              <a:chExt cx="402" cy="342"/>
            </a:xfrm>
          </p:grpSpPr>
          <p:sp>
            <p:nvSpPr>
              <p:cNvPr id="3126" name="Oval 54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7" name="Oval 55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28" name="Oval 56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29" name="Group 57"/>
            <p:cNvGrpSpPr>
              <a:grpSpLocks/>
            </p:cNvGrpSpPr>
            <p:nvPr userDrawn="1"/>
          </p:nvGrpSpPr>
          <p:grpSpPr bwMode="auto">
            <a:xfrm rot="-34593241">
              <a:off x="521" y="973"/>
              <a:ext cx="265" cy="218"/>
              <a:chOff x="3452" y="878"/>
              <a:chExt cx="402" cy="342"/>
            </a:xfrm>
          </p:grpSpPr>
          <p:sp>
            <p:nvSpPr>
              <p:cNvPr id="3130" name="Oval 58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1" name="Oval 59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2" name="Oval 60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133" name="Group 61"/>
            <p:cNvGrpSpPr>
              <a:grpSpLocks/>
            </p:cNvGrpSpPr>
            <p:nvPr userDrawn="1"/>
          </p:nvGrpSpPr>
          <p:grpSpPr bwMode="auto">
            <a:xfrm rot="-15320246">
              <a:off x="654" y="1263"/>
              <a:ext cx="257" cy="226"/>
              <a:chOff x="3452" y="878"/>
              <a:chExt cx="402" cy="342"/>
            </a:xfrm>
          </p:grpSpPr>
          <p:sp>
            <p:nvSpPr>
              <p:cNvPr id="3134" name="Oval 62"/>
              <p:cNvSpPr>
                <a:spLocks noChangeArrowheads="1"/>
              </p:cNvSpPr>
              <p:nvPr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5" name="Oval 63"/>
              <p:cNvSpPr>
                <a:spLocks noChangeArrowheads="1"/>
              </p:cNvSpPr>
              <p:nvPr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36" name="Oval 64"/>
              <p:cNvSpPr>
                <a:spLocks noChangeArrowheads="1"/>
              </p:cNvSpPr>
              <p:nvPr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137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gray">
          <a:xfrm>
            <a:off x="6664325" y="-7938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gray">
          <a:xfrm>
            <a:off x="8763000" y="-7938"/>
            <a:ext cx="381000" cy="314326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gray">
          <a:xfrm rot="5400000">
            <a:off x="6557962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52" name="Line 80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auto">
          <a:xfrm>
            <a:off x="0" y="655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54" name="Line 82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55" name="Line 8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56" name="Line 84"/>
          <p:cNvSpPr>
            <a:spLocks noChangeShapeType="1"/>
          </p:cNvSpPr>
          <p:nvPr/>
        </p:nvSpPr>
        <p:spPr bwMode="auto">
          <a:xfrm flipH="1">
            <a:off x="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57" name="Line 85"/>
          <p:cNvSpPr>
            <a:spLocks noChangeShapeType="1"/>
          </p:cNvSpPr>
          <p:nvPr/>
        </p:nvSpPr>
        <p:spPr bwMode="auto">
          <a:xfrm>
            <a:off x="8763000" y="175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58" name="Line 86"/>
          <p:cNvSpPr>
            <a:spLocks noChangeShapeType="1"/>
          </p:cNvSpPr>
          <p:nvPr/>
        </p:nvSpPr>
        <p:spPr bwMode="auto">
          <a:xfrm>
            <a:off x="8763000" y="190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59" name="Line 87"/>
          <p:cNvSpPr>
            <a:spLocks noChangeShapeType="1"/>
          </p:cNvSpPr>
          <p:nvPr/>
        </p:nvSpPr>
        <p:spPr bwMode="auto">
          <a:xfrm>
            <a:off x="2543175" y="655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60" name="Line 88"/>
          <p:cNvSpPr>
            <a:spLocks noChangeShapeType="1"/>
          </p:cNvSpPr>
          <p:nvPr/>
        </p:nvSpPr>
        <p:spPr bwMode="auto">
          <a:xfrm flipV="1">
            <a:off x="6672263" y="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36956F1-2EB8-4070-8008-9346B9DD88FE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497828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CBF44A-EE91-42ED-A51D-F7532A90A35A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128348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228725"/>
            <a:ext cx="8023225" cy="492125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62FBCA2A-B2B8-4885-9BFE-B6610607B9A2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2758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A82ECAF-E27D-48B5-AC71-6B057245210C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944769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A2F52EA-0920-46A9-9F4E-868D03635EA3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598616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EA56EE-89ED-407C-A418-69F915B9EB7F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605767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D640B6C-A70B-461C-A5A1-2ACD2199A726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54162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DDC38FC-338B-48A3-A4C8-4677C7558C25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7025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1506FD-1439-4541-90CE-3801CE5D26C3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958404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66D342-0459-4268-BA5F-E29799C63820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386263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7A88008-47A8-4F3B-A8A6-3B517BB5FFEE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25064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477250" cy="7683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228725"/>
            <a:ext cx="8023225" cy="492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791200" y="6248400"/>
            <a:ext cx="289560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r>
              <a:rPr lang="en-US" altLang="ru-RU"/>
              <a:t>Company 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338888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6FB5054-11AE-4F67-9381-00D221A269D1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768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762000"/>
            <a:ext cx="457200" cy="1524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2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762000"/>
            <a:ext cx="381000" cy="152400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2" cy="76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57200" y="762000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22238"/>
            <a:ext cx="67056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grpSp>
        <p:nvGrpSpPr>
          <p:cNvPr id="1128" name="Group 104"/>
          <p:cNvGrpSpPr>
            <a:grpSpLocks/>
          </p:cNvGrpSpPr>
          <p:nvPr/>
        </p:nvGrpSpPr>
        <p:grpSpPr bwMode="auto">
          <a:xfrm>
            <a:off x="8002588" y="69850"/>
            <a:ext cx="657225" cy="636588"/>
            <a:chOff x="5041" y="44"/>
            <a:chExt cx="414" cy="401"/>
          </a:xfrm>
        </p:grpSpPr>
        <p:sp>
          <p:nvSpPr>
            <p:cNvPr id="1129" name="Oval 105"/>
            <p:cNvSpPr>
              <a:spLocks noChangeArrowheads="1"/>
            </p:cNvSpPr>
            <p:nvPr userDrawn="1"/>
          </p:nvSpPr>
          <p:spPr bwMode="gray">
            <a:xfrm rot="149948">
              <a:off x="5161" y="161"/>
              <a:ext cx="175" cy="17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30" name="Group 106"/>
            <p:cNvGrpSpPr>
              <a:grpSpLocks/>
            </p:cNvGrpSpPr>
            <p:nvPr userDrawn="1"/>
          </p:nvGrpSpPr>
          <p:grpSpPr bwMode="auto">
            <a:xfrm rot="334874">
              <a:off x="5321" y="313"/>
              <a:ext cx="98" cy="75"/>
              <a:chOff x="3452" y="878"/>
              <a:chExt cx="402" cy="342"/>
            </a:xfrm>
          </p:grpSpPr>
          <p:sp>
            <p:nvSpPr>
              <p:cNvPr id="1131" name="Oval 10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3" name="Oval 10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34" name="Group 110"/>
            <p:cNvGrpSpPr>
              <a:grpSpLocks/>
            </p:cNvGrpSpPr>
            <p:nvPr userDrawn="1"/>
          </p:nvGrpSpPr>
          <p:grpSpPr bwMode="auto">
            <a:xfrm rot="-23704554">
              <a:off x="5358" y="218"/>
              <a:ext cx="97" cy="75"/>
              <a:chOff x="3452" y="878"/>
              <a:chExt cx="402" cy="342"/>
            </a:xfrm>
          </p:grpSpPr>
          <p:sp>
            <p:nvSpPr>
              <p:cNvPr id="1135" name="Oval 11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6" name="Oval 11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" name="Oval 11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38" name="Group 114"/>
            <p:cNvGrpSpPr>
              <a:grpSpLocks/>
            </p:cNvGrpSpPr>
            <p:nvPr userDrawn="1"/>
          </p:nvGrpSpPr>
          <p:grpSpPr bwMode="auto">
            <a:xfrm rot="-4646600">
              <a:off x="5335" y="107"/>
              <a:ext cx="88" cy="82"/>
              <a:chOff x="3452" y="878"/>
              <a:chExt cx="402" cy="342"/>
            </a:xfrm>
          </p:grpSpPr>
          <p:sp>
            <p:nvSpPr>
              <p:cNvPr id="1139" name="Oval 11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" name="Oval 11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1" name="Oval 11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42" name="Group 118"/>
            <p:cNvGrpSpPr>
              <a:grpSpLocks/>
            </p:cNvGrpSpPr>
            <p:nvPr userDrawn="1"/>
          </p:nvGrpSpPr>
          <p:grpSpPr bwMode="auto">
            <a:xfrm rot="2913403">
              <a:off x="5210" y="359"/>
              <a:ext cx="88" cy="83"/>
              <a:chOff x="3452" y="878"/>
              <a:chExt cx="402" cy="342"/>
            </a:xfrm>
          </p:grpSpPr>
          <p:sp>
            <p:nvSpPr>
              <p:cNvPr id="1143" name="Oval 119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4" name="Oval 120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5" name="Oval 121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46" name="Group 122"/>
            <p:cNvGrpSpPr>
              <a:grpSpLocks/>
            </p:cNvGrpSpPr>
            <p:nvPr userDrawn="1"/>
          </p:nvGrpSpPr>
          <p:grpSpPr bwMode="auto">
            <a:xfrm rot="-29488389">
              <a:off x="5212" y="46"/>
              <a:ext cx="88" cy="83"/>
              <a:chOff x="3452" y="878"/>
              <a:chExt cx="402" cy="342"/>
            </a:xfrm>
          </p:grpSpPr>
          <p:sp>
            <p:nvSpPr>
              <p:cNvPr id="1147" name="Oval 123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8" name="Oval 124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9" name="Oval 125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50" name="Group 126"/>
            <p:cNvGrpSpPr>
              <a:grpSpLocks/>
            </p:cNvGrpSpPr>
            <p:nvPr userDrawn="1"/>
          </p:nvGrpSpPr>
          <p:grpSpPr bwMode="auto">
            <a:xfrm rot="-10069553">
              <a:off x="5089" y="95"/>
              <a:ext cx="97" cy="76"/>
              <a:chOff x="3452" y="878"/>
              <a:chExt cx="402" cy="342"/>
            </a:xfrm>
          </p:grpSpPr>
          <p:sp>
            <p:nvSpPr>
              <p:cNvPr id="1151" name="Oval 127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2" name="Oval 128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3" name="Oval 129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54" name="Group 130"/>
            <p:cNvGrpSpPr>
              <a:grpSpLocks/>
            </p:cNvGrpSpPr>
            <p:nvPr userDrawn="1"/>
          </p:nvGrpSpPr>
          <p:grpSpPr bwMode="auto">
            <a:xfrm rot="-34314642">
              <a:off x="5041" y="204"/>
              <a:ext cx="97" cy="75"/>
              <a:chOff x="3452" y="878"/>
              <a:chExt cx="402" cy="342"/>
            </a:xfrm>
          </p:grpSpPr>
          <p:sp>
            <p:nvSpPr>
              <p:cNvPr id="1155" name="Oval 131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6" name="Oval 132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7" name="Oval 133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58" name="Group 134"/>
            <p:cNvGrpSpPr>
              <a:grpSpLocks/>
            </p:cNvGrpSpPr>
            <p:nvPr userDrawn="1"/>
          </p:nvGrpSpPr>
          <p:grpSpPr bwMode="auto">
            <a:xfrm rot="-15041649">
              <a:off x="5085" y="304"/>
              <a:ext cx="88" cy="82"/>
              <a:chOff x="3452" y="878"/>
              <a:chExt cx="402" cy="342"/>
            </a:xfrm>
          </p:grpSpPr>
          <p:sp>
            <p:nvSpPr>
              <p:cNvPr id="1159" name="Oval 135"/>
              <p:cNvSpPr>
                <a:spLocks noChangeArrowheads="1"/>
              </p:cNvSpPr>
              <p:nvPr userDrawn="1"/>
            </p:nvSpPr>
            <p:spPr bwMode="gray">
              <a:xfrm>
                <a:off x="3639" y="1026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0" name="Oval 136"/>
              <p:cNvSpPr>
                <a:spLocks noChangeArrowheads="1"/>
              </p:cNvSpPr>
              <p:nvPr userDrawn="1"/>
            </p:nvSpPr>
            <p:spPr bwMode="gray">
              <a:xfrm>
                <a:off x="3763" y="1129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1" name="Oval 137"/>
              <p:cNvSpPr>
                <a:spLocks noChangeArrowheads="1"/>
              </p:cNvSpPr>
              <p:nvPr userDrawn="1"/>
            </p:nvSpPr>
            <p:spPr bwMode="gray">
              <a:xfrm>
                <a:off x="3452" y="878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162" name="Rectangle 138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3246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r>
              <a:rPr lang="en-US" altLang="ru-RU"/>
              <a:t>www.themegallery.com</a:t>
            </a:r>
          </a:p>
        </p:txBody>
      </p:sp>
      <p:sp>
        <p:nvSpPr>
          <p:cNvPr id="1175" name="Line 151"/>
          <p:cNvSpPr>
            <a:spLocks noChangeShapeType="1"/>
          </p:cNvSpPr>
          <p:nvPr/>
        </p:nvSpPr>
        <p:spPr bwMode="auto">
          <a:xfrm>
            <a:off x="0" y="76200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0" y="66484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 flipH="1">
            <a:off x="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1752600" y="664845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8763000" y="601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40.pn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640" y="2160215"/>
            <a:ext cx="7735416" cy="1698625"/>
          </a:xfrm>
        </p:spPr>
        <p:txBody>
          <a:bodyPr/>
          <a:lstStyle/>
          <a:p>
            <a:r>
              <a:rPr lang="ru-RU" sz="2800" dirty="0" smtClean="0">
                <a:solidFill>
                  <a:srgbClr val="7030A0"/>
                </a:solidFill>
              </a:rPr>
              <a:t>Смысловое </a:t>
            </a:r>
            <a:r>
              <a:rPr lang="ru-RU" sz="2800" dirty="0">
                <a:solidFill>
                  <a:srgbClr val="7030A0"/>
                </a:solidFill>
              </a:rPr>
              <a:t>чтение </a:t>
            </a:r>
            <a:r>
              <a:rPr lang="ru-RU" sz="2800" dirty="0" smtClean="0">
                <a:solidFill>
                  <a:srgbClr val="7030A0"/>
                </a:solidFill>
              </a:rPr>
              <a:t/>
            </a:r>
            <a:br>
              <a:rPr lang="ru-RU" sz="2800" dirty="0" smtClean="0">
                <a:solidFill>
                  <a:srgbClr val="7030A0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как </a:t>
            </a:r>
            <a:r>
              <a:rPr lang="ru-RU" sz="2800" dirty="0">
                <a:solidFill>
                  <a:srgbClr val="7030A0"/>
                </a:solidFill>
              </a:rPr>
              <a:t>основа </a:t>
            </a:r>
            <a:r>
              <a:rPr lang="ru-RU" sz="2800" dirty="0" smtClean="0">
                <a:solidFill>
                  <a:srgbClr val="7030A0"/>
                </a:solidFill>
              </a:rPr>
              <a:t/>
            </a:r>
            <a:br>
              <a:rPr lang="ru-RU" sz="2800" dirty="0" smtClean="0">
                <a:solidFill>
                  <a:srgbClr val="7030A0"/>
                </a:solidFill>
              </a:rPr>
            </a:br>
            <a:r>
              <a:rPr lang="ru-RU" sz="2800" dirty="0" err="1" smtClean="0">
                <a:solidFill>
                  <a:srgbClr val="7030A0"/>
                </a:solidFill>
              </a:rPr>
              <a:t>компетентностного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>
                <a:solidFill>
                  <a:srgbClr val="7030A0"/>
                </a:solidFill>
              </a:rPr>
              <a:t>подхода </a:t>
            </a:r>
            <a:r>
              <a:rPr lang="ru-RU" sz="2800" dirty="0" smtClean="0">
                <a:solidFill>
                  <a:srgbClr val="7030A0"/>
                </a:solidFill>
              </a:rPr>
              <a:t/>
            </a:r>
            <a:br>
              <a:rPr lang="ru-RU" sz="2800" dirty="0" smtClean="0">
                <a:solidFill>
                  <a:srgbClr val="7030A0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в </a:t>
            </a:r>
            <a:r>
              <a:rPr lang="ru-RU" sz="2800" dirty="0">
                <a:solidFill>
                  <a:srgbClr val="7030A0"/>
                </a:solidFill>
              </a:rPr>
              <a:t>начальной </a:t>
            </a:r>
            <a:r>
              <a:rPr lang="ru-RU" sz="2800" dirty="0" smtClean="0">
                <a:solidFill>
                  <a:srgbClr val="7030A0"/>
                </a:solidFill>
              </a:rPr>
              <a:t>школе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59832" y="764704"/>
            <a:ext cx="5791200" cy="385192"/>
          </a:xfrm>
        </p:spPr>
        <p:txBody>
          <a:bodyPr/>
          <a:lstStyle/>
          <a:p>
            <a:r>
              <a:rPr lang="ru-RU" altLang="ru-RU" sz="1600" dirty="0" smtClean="0"/>
              <a:t>Городской семинар </a:t>
            </a:r>
          </a:p>
          <a:p>
            <a:r>
              <a:rPr lang="ru-RU" altLang="ru-RU" sz="1600" dirty="0" smtClean="0"/>
              <a:t>учителей начальных классов</a:t>
            </a:r>
          </a:p>
          <a:p>
            <a:r>
              <a:rPr lang="ru-RU" altLang="ru-RU" sz="1600" dirty="0" smtClean="0"/>
              <a:t>г. Новый Уренгой, 27.04.2021</a:t>
            </a:r>
            <a:endParaRPr lang="en-US" altLang="ru-RU" sz="1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4869160"/>
            <a:ext cx="1728192" cy="15415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32656"/>
            <a:ext cx="2475191" cy="3121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Международная ассоциация по оценке учебных достижений</a:t>
            </a: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08" y="1340767"/>
            <a:ext cx="8271756" cy="4652863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407074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176" y="116632"/>
            <a:ext cx="6705600" cy="563562"/>
          </a:xfrm>
        </p:spPr>
        <p:txBody>
          <a:bodyPr/>
          <a:lstStyle/>
          <a:p>
            <a:pPr algn="ctr"/>
            <a:r>
              <a:rPr lang="ru-RU" sz="2400" dirty="0" smtClean="0"/>
              <a:t>Центр оценки качества образования</a:t>
            </a:r>
            <a:endParaRPr lang="ru-RU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819150"/>
            <a:ext cx="7344816" cy="2157540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3284984"/>
            <a:ext cx="78592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Существует с 1994 года</a:t>
            </a:r>
          </a:p>
          <a:p>
            <a:r>
              <a:rPr lang="ru-RU" dirty="0" smtClean="0"/>
              <a:t>Важнейшие задачи Центра:</a:t>
            </a:r>
          </a:p>
          <a:p>
            <a:endParaRPr lang="ru-RU" dirty="0" smtClean="0"/>
          </a:p>
          <a:p>
            <a:r>
              <a:rPr lang="ru-RU" dirty="0" smtClean="0"/>
              <a:t>- проведение фундаментальных и прикладных исследований в области качества образования;</a:t>
            </a:r>
          </a:p>
          <a:p>
            <a:r>
              <a:rPr lang="ru-RU" dirty="0"/>
              <a:t>-</a:t>
            </a:r>
            <a:r>
              <a:rPr lang="ru-RU" dirty="0" smtClean="0"/>
              <a:t> разработка научно-методического обеспечения исследований по оценке качества образования;</a:t>
            </a:r>
          </a:p>
          <a:p>
            <a:r>
              <a:rPr lang="ru-RU" dirty="0"/>
              <a:t>-</a:t>
            </a:r>
            <a:r>
              <a:rPr lang="ru-RU" dirty="0" smtClean="0"/>
              <a:t> сравнительная оценка качества образования в </a:t>
            </a:r>
            <a:r>
              <a:rPr lang="ru-RU" dirty="0"/>
              <a:t>Р</a:t>
            </a:r>
            <a:r>
              <a:rPr lang="ru-RU" dirty="0" smtClean="0"/>
              <a:t>оссии и странах мира.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396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Национальная система оценки качества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61390"/>
            <a:ext cx="9723040" cy="4921250"/>
          </a:xfrm>
        </p:spPr>
        <p:txBody>
          <a:bodyPr/>
          <a:lstStyle/>
          <a:p>
            <a:endParaRPr lang="en-US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ГИА </a:t>
            </a:r>
            <a:r>
              <a:rPr lang="ru-RU" sz="2400" dirty="0">
                <a:solidFill>
                  <a:srgbClr val="7030A0"/>
                </a:solidFill>
              </a:rPr>
              <a:t>– Государственная итоговая </a:t>
            </a:r>
            <a:r>
              <a:rPr lang="ru-RU" sz="2400" dirty="0" smtClean="0">
                <a:solidFill>
                  <a:srgbClr val="7030A0"/>
                </a:solidFill>
              </a:rPr>
              <a:t>аттестация</a:t>
            </a:r>
            <a:endParaRPr lang="ru-RU" sz="2400" dirty="0">
              <a:solidFill>
                <a:srgbClr val="7030A0"/>
              </a:solidFill>
            </a:endParaRPr>
          </a:p>
          <a:p>
            <a:r>
              <a:rPr lang="ru-RU" sz="2400" b="1" dirty="0">
                <a:solidFill>
                  <a:srgbClr val="7030A0"/>
                </a:solidFill>
              </a:rPr>
              <a:t>ВПР </a:t>
            </a:r>
            <a:r>
              <a:rPr lang="ru-RU" sz="2400" dirty="0">
                <a:solidFill>
                  <a:srgbClr val="7030A0"/>
                </a:solidFill>
              </a:rPr>
              <a:t>– Всероссийские проверочные </a:t>
            </a:r>
            <a:r>
              <a:rPr lang="ru-RU" sz="2400" dirty="0" smtClean="0">
                <a:solidFill>
                  <a:srgbClr val="7030A0"/>
                </a:solidFill>
              </a:rPr>
              <a:t>работы</a:t>
            </a:r>
            <a:endParaRPr lang="ru-RU" sz="2400" dirty="0">
              <a:solidFill>
                <a:srgbClr val="7030A0"/>
              </a:solidFill>
            </a:endParaRPr>
          </a:p>
          <a:p>
            <a:r>
              <a:rPr lang="ru-RU" sz="2400" b="1" dirty="0">
                <a:solidFill>
                  <a:srgbClr val="7030A0"/>
                </a:solidFill>
              </a:rPr>
              <a:t>НИКО</a:t>
            </a:r>
            <a:r>
              <a:rPr lang="ru-RU" sz="2400" dirty="0">
                <a:solidFill>
                  <a:srgbClr val="7030A0"/>
                </a:solidFill>
              </a:rPr>
              <a:t> – Национальные исследования качества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Образования</a:t>
            </a:r>
            <a:endParaRPr lang="ru-RU" sz="2400" dirty="0">
              <a:solidFill>
                <a:srgbClr val="7030A0"/>
              </a:solidFill>
            </a:endParaRPr>
          </a:p>
          <a:p>
            <a:r>
              <a:rPr lang="ru-RU" sz="2400" b="1" dirty="0">
                <a:solidFill>
                  <a:srgbClr val="7030A0"/>
                </a:solidFill>
              </a:rPr>
              <a:t>МИ </a:t>
            </a:r>
            <a:r>
              <a:rPr lang="ru-RU" sz="2400" dirty="0">
                <a:solidFill>
                  <a:srgbClr val="7030A0"/>
                </a:solidFill>
              </a:rPr>
              <a:t>– Международные </a:t>
            </a:r>
            <a:r>
              <a:rPr lang="ru-RU" sz="2400" dirty="0" smtClean="0">
                <a:solidFill>
                  <a:srgbClr val="7030A0"/>
                </a:solidFill>
              </a:rPr>
              <a:t>исследования</a:t>
            </a:r>
            <a:endParaRPr lang="ru-RU" sz="2400" dirty="0">
              <a:solidFill>
                <a:srgbClr val="7030A0"/>
              </a:solidFill>
            </a:endParaRPr>
          </a:p>
          <a:p>
            <a:r>
              <a:rPr lang="ru-RU" sz="2400" b="1" u="sng" dirty="0">
                <a:solidFill>
                  <a:srgbClr val="7030A0"/>
                </a:solidFill>
              </a:rPr>
              <a:t>PISA</a:t>
            </a:r>
            <a:r>
              <a:rPr lang="ru-RU" sz="2400" u="sng" dirty="0">
                <a:solidFill>
                  <a:srgbClr val="7030A0"/>
                </a:solidFill>
              </a:rPr>
              <a:t> – </a:t>
            </a:r>
            <a:r>
              <a:rPr lang="ru-RU" sz="2400" u="sng" dirty="0" smtClean="0">
                <a:solidFill>
                  <a:srgbClr val="7030A0"/>
                </a:solidFill>
              </a:rPr>
              <a:t>Общероссийская </a:t>
            </a:r>
            <a:r>
              <a:rPr lang="ru-RU" sz="2400" u="sng" dirty="0">
                <a:solidFill>
                  <a:srgbClr val="7030A0"/>
                </a:solidFill>
              </a:rPr>
              <a:t>оценка по модели PISA</a:t>
            </a:r>
            <a:r>
              <a:rPr lang="ru-RU" u="sng" dirty="0" smtClean="0">
                <a:solidFill>
                  <a:srgbClr val="7030A0"/>
                </a:solidFill>
              </a:rPr>
              <a:t>*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693913" y="4509120"/>
            <a:ext cx="7992887" cy="392307"/>
          </a:xfrm>
        </p:spPr>
        <p:txBody>
          <a:bodyPr/>
          <a:lstStyle/>
          <a:p>
            <a:r>
              <a:rPr lang="ru-RU" altLang="ru-RU" sz="1400" dirty="0"/>
              <a:t>Оценка по модели PISA – часть единой системы оценки </a:t>
            </a:r>
            <a:r>
              <a:rPr lang="ru-RU" altLang="ru-RU" sz="1400" dirty="0" smtClean="0"/>
              <a:t>качества </a:t>
            </a:r>
            <a:r>
              <a:rPr lang="ru-RU" altLang="ru-RU" sz="1400" dirty="0"/>
              <a:t>образования в России</a:t>
            </a:r>
            <a:endParaRPr lang="en-US" altLang="ru-RU" sz="1400" dirty="0"/>
          </a:p>
        </p:txBody>
      </p:sp>
    </p:spTree>
    <p:extLst>
      <p:ext uri="{BB962C8B-B14F-4D97-AF65-F5344CB8AC3E}">
        <p14:creationId xmlns:p14="http://schemas.microsoft.com/office/powerpoint/2010/main" val="229984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Читательская грамотность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533" y="968375"/>
            <a:ext cx="8023225" cy="492125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Перевод английского выражения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«</a:t>
            </a:r>
            <a:r>
              <a:rPr lang="en-US" sz="2000" dirty="0" smtClean="0">
                <a:solidFill>
                  <a:srgbClr val="7030A0"/>
                </a:solidFill>
              </a:rPr>
              <a:t>reading </a:t>
            </a:r>
            <a:r>
              <a:rPr lang="en-US" sz="2000" dirty="0" err="1" smtClean="0">
                <a:solidFill>
                  <a:srgbClr val="7030A0"/>
                </a:solidFill>
              </a:rPr>
              <a:t>litercy</a:t>
            </a:r>
            <a:r>
              <a:rPr lang="ru-RU" sz="2000" dirty="0" smtClean="0">
                <a:solidFill>
                  <a:srgbClr val="7030A0"/>
                </a:solidFill>
              </a:rPr>
              <a:t>»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379" y="1755185"/>
            <a:ext cx="3613532" cy="23532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986" y="2259232"/>
            <a:ext cx="1475360" cy="14753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7893" y="2697645"/>
            <a:ext cx="2133096" cy="9012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308" y="4108426"/>
            <a:ext cx="2225040" cy="21488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8941" y="5479544"/>
            <a:ext cx="3109229" cy="1018120"/>
          </a:xfrm>
          <a:prstGeom prst="rect">
            <a:avLst/>
          </a:prstGeom>
        </p:spPr>
      </p:pic>
      <p:sp>
        <p:nvSpPr>
          <p:cNvPr id="13" name="Стрелка влево 12"/>
          <p:cNvSpPr/>
          <p:nvPr/>
        </p:nvSpPr>
        <p:spPr>
          <a:xfrm>
            <a:off x="2267816" y="3172545"/>
            <a:ext cx="405557" cy="21785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2861106">
            <a:off x="640392" y="4619347"/>
            <a:ext cx="25202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0800000">
            <a:off x="6348916" y="3174381"/>
            <a:ext cx="337972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2861106">
            <a:off x="640391" y="4619346"/>
            <a:ext cx="25202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989939">
            <a:off x="5983834" y="3631355"/>
            <a:ext cx="1780186" cy="193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24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101" y="296070"/>
            <a:ext cx="7973888" cy="563562"/>
          </a:xfrm>
        </p:spPr>
        <p:txBody>
          <a:bodyPr/>
          <a:lstStyle/>
          <a:p>
            <a:pPr algn="ctr"/>
            <a:r>
              <a:rPr lang="ru-RU" sz="2000" dirty="0"/>
              <a:t>Чтение – это «волшебное стекло», через которое дети видят и познают мир и </a:t>
            </a:r>
            <a:r>
              <a:rPr lang="ru-RU" sz="2000" dirty="0" smtClean="0"/>
              <a:t>самого себя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946287"/>
            <a:ext cx="2389839" cy="1597290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2918" y="2639321"/>
            <a:ext cx="8451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Читательская грамотность – основа успешной учебной деятельности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8512" y="3449754"/>
            <a:ext cx="73282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От того насколько хорошо учеником освоен навык </a:t>
            </a:r>
          </a:p>
          <a:p>
            <a:r>
              <a:rPr lang="ru-RU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чтения, зависит успешность его дальнейшего обучения</a:t>
            </a:r>
            <a:endParaRPr lang="ru-RU" sz="20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512" y="4749238"/>
            <a:ext cx="2520280" cy="18539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535" y="4553278"/>
            <a:ext cx="6797629" cy="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2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20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000" dirty="0" smtClean="0"/>
              <a:t>Факторы современного представления о читательской грамотности</a:t>
            </a:r>
            <a:endParaRPr lang="en-US" altLang="ru-RU" sz="2000" dirty="0"/>
          </a:p>
        </p:txBody>
      </p:sp>
      <p:sp>
        <p:nvSpPr>
          <p:cNvPr id="68611" name="AutoShape 3"/>
          <p:cNvSpPr>
            <a:spLocks noChangeArrowheads="1"/>
          </p:cNvSpPr>
          <p:nvPr/>
        </p:nvSpPr>
        <p:spPr bwMode="auto">
          <a:xfrm>
            <a:off x="5273587" y="2881412"/>
            <a:ext cx="3341208" cy="34154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68613" name="AutoShape 5"/>
          <p:cNvSpPr>
            <a:spLocks noChangeArrowheads="1"/>
          </p:cNvSpPr>
          <p:nvPr/>
        </p:nvSpPr>
        <p:spPr bwMode="auto">
          <a:xfrm>
            <a:off x="638366" y="2983428"/>
            <a:ext cx="3333608" cy="3313409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99CCFF">
                        <a:gamma/>
                        <a:tint val="27451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609441" y="2976503"/>
            <a:ext cx="3918903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b="1" dirty="0" smtClean="0">
                <a:solidFill>
                  <a:srgbClr val="C00000"/>
                </a:solidFill>
              </a:rPr>
              <a:t>             Национальные </a:t>
            </a:r>
          </a:p>
          <a:p>
            <a:pPr eaLnBrk="0" hangingPunct="0"/>
            <a:r>
              <a:rPr lang="ru-RU" altLang="ru-RU" b="1" dirty="0" smtClean="0">
                <a:solidFill>
                  <a:srgbClr val="C00000"/>
                </a:solidFill>
              </a:rPr>
              <a:t>    нормативные документы</a:t>
            </a:r>
          </a:p>
          <a:p>
            <a:pPr eaLnBrk="0" hangingPunct="0"/>
            <a:endParaRPr lang="ru-RU" altLang="ru-RU" b="1" dirty="0">
              <a:solidFill>
                <a:srgbClr val="C00000"/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ru-RU" altLang="ru-RU" sz="1400" b="1" dirty="0" smtClean="0">
                <a:solidFill>
                  <a:srgbClr val="7030A0"/>
                </a:solidFill>
              </a:rPr>
              <a:t> Федеральный государственный </a:t>
            </a:r>
          </a:p>
          <a:p>
            <a:pPr eaLnBrk="0" hangingPunct="0"/>
            <a:r>
              <a:rPr lang="ru-RU" altLang="ru-RU" sz="1400" b="1" dirty="0" smtClean="0">
                <a:solidFill>
                  <a:srgbClr val="7030A0"/>
                </a:solidFill>
              </a:rPr>
              <a:t>образовательный стандарт </a:t>
            </a:r>
          </a:p>
          <a:p>
            <a:pPr eaLnBrk="0" hangingPunct="0"/>
            <a:r>
              <a:rPr lang="ru-RU" altLang="ru-RU" sz="1400" b="1" dirty="0" smtClean="0">
                <a:solidFill>
                  <a:srgbClr val="7030A0"/>
                </a:solidFill>
              </a:rPr>
              <a:t>начального общего образования</a:t>
            </a:r>
          </a:p>
          <a:p>
            <a:pPr eaLnBrk="0" hangingPunct="0"/>
            <a:endParaRPr lang="ru-RU" altLang="ru-RU" sz="1400" b="1" dirty="0">
              <a:solidFill>
                <a:srgbClr val="7030A0"/>
              </a:solidFill>
            </a:endParaRPr>
          </a:p>
          <a:p>
            <a:pPr eaLnBrk="0" hangingPunct="0"/>
            <a:endParaRPr lang="ru-RU" altLang="ru-RU" sz="1400" b="1" dirty="0" smtClean="0">
              <a:solidFill>
                <a:srgbClr val="7030A0"/>
              </a:solidFill>
            </a:endParaRPr>
          </a:p>
          <a:p>
            <a:pPr eaLnBrk="0" hangingPunct="0"/>
            <a:endParaRPr lang="ru-RU" altLang="ru-RU" sz="1400" b="1" dirty="0">
              <a:solidFill>
                <a:srgbClr val="7030A0"/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ru-RU" altLang="ru-RU" sz="1400" b="1" dirty="0" smtClean="0">
                <a:solidFill>
                  <a:srgbClr val="7030A0"/>
                </a:solidFill>
              </a:rPr>
              <a:t>Примерная  образовательная</a:t>
            </a:r>
          </a:p>
          <a:p>
            <a:pPr eaLnBrk="0" hangingPunct="0"/>
            <a:r>
              <a:rPr lang="ru-RU" altLang="ru-RU" sz="1400" b="1" dirty="0" smtClean="0">
                <a:solidFill>
                  <a:srgbClr val="7030A0"/>
                </a:solidFill>
              </a:rPr>
              <a:t> программа начального </a:t>
            </a:r>
          </a:p>
          <a:p>
            <a:pPr eaLnBrk="0" hangingPunct="0"/>
            <a:r>
              <a:rPr lang="ru-RU" altLang="ru-RU" sz="1400" b="1" dirty="0" smtClean="0">
                <a:solidFill>
                  <a:srgbClr val="7030A0"/>
                </a:solidFill>
              </a:rPr>
              <a:t>общего образования</a:t>
            </a:r>
            <a:endParaRPr lang="en-US" altLang="ru-RU" sz="1400" dirty="0">
              <a:solidFill>
                <a:srgbClr val="7030A0"/>
              </a:solidFill>
            </a:endParaRPr>
          </a:p>
        </p:txBody>
      </p:sp>
      <p:sp>
        <p:nvSpPr>
          <p:cNvPr id="68615" name="Freeform 7"/>
          <p:cNvSpPr>
            <a:spLocks/>
          </p:cNvSpPr>
          <p:nvPr/>
        </p:nvSpPr>
        <p:spPr bwMode="gray">
          <a:xfrm>
            <a:off x="3853045" y="2237250"/>
            <a:ext cx="570903" cy="111578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7030A0"/>
              </a:solidFill>
            </a:endParaRPr>
          </a:p>
        </p:txBody>
      </p:sp>
      <p:sp>
        <p:nvSpPr>
          <p:cNvPr id="68616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8617" name="Freeform 9"/>
          <p:cNvSpPr>
            <a:spLocks/>
          </p:cNvSpPr>
          <p:nvPr/>
        </p:nvSpPr>
        <p:spPr bwMode="gray">
          <a:xfrm flipH="1">
            <a:off x="4468478" y="2234035"/>
            <a:ext cx="777693" cy="1101216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68618" name="Group 10"/>
          <p:cNvGrpSpPr>
            <a:grpSpLocks/>
          </p:cNvGrpSpPr>
          <p:nvPr/>
        </p:nvGrpSpPr>
        <p:grpSpPr bwMode="auto">
          <a:xfrm>
            <a:off x="3059832" y="1011061"/>
            <a:ext cx="2731368" cy="1282103"/>
            <a:chOff x="1997" y="1314"/>
            <a:chExt cx="1889" cy="1009"/>
          </a:xfrm>
        </p:grpSpPr>
        <p:grpSp>
          <p:nvGrpSpPr>
            <p:cNvPr id="68619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8620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621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44314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8622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8623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8624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79216"/>
                    <a:invGamma/>
                  </a:schemeClr>
                </a:gs>
                <a:gs pos="100000">
                  <a:schemeClr val="hlink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8625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8626" name="Text Box 18"/>
          <p:cNvSpPr txBox="1">
            <a:spLocks noChangeArrowheads="1"/>
          </p:cNvSpPr>
          <p:nvPr/>
        </p:nvSpPr>
        <p:spPr bwMode="auto">
          <a:xfrm>
            <a:off x="3503975" y="1220926"/>
            <a:ext cx="20104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000" b="1" dirty="0" smtClean="0">
                <a:solidFill>
                  <a:srgbClr val="002060"/>
                </a:solidFill>
              </a:rPr>
              <a:t>Читательская </a:t>
            </a:r>
          </a:p>
          <a:p>
            <a:pPr algn="ctr" eaLnBrk="0" hangingPunct="0"/>
            <a:r>
              <a:rPr lang="ru-RU" altLang="ru-RU" sz="2000" b="1" dirty="0" smtClean="0">
                <a:solidFill>
                  <a:srgbClr val="002060"/>
                </a:solidFill>
              </a:rPr>
              <a:t>грамотность</a:t>
            </a:r>
            <a:endParaRPr lang="en-US" altLang="ru-RU" sz="2000" dirty="0">
              <a:solidFill>
                <a:srgbClr val="002060"/>
              </a:solidFill>
            </a:endParaRPr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auto">
          <a:xfrm>
            <a:off x="5384620" y="2974406"/>
            <a:ext cx="3434762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rgbClr val="C00000"/>
                </a:solidFill>
              </a:rPr>
              <a:t>Международные </a:t>
            </a:r>
          </a:p>
          <a:p>
            <a:pPr algn="ctr" eaLnBrk="0" hangingPunct="0"/>
            <a:r>
              <a:rPr lang="ru-RU" altLang="ru-RU" b="1" dirty="0" smtClean="0">
                <a:solidFill>
                  <a:srgbClr val="C00000"/>
                </a:solidFill>
              </a:rPr>
              <a:t>документы</a:t>
            </a:r>
          </a:p>
          <a:p>
            <a:pPr algn="ctr" eaLnBrk="0" hangingPunct="0"/>
            <a:endParaRPr lang="ru-RU" altLang="ru-RU" b="1" dirty="0">
              <a:solidFill>
                <a:srgbClr val="C00000"/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ru-RU" altLang="ru-RU" sz="1400" b="1" dirty="0" smtClean="0">
                <a:solidFill>
                  <a:srgbClr val="0070C0"/>
                </a:solidFill>
              </a:rPr>
              <a:t>Международный стандарт «Навыки 21 века»</a:t>
            </a: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endParaRPr lang="ru-RU" altLang="ru-RU" sz="1400" b="1" dirty="0">
              <a:solidFill>
                <a:srgbClr val="0070C0"/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endParaRPr lang="ru-RU" altLang="ru-RU" sz="1400" b="1" dirty="0" smtClean="0">
              <a:solidFill>
                <a:srgbClr val="0070C0"/>
              </a:solidFill>
            </a:endParaRPr>
          </a:p>
          <a:p>
            <a:pPr marL="285750" indent="-285750" eaLnBrk="0" hangingPunct="0">
              <a:buFont typeface="Arial" panose="020B0604020202020204" pitchFamily="34" charset="0"/>
              <a:buChar char="•"/>
            </a:pPr>
            <a:r>
              <a:rPr lang="ru-RU" altLang="ru-RU" sz="1400" b="1" dirty="0" smtClean="0">
                <a:solidFill>
                  <a:srgbClr val="0070C0"/>
                </a:solidFill>
              </a:rPr>
              <a:t>Требования международных исследований</a:t>
            </a:r>
            <a:endParaRPr lang="en-US" altLang="ru-RU" sz="1400" b="1" dirty="0">
              <a:solidFill>
                <a:srgbClr val="0070C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806" y="4423775"/>
            <a:ext cx="551706" cy="5517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012" y="5464547"/>
            <a:ext cx="664771" cy="722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946" y="3881901"/>
            <a:ext cx="1173260" cy="16354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2932" y="5464547"/>
            <a:ext cx="1738339" cy="534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ru-RU"/>
              <a:t>Company  Logo</a:t>
            </a:r>
          </a:p>
        </p:txBody>
      </p:sp>
      <p:sp>
        <p:nvSpPr>
          <p:cNvPr id="48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altLang="ru-RU"/>
              <a:t>www.themegallery.com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/>
              <a:t>ФГОС НОО Предметные результаты</a:t>
            </a:r>
            <a:endParaRPr lang="en-US" altLang="ru-RU" sz="2400" dirty="0"/>
          </a:p>
        </p:txBody>
      </p:sp>
      <p:grpSp>
        <p:nvGrpSpPr>
          <p:cNvPr id="94211" name="Group 3"/>
          <p:cNvGrpSpPr>
            <a:grpSpLocks/>
          </p:cNvGrpSpPr>
          <p:nvPr/>
        </p:nvGrpSpPr>
        <p:grpSpPr bwMode="auto">
          <a:xfrm>
            <a:off x="887476" y="2488495"/>
            <a:ext cx="2170113" cy="4035425"/>
            <a:chOff x="720" y="1296"/>
            <a:chExt cx="1367" cy="2542"/>
          </a:xfrm>
        </p:grpSpPr>
        <p:sp>
          <p:nvSpPr>
            <p:cNvPr id="94212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3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4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5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6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7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4218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94219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4220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4221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4222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4223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94224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ru-RU" sz="2400">
                  <a:solidFill>
                    <a:srgbClr val="000000"/>
                  </a:solidFill>
                </a:rPr>
                <a:t>1</a:t>
              </a:r>
              <a:endParaRPr lang="en-US" altLang="ru-RU"/>
            </a:p>
          </p:txBody>
        </p:sp>
        <p:sp>
          <p:nvSpPr>
            <p:cNvPr id="94225" name="Text Box 17"/>
            <p:cNvSpPr txBox="1">
              <a:spLocks noChangeArrowheads="1"/>
            </p:cNvSpPr>
            <p:nvPr/>
          </p:nvSpPr>
          <p:spPr bwMode="gray">
            <a:xfrm>
              <a:off x="747" y="1990"/>
              <a:ext cx="1296" cy="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</a:rPr>
                <a:t>Воспринимать и оценивать содержание и специфику различных текстов</a:t>
              </a:r>
            </a:p>
          </p:txBody>
        </p:sp>
      </p:grpSp>
      <p:grpSp>
        <p:nvGrpSpPr>
          <p:cNvPr id="94226" name="Group 18"/>
          <p:cNvGrpSpPr>
            <a:grpSpLocks/>
          </p:cNvGrpSpPr>
          <p:nvPr/>
        </p:nvGrpSpPr>
        <p:grpSpPr bwMode="auto">
          <a:xfrm>
            <a:off x="3484795" y="2441575"/>
            <a:ext cx="2178051" cy="4035425"/>
            <a:chOff x="2208" y="1296"/>
            <a:chExt cx="1372" cy="2542"/>
          </a:xfrm>
        </p:grpSpPr>
        <p:sp>
          <p:nvSpPr>
            <p:cNvPr id="94227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8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9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30" name="AutoShape 22"/>
            <p:cNvSpPr>
              <a:spLocks noChangeArrowheads="1"/>
            </p:cNvSpPr>
            <p:nvPr/>
          </p:nvSpPr>
          <p:spPr bwMode="gray">
            <a:xfrm>
              <a:off x="2276" y="1507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31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4232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4233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4234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4235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4236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ru-RU" sz="2400">
                  <a:solidFill>
                    <a:srgbClr val="000000"/>
                  </a:solidFill>
                </a:rPr>
                <a:t>2</a:t>
              </a:r>
              <a:endParaRPr lang="en-US" altLang="ru-RU"/>
            </a:p>
          </p:txBody>
        </p:sp>
        <p:sp>
          <p:nvSpPr>
            <p:cNvPr id="94237" name="Text Box 29"/>
            <p:cNvSpPr txBox="1">
              <a:spLocks noChangeArrowheads="1"/>
            </p:cNvSpPr>
            <p:nvPr/>
          </p:nvSpPr>
          <p:spPr bwMode="gray">
            <a:xfrm>
              <a:off x="2235" y="1961"/>
              <a:ext cx="1296" cy="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ru-RU" altLang="ru-RU" sz="1400" b="1" dirty="0" smtClean="0">
                  <a:solidFill>
                    <a:srgbClr val="FFFF00"/>
                  </a:solidFill>
                  <a:latin typeface="Verdana" panose="020B0604030504040204" pitchFamily="34" charset="0"/>
                </a:rPr>
                <a:t>Давать и обосновывать нравственную оценку поступков героев</a:t>
              </a:r>
              <a:endParaRPr lang="en-US" altLang="ru-RU" b="1" dirty="0">
                <a:solidFill>
                  <a:srgbClr val="FFFF00"/>
                </a:solidFill>
              </a:endParaRPr>
            </a:p>
          </p:txBody>
        </p:sp>
        <p:sp>
          <p:nvSpPr>
            <p:cNvPr id="94238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39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4240" name="Group 32"/>
          <p:cNvGrpSpPr>
            <a:grpSpLocks/>
          </p:cNvGrpSpPr>
          <p:nvPr/>
        </p:nvGrpSpPr>
        <p:grpSpPr bwMode="auto">
          <a:xfrm>
            <a:off x="6153943" y="2441575"/>
            <a:ext cx="2170113" cy="4035425"/>
            <a:chOff x="3692" y="1296"/>
            <a:chExt cx="1367" cy="2542"/>
          </a:xfrm>
        </p:grpSpPr>
        <p:sp>
          <p:nvSpPr>
            <p:cNvPr id="94241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42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43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44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4245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94246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4247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4248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4249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4250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94251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ru-RU" sz="2400">
                  <a:solidFill>
                    <a:srgbClr val="000000"/>
                  </a:solidFill>
                </a:rPr>
                <a:t>3</a:t>
              </a:r>
              <a:endParaRPr lang="en-US" altLang="ru-RU"/>
            </a:p>
          </p:txBody>
        </p:sp>
        <p:sp>
          <p:nvSpPr>
            <p:cNvPr id="94252" name="Text Box 44"/>
            <p:cNvSpPr txBox="1">
              <a:spLocks noChangeArrowheads="1"/>
            </p:cNvSpPr>
            <p:nvPr/>
          </p:nvSpPr>
          <p:spPr bwMode="gray">
            <a:xfrm>
              <a:off x="3736" y="2157"/>
              <a:ext cx="129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ru-RU" altLang="ru-RU" sz="1400" b="1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Владеть техникой чтения</a:t>
              </a:r>
              <a:r>
                <a:rPr lang="en-US" altLang="ru-RU" sz="1400" b="1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.</a:t>
              </a:r>
              <a:endParaRPr lang="en-US" altLang="ru-RU" b="1" dirty="0">
                <a:solidFill>
                  <a:srgbClr val="0070C0"/>
                </a:solidFill>
              </a:endParaRPr>
            </a:p>
          </p:txBody>
        </p:sp>
        <p:sp>
          <p:nvSpPr>
            <p:cNvPr id="94253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54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987824" y="1124744"/>
            <a:ext cx="3511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Литературное чтение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Читательские умения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48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Примерная программа начального общего образования (НОО)</a:t>
            </a:r>
            <a:endParaRPr lang="en-US" altLang="ru-RU" sz="2400" dirty="0"/>
          </a:p>
        </p:txBody>
      </p:sp>
      <p:grpSp>
        <p:nvGrpSpPr>
          <p:cNvPr id="94211" name="Group 3"/>
          <p:cNvGrpSpPr>
            <a:grpSpLocks/>
          </p:cNvGrpSpPr>
          <p:nvPr/>
        </p:nvGrpSpPr>
        <p:grpSpPr bwMode="auto">
          <a:xfrm>
            <a:off x="4139953" y="2385219"/>
            <a:ext cx="3867613" cy="4030663"/>
            <a:chOff x="720" y="1299"/>
            <a:chExt cx="1398" cy="2539"/>
          </a:xfrm>
        </p:grpSpPr>
        <p:sp>
          <p:nvSpPr>
            <p:cNvPr id="94212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3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4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5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6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17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220" name="Oval 12"/>
            <p:cNvSpPr>
              <a:spLocks noChangeArrowheads="1"/>
            </p:cNvSpPr>
            <p:nvPr/>
          </p:nvSpPr>
          <p:spPr bwMode="gray">
            <a:xfrm>
              <a:off x="1194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4225" name="Text Box 17"/>
            <p:cNvSpPr txBox="1">
              <a:spLocks noChangeArrowheads="1"/>
            </p:cNvSpPr>
            <p:nvPr/>
          </p:nvSpPr>
          <p:spPr bwMode="gray">
            <a:xfrm>
              <a:off x="794" y="1688"/>
              <a:ext cx="1324" cy="1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7030A0"/>
                  </a:solidFill>
                </a:rPr>
                <a:t>Выпускник научится:</a:t>
              </a:r>
            </a:p>
            <a:p>
              <a:r>
                <a:rPr lang="ru-RU" b="1" dirty="0">
                  <a:solidFill>
                    <a:schemeClr val="bg1"/>
                  </a:solidFill>
                </a:rPr>
                <a:t>о</a:t>
              </a:r>
              <a:r>
                <a:rPr lang="ru-RU" b="1" dirty="0" smtClean="0">
                  <a:solidFill>
                    <a:schemeClr val="bg1"/>
                  </a:solidFill>
                </a:rPr>
                <a:t>сновам смыслового чтение восприятия художественных и познавательных текстов, выделять существенную информацию из сообщений разных видов (в первую очередь текстов)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21161" y="1124744"/>
            <a:ext cx="82450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Познавательные универсальные учебные действия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92" y="1844824"/>
            <a:ext cx="2512253" cy="401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2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29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09244" y="88041"/>
            <a:ext cx="6705600" cy="563562"/>
          </a:xfrm>
        </p:spPr>
        <p:txBody>
          <a:bodyPr/>
          <a:lstStyle/>
          <a:p>
            <a:pPr algn="ctr"/>
            <a:r>
              <a:rPr lang="ru-RU" sz="2000" dirty="0"/>
              <a:t>Примерная программа начального общего образования (НОО)</a:t>
            </a:r>
            <a:endParaRPr lang="en-US" altLang="ru-RU" sz="2000" dirty="0"/>
          </a:p>
        </p:txBody>
      </p:sp>
      <p:grpSp>
        <p:nvGrpSpPr>
          <p:cNvPr id="71683" name="Group 3"/>
          <p:cNvGrpSpPr>
            <a:grpSpLocks/>
          </p:cNvGrpSpPr>
          <p:nvPr/>
        </p:nvGrpSpPr>
        <p:grpSpPr bwMode="auto">
          <a:xfrm>
            <a:off x="859369" y="1931560"/>
            <a:ext cx="6974918" cy="2899520"/>
            <a:chOff x="340" y="720"/>
            <a:chExt cx="4843" cy="1951"/>
          </a:xfrm>
        </p:grpSpPr>
        <p:sp>
          <p:nvSpPr>
            <p:cNvPr id="71695" name="AutoShape 15"/>
            <p:cNvSpPr>
              <a:spLocks noChangeArrowheads="1"/>
            </p:cNvSpPr>
            <p:nvPr/>
          </p:nvSpPr>
          <p:spPr bwMode="gray">
            <a:xfrm>
              <a:off x="3468" y="2144"/>
              <a:ext cx="1669" cy="527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6" name="AutoShape 16"/>
            <p:cNvSpPr>
              <a:spLocks noChangeArrowheads="1"/>
            </p:cNvSpPr>
            <p:nvPr/>
          </p:nvSpPr>
          <p:spPr bwMode="gray">
            <a:xfrm>
              <a:off x="455" y="1476"/>
              <a:ext cx="1899" cy="54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8" name="AutoShape 18"/>
            <p:cNvSpPr>
              <a:spLocks noChangeArrowheads="1"/>
            </p:cNvSpPr>
            <p:nvPr/>
          </p:nvSpPr>
          <p:spPr bwMode="gray">
            <a:xfrm>
              <a:off x="340" y="2098"/>
              <a:ext cx="2129" cy="57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9" name="AutoShape 19"/>
            <p:cNvSpPr>
              <a:spLocks noChangeArrowheads="1"/>
            </p:cNvSpPr>
            <p:nvPr/>
          </p:nvSpPr>
          <p:spPr bwMode="gray">
            <a:xfrm>
              <a:off x="3468" y="1429"/>
              <a:ext cx="1619" cy="547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b="1" dirty="0" smtClean="0">
                  <a:solidFill>
                    <a:schemeClr val="bg1">
                      <a:lumMod val="95000"/>
                    </a:schemeClr>
                  </a:solidFill>
                </a:rPr>
                <a:t>         учебных</a:t>
              </a:r>
              <a:endParaRPr lang="ru-RU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1700" name="Text Box 20"/>
            <p:cNvSpPr txBox="1">
              <a:spLocks noChangeArrowheads="1"/>
            </p:cNvSpPr>
            <p:nvPr/>
          </p:nvSpPr>
          <p:spPr bwMode="gray">
            <a:xfrm>
              <a:off x="2354" y="1920"/>
              <a:ext cx="975" cy="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ru-RU" sz="2400" b="1" dirty="0">
                  <a:solidFill>
                    <a:srgbClr val="FFFFFF"/>
                  </a:solidFill>
                </a:rPr>
                <a:t>Concept</a:t>
              </a:r>
            </a:p>
          </p:txBody>
        </p:sp>
        <p:sp>
          <p:nvSpPr>
            <p:cNvPr id="71701" name="AutoShape 21"/>
            <p:cNvSpPr>
              <a:spLocks noChangeArrowheads="1"/>
            </p:cNvSpPr>
            <p:nvPr/>
          </p:nvSpPr>
          <p:spPr bwMode="auto">
            <a:xfrm>
              <a:off x="664" y="720"/>
              <a:ext cx="4519" cy="56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ru-RU" altLang="ru-RU" b="1" dirty="0" smtClean="0">
                  <a:latin typeface="Verdana" panose="020B0604030504040204" pitchFamily="34" charset="0"/>
                </a:rPr>
                <a:t>Первичные навыки работы с содержащейся </a:t>
              </a:r>
            </a:p>
            <a:p>
              <a:pPr algn="ctr" eaLnBrk="0" hangingPunct="0"/>
              <a:r>
                <a:rPr lang="ru-RU" altLang="ru-RU" b="1" dirty="0" smtClean="0">
                  <a:latin typeface="Verdana" panose="020B0604030504040204" pitchFamily="34" charset="0"/>
                </a:rPr>
                <a:t>в текстах информацией в процессе чтения </a:t>
              </a:r>
            </a:p>
            <a:p>
              <a:pPr algn="ctr" eaLnBrk="0" hangingPunct="0"/>
              <a:r>
                <a:rPr lang="ru-RU" altLang="ru-RU" b="1" dirty="0" smtClean="0">
                  <a:latin typeface="Verdana" panose="020B0604030504040204" pitchFamily="34" charset="0"/>
                </a:rPr>
                <a:t>соответствующих возрасту</a:t>
              </a:r>
              <a:endParaRPr lang="en-US" altLang="ru-RU" b="1" dirty="0">
                <a:latin typeface="Verdana" panose="020B0604030504040204" pitchFamily="34" charset="0"/>
              </a:endParaRPr>
            </a:p>
          </p:txBody>
        </p:sp>
        <p:sp>
          <p:nvSpPr>
            <p:cNvPr id="71702" name="Text Box 22"/>
            <p:cNvSpPr txBox="1">
              <a:spLocks noChangeArrowheads="1"/>
            </p:cNvSpPr>
            <p:nvPr/>
          </p:nvSpPr>
          <p:spPr bwMode="gray">
            <a:xfrm>
              <a:off x="818" y="1610"/>
              <a:ext cx="127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b="1" dirty="0" smtClean="0">
                  <a:solidFill>
                    <a:srgbClr val="FFFFFF"/>
                  </a:solidFill>
                </a:rPr>
                <a:t>литературных</a:t>
              </a:r>
              <a:endParaRPr lang="en-US" altLang="ru-RU" b="1" dirty="0">
                <a:solidFill>
                  <a:srgbClr val="FFFFFF"/>
                </a:solidFill>
              </a:endParaRPr>
            </a:p>
          </p:txBody>
        </p:sp>
        <p:sp>
          <p:nvSpPr>
            <p:cNvPr id="71703" name="Text Box 23"/>
            <p:cNvSpPr txBox="1">
              <a:spLocks noChangeArrowheads="1"/>
            </p:cNvSpPr>
            <p:nvPr/>
          </p:nvSpPr>
          <p:spPr bwMode="gray">
            <a:xfrm>
              <a:off x="999" y="2019"/>
              <a:ext cx="12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endParaRPr lang="en-US" altLang="ru-RU" b="1" dirty="0">
                <a:solidFill>
                  <a:srgbClr val="FFFFFF"/>
                </a:solidFill>
              </a:endParaRPr>
            </a:p>
          </p:txBody>
        </p:sp>
        <p:sp>
          <p:nvSpPr>
            <p:cNvPr id="71705" name="Text Box 25"/>
            <p:cNvSpPr txBox="1">
              <a:spLocks noChangeArrowheads="1"/>
            </p:cNvSpPr>
            <p:nvPr/>
          </p:nvSpPr>
          <p:spPr bwMode="gray">
            <a:xfrm>
              <a:off x="4538" y="1683"/>
              <a:ext cx="12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endParaRPr lang="en-US" altLang="ru-RU" b="1" dirty="0">
                <a:solidFill>
                  <a:srgbClr val="FFFFFF"/>
                </a:solidFill>
              </a:endParaRPr>
            </a:p>
          </p:txBody>
        </p:sp>
        <p:sp>
          <p:nvSpPr>
            <p:cNvPr id="71706" name="Text Box 26"/>
            <p:cNvSpPr txBox="1">
              <a:spLocks noChangeArrowheads="1"/>
            </p:cNvSpPr>
            <p:nvPr/>
          </p:nvSpPr>
          <p:spPr bwMode="gray">
            <a:xfrm>
              <a:off x="379" y="2236"/>
              <a:ext cx="2081" cy="4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b="1" dirty="0">
                  <a:solidFill>
                    <a:srgbClr val="FFFFFF"/>
                  </a:solidFill>
                </a:rPr>
                <a:t>н</a:t>
              </a:r>
              <a:r>
                <a:rPr lang="ru-RU" altLang="ru-RU" b="1" dirty="0" smtClean="0">
                  <a:solidFill>
                    <a:srgbClr val="FFFFFF"/>
                  </a:solidFill>
                </a:rPr>
                <a:t>аучно-познавательных</a:t>
              </a:r>
            </a:p>
            <a:p>
              <a:pPr algn="ctr" eaLnBrk="0" hangingPunct="0"/>
              <a:r>
                <a:rPr lang="ru-RU" altLang="ru-RU" b="1" dirty="0" smtClean="0">
                  <a:solidFill>
                    <a:srgbClr val="FFFFFF"/>
                  </a:solidFill>
                </a:rPr>
                <a:t> текстов</a:t>
              </a:r>
              <a:endParaRPr lang="en-US" altLang="ru-RU" b="1" dirty="0">
                <a:solidFill>
                  <a:srgbClr val="FFFFFF"/>
                </a:solidFill>
              </a:endParaRPr>
            </a:p>
          </p:txBody>
        </p:sp>
        <p:sp>
          <p:nvSpPr>
            <p:cNvPr id="71707" name="Text Box 27"/>
            <p:cNvSpPr txBox="1">
              <a:spLocks noChangeArrowheads="1"/>
            </p:cNvSpPr>
            <p:nvPr/>
          </p:nvSpPr>
          <p:spPr bwMode="gray">
            <a:xfrm>
              <a:off x="3806" y="2355"/>
              <a:ext cx="105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ru-RU" altLang="ru-RU" b="1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инструкций</a:t>
              </a:r>
              <a:endParaRPr lang="en-US" altLang="ru-RU" b="1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436390" y="968749"/>
            <a:ext cx="8147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Чтение. Работа с текстом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(</a:t>
            </a:r>
            <a:r>
              <a:rPr lang="ru-RU" sz="2400" b="1" dirty="0" err="1">
                <a:solidFill>
                  <a:srgbClr val="7030A0"/>
                </a:solidFill>
              </a:rPr>
              <a:t>метапредметные</a:t>
            </a:r>
            <a:r>
              <a:rPr lang="ru-RU" sz="2400" b="1" dirty="0">
                <a:solidFill>
                  <a:srgbClr val="7030A0"/>
                </a:solidFill>
              </a:rPr>
              <a:t> результаты)</a:t>
            </a:r>
          </a:p>
        </p:txBody>
      </p:sp>
      <p:sp>
        <p:nvSpPr>
          <p:cNvPr id="32" name="AutoShape 21"/>
          <p:cNvSpPr>
            <a:spLocks noChangeArrowheads="1"/>
          </p:cNvSpPr>
          <p:nvPr/>
        </p:nvSpPr>
        <p:spPr bwMode="auto">
          <a:xfrm>
            <a:off x="1325337" y="5154478"/>
            <a:ext cx="6508291" cy="84563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>
                <a:latin typeface="Verdana" panose="020B0604030504040204" pitchFamily="34" charset="0"/>
              </a:rPr>
              <a:t>Осознанно читать тексты с целью</a:t>
            </a:r>
          </a:p>
          <a:p>
            <a:pPr marL="285750" indent="-285750" algn="ctr" eaLnBrk="0" hangingPunct="0"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>
                    <a:lumMod val="75000"/>
                  </a:schemeClr>
                </a:solidFill>
                <a:latin typeface="Verdana" panose="020B0604030504040204" pitchFamily="34" charset="0"/>
              </a:rPr>
              <a:t>у</a:t>
            </a:r>
            <a:r>
              <a:rPr lang="ru-RU" altLang="ru-RU" b="1" dirty="0" smtClean="0">
                <a:solidFill>
                  <a:schemeClr val="tx1">
                    <a:lumMod val="75000"/>
                  </a:schemeClr>
                </a:solidFill>
                <a:latin typeface="Verdana" panose="020B0604030504040204" pitchFamily="34" charset="0"/>
              </a:rPr>
              <a:t>довлетворения познавательного интереса</a:t>
            </a:r>
          </a:p>
          <a:p>
            <a:pPr marL="285750" indent="-285750" algn="ctr" eaLnBrk="0" hangingPunct="0">
              <a:buFont typeface="Arial" panose="020B0604020202020204" pitchFamily="34" charset="0"/>
              <a:buChar char="•"/>
            </a:pPr>
            <a:r>
              <a:rPr lang="ru-RU" altLang="ru-RU" b="1" dirty="0">
                <a:solidFill>
                  <a:schemeClr val="tx1">
                    <a:lumMod val="75000"/>
                  </a:schemeClr>
                </a:solidFill>
                <a:latin typeface="Verdana" panose="020B0604030504040204" pitchFamily="34" charset="0"/>
              </a:rPr>
              <a:t>о</a:t>
            </a:r>
            <a:r>
              <a:rPr lang="ru-RU" altLang="ru-RU" b="1" dirty="0" smtClean="0">
                <a:solidFill>
                  <a:schemeClr val="tx1">
                    <a:lumMod val="75000"/>
                  </a:schemeClr>
                </a:solidFill>
                <a:latin typeface="Verdana" panose="020B0604030504040204" pitchFamily="34" charset="0"/>
              </a:rPr>
              <a:t>своения и использования информации</a:t>
            </a:r>
            <a:endParaRPr lang="en-US" altLang="ru-RU" b="1" dirty="0">
              <a:solidFill>
                <a:schemeClr val="tx1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07" y="350749"/>
            <a:ext cx="1039930" cy="1660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/>
              <a:t>Примерная программа начального общего образования (НОО)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5720" y="958958"/>
            <a:ext cx="9218984" cy="4921250"/>
          </a:xfrm>
        </p:spPr>
        <p:txBody>
          <a:bodyPr/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Навыки чтения информации, представленной в наглядно-символической форме, опыт работы с текстами, содержащими:</a:t>
            </a: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90476" y="4829172"/>
            <a:ext cx="3181923" cy="14192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Схемы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38961" y="3172297"/>
            <a:ext cx="3133438" cy="14101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Таблицы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8466" y="3163386"/>
            <a:ext cx="3246128" cy="14190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Рисунки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75242" y="4812563"/>
            <a:ext cx="3220694" cy="14358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Диаграммы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5082207"/>
            <a:ext cx="780356" cy="7864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055" y="3419583"/>
            <a:ext cx="790913" cy="8265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446" y="5082207"/>
            <a:ext cx="992754" cy="8028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691" y="3411149"/>
            <a:ext cx="1108156" cy="81540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896" y="122239"/>
            <a:ext cx="853144" cy="1362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36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9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16632"/>
            <a:ext cx="6705600" cy="563562"/>
          </a:xfrm>
        </p:spPr>
        <p:txBody>
          <a:bodyPr/>
          <a:lstStyle/>
          <a:p>
            <a:r>
              <a:rPr lang="ru-RU" altLang="ru-RU" dirty="0" smtClean="0"/>
              <a:t>Программа семинара</a:t>
            </a:r>
            <a:endParaRPr lang="en-US" altLang="ru-RU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3788" y="1189605"/>
            <a:ext cx="808907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7030A0"/>
                </a:solidFill>
              </a:rPr>
              <a:t>Чтение – основа всех компетенций ООП НОО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                                             (Спасская И.И.)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3788" y="1981098"/>
            <a:ext cx="84227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2. Формирование основ смыслового чтения через учебное проектирование. Стратегии смыслового чтения</a:t>
            </a:r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                                                      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(Сафина Э.З.)</a:t>
            </a:r>
          </a:p>
          <a:p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3531" y="3269673"/>
            <a:ext cx="812682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3</a:t>
            </a:r>
            <a:r>
              <a:rPr lang="ru-RU" sz="2400" b="1" dirty="0" smtClean="0">
                <a:solidFill>
                  <a:srgbClr val="7030A0"/>
                </a:solidFill>
              </a:rPr>
              <a:t>. Приемы </a:t>
            </a:r>
            <a:r>
              <a:rPr lang="ru-RU" sz="2400" b="1" dirty="0">
                <a:solidFill>
                  <a:srgbClr val="7030A0"/>
                </a:solidFill>
              </a:rPr>
              <a:t>формирования смыслового </a:t>
            </a:r>
            <a:r>
              <a:rPr lang="ru-RU" sz="2400" b="1" dirty="0" smtClean="0">
                <a:solidFill>
                  <a:srgbClr val="7030A0"/>
                </a:solidFill>
              </a:rPr>
              <a:t>чтения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    на </a:t>
            </a:r>
            <a:r>
              <a:rPr lang="ru-RU" sz="2400" b="1" dirty="0">
                <a:solidFill>
                  <a:srgbClr val="7030A0"/>
                </a:solidFill>
              </a:rPr>
              <a:t>уроках русского языка, математики и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r>
              <a:rPr lang="ru-RU" sz="2400" b="1" dirty="0" smtClean="0">
                <a:solidFill>
                  <a:srgbClr val="7030A0"/>
                </a:solidFill>
              </a:rPr>
              <a:t>    во </a:t>
            </a:r>
            <a:r>
              <a:rPr lang="ru-RU" sz="2400" b="1" dirty="0">
                <a:solidFill>
                  <a:srgbClr val="7030A0"/>
                </a:solidFill>
              </a:rPr>
              <a:t>внеурочной </a:t>
            </a:r>
            <a:r>
              <a:rPr lang="ru-RU" sz="2400" b="1" dirty="0" smtClean="0">
                <a:solidFill>
                  <a:srgbClr val="7030A0"/>
                </a:solidFill>
              </a:rPr>
              <a:t>деятельности</a:t>
            </a:r>
          </a:p>
          <a:p>
            <a:pPr algn="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(Кравец А.Г., Набиева Е.К.,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Вязовцева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В.Г., )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4. Рефлексия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873" y="-6419"/>
            <a:ext cx="1633870" cy="9327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568834"/>
            <a:ext cx="1584176" cy="2000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/>
              <a:t>Примерная программа начального общего образования (НОО)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</a:t>
            </a:r>
            <a:r>
              <a:rPr lang="ru-RU" b="1" dirty="0" smtClean="0"/>
              <a:t>Читательские действия</a:t>
            </a:r>
          </a:p>
          <a:p>
            <a:endParaRPr lang="ru-RU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1" y="26108"/>
            <a:ext cx="895845" cy="1430743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551726" y="2054521"/>
            <a:ext cx="633264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 информации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13042" y="3296526"/>
            <a:ext cx="6436206" cy="11998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Выделение нужной для решения практической или учебной задачи информации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51726" y="4824140"/>
            <a:ext cx="6436206" cy="1451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Систематизация, сопоставление, анализ и обобщение имеющихся  в тексте идей  и информации, их </a:t>
            </a:r>
            <a:r>
              <a:rPr lang="ru-RU" dirty="0" err="1" smtClean="0"/>
              <a:t>интерпритация</a:t>
            </a:r>
            <a:r>
              <a:rPr lang="ru-RU" dirty="0" smtClean="0"/>
              <a:t> и преобразование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244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/>
              <a:t>Примерная программа начального общего образования (НОО)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494" y="332656"/>
            <a:ext cx="896190" cy="1432684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46246" y="1044853"/>
            <a:ext cx="51943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Работа с текстом: поиск информации и</a:t>
            </a:r>
          </a:p>
          <a:p>
            <a:pPr algn="ctr"/>
            <a:r>
              <a:rPr lang="ru-RU" sz="2000" b="1" dirty="0" smtClean="0"/>
              <a:t> понимание прочитанного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6533" y="1788942"/>
            <a:ext cx="679660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Находить в тексте конкретные сведения, факты, заданные в явном виде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35696" y="2622054"/>
            <a:ext cx="6705600" cy="6629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Определять тему и главную мысль текста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6533" y="3441518"/>
            <a:ext cx="6580584" cy="6573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Делить текст на смысловые части, составлять план текста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21467" y="4217480"/>
            <a:ext cx="7056784" cy="7089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Вычленять содержащиеся в тесте основные события и устанавливать их последовательность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89661" y="5896839"/>
            <a:ext cx="7251635" cy="5956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Сравнивать между собой объекты, описанные в тексте, выделяя 2-3 существенных признака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2589" y="5069271"/>
            <a:ext cx="7036733" cy="7031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Упорядочивать информацию по заданному основанию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225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/>
              <a:t>Примерная программа начального общего образования (НОО)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494" y="332656"/>
            <a:ext cx="896190" cy="1432684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46246" y="1044853"/>
            <a:ext cx="51943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Работа с текстом: поиск информации и</a:t>
            </a:r>
          </a:p>
          <a:p>
            <a:pPr algn="ctr"/>
            <a:r>
              <a:rPr lang="ru-RU" sz="2000" b="1" dirty="0" smtClean="0"/>
              <a:t> понимание прочитанного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2037" y="1745504"/>
            <a:ext cx="7984763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Понимать информацию , представленную в неявном виде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90600" y="2570694"/>
            <a:ext cx="7056784" cy="1824397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Например: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Находить в тексте несколько примеров, доказывающих утверждение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Характеризовать явление по его описанию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Выделять общий признак группы элементов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02037" y="4725144"/>
            <a:ext cx="7614379" cy="5199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Понимать информацию, представленную разными способами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37" y="5435506"/>
            <a:ext cx="1640494" cy="7205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805" y="5425611"/>
            <a:ext cx="1598195" cy="71632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7880" y="5435506"/>
            <a:ext cx="1574942" cy="7142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3122" y="5412916"/>
            <a:ext cx="1693294" cy="75939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5173" y="5502704"/>
            <a:ext cx="539359" cy="56425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4061" y="5502704"/>
            <a:ext cx="498413" cy="50230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67858" y="5559540"/>
            <a:ext cx="512308" cy="37437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81386" y="5546882"/>
            <a:ext cx="565998" cy="454882"/>
          </a:xfrm>
          <a:prstGeom prst="rect">
            <a:avLst/>
          </a:prstGeom>
        </p:spPr>
      </p:pic>
      <p:sp>
        <p:nvSpPr>
          <p:cNvPr id="22" name="Стрелка вниз 21"/>
          <p:cNvSpPr/>
          <p:nvPr/>
        </p:nvSpPr>
        <p:spPr>
          <a:xfrm>
            <a:off x="1371812" y="5276081"/>
            <a:ext cx="150472" cy="1594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3523023" y="5255624"/>
            <a:ext cx="184882" cy="1699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71648" y="5257025"/>
            <a:ext cx="219475" cy="18899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05613" y="5269287"/>
            <a:ext cx="219475" cy="1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97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Смысловое чтение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429000"/>
            <a:ext cx="8535323" cy="492125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«……Смысловое чтение – это восприятие графически оформленной текстовой информации и ее переработка в личностно-смысловые установки в соответствии с коммуникативно-познавательной задачей»</a:t>
            </a:r>
          </a:p>
          <a:p>
            <a:pPr marL="0" indent="0" algn="r">
              <a:buNone/>
            </a:pPr>
            <a:r>
              <a:rPr lang="ru-RU" dirty="0" smtClean="0"/>
              <a:t>А.А. </a:t>
            </a:r>
            <a:r>
              <a:rPr lang="ru-RU" dirty="0"/>
              <a:t>Л</a:t>
            </a:r>
            <a:r>
              <a:rPr lang="ru-RU" dirty="0" smtClean="0"/>
              <a:t>еонтьев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467544" y="6375577"/>
            <a:ext cx="2133600" cy="244475"/>
          </a:xfrm>
        </p:spPr>
        <p:txBody>
          <a:bodyPr/>
          <a:lstStyle/>
          <a:p>
            <a:endParaRPr lang="en-US" alt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97" y="1124744"/>
            <a:ext cx="2802872" cy="2088232"/>
          </a:xfrm>
          <a:prstGeom prst="rect">
            <a:avLst/>
          </a:prstGeom>
          <a:ln w="28575">
            <a:solidFill>
              <a:srgbClr val="1966B3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831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7696200" cy="563562"/>
          </a:xfrm>
        </p:spPr>
        <p:txBody>
          <a:bodyPr/>
          <a:lstStyle/>
          <a:p>
            <a:pPr algn="ctr"/>
            <a:r>
              <a:rPr lang="ru-RU" sz="2000" dirty="0" smtClean="0"/>
              <a:t>Понятия «читательская грамотность» </a:t>
            </a:r>
            <a:br>
              <a:rPr lang="ru-RU" sz="2000" dirty="0" smtClean="0"/>
            </a:br>
            <a:r>
              <a:rPr lang="ru-RU" sz="2000" dirty="0" smtClean="0"/>
              <a:t>и «смысловое чтение» </a:t>
            </a:r>
            <a:endParaRPr lang="ru-RU" sz="2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pic>
        <p:nvPicPr>
          <p:cNvPr id="19" name="Объект 1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49659" y="3469196"/>
            <a:ext cx="573074" cy="560881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899592" y="1403074"/>
            <a:ext cx="2952328" cy="20054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Международные исследования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8024" y="1505823"/>
            <a:ext cx="3096344" cy="20051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Концепция развития универсальных учебных действий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90600" y="3951142"/>
            <a:ext cx="2880320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Читательская грамотность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68577" y="3993003"/>
            <a:ext cx="2927624" cy="16211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Смысловое чтение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573" y="2813612"/>
            <a:ext cx="519772" cy="519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154" y="2849096"/>
            <a:ext cx="1450452" cy="445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840" y="2920508"/>
            <a:ext cx="554784" cy="548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Двойная стрелка влево/вправо 19"/>
          <p:cNvSpPr/>
          <p:nvPr/>
        </p:nvSpPr>
        <p:spPr>
          <a:xfrm>
            <a:off x="3902047" y="4560599"/>
            <a:ext cx="822293" cy="485942"/>
          </a:xfrm>
          <a:prstGeom prst="left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2051720" y="3408494"/>
            <a:ext cx="539080" cy="54264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51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Понятие «смысловое чтение»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92" y="904974"/>
            <a:ext cx="7571184" cy="5678389"/>
          </a:xfrm>
        </p:spPr>
      </p:pic>
      <p:sp>
        <p:nvSpPr>
          <p:cNvPr id="3" name="TextBox 2"/>
          <p:cNvSpPr txBox="1"/>
          <p:nvPr/>
        </p:nvSpPr>
        <p:spPr>
          <a:xfrm>
            <a:off x="4220663" y="934696"/>
            <a:ext cx="4196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Смысловое чтение – познавательное </a:t>
            </a:r>
          </a:p>
          <a:p>
            <a:r>
              <a:rPr lang="ru-RU" sz="1600" b="1" dirty="0" err="1" smtClean="0">
                <a:solidFill>
                  <a:srgbClr val="FF0000"/>
                </a:solidFill>
              </a:rPr>
              <a:t>общеучебное</a:t>
            </a:r>
            <a:r>
              <a:rPr lang="ru-RU" sz="1600" b="1" dirty="0" smtClean="0">
                <a:solidFill>
                  <a:srgbClr val="FF0000"/>
                </a:solidFill>
              </a:rPr>
              <a:t> универсальное действие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18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599" y="122238"/>
            <a:ext cx="7642225" cy="563562"/>
          </a:xfrm>
        </p:spPr>
        <p:txBody>
          <a:bodyPr/>
          <a:lstStyle/>
          <a:p>
            <a:r>
              <a:rPr lang="ru-RU" dirty="0" smtClean="0"/>
              <a:t>1.3.4. Итоговая оценка ученика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28725"/>
            <a:ext cx="8175625" cy="492125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/>
              <a:t>     </a:t>
            </a:r>
            <a:endParaRPr lang="en-US" sz="2000" dirty="0" smtClean="0"/>
          </a:p>
          <a:p>
            <a:pPr marL="0" indent="0" algn="just">
              <a:buNone/>
            </a:pPr>
            <a:r>
              <a:rPr lang="en-US" sz="2000" dirty="0"/>
              <a:t> </a:t>
            </a:r>
            <a:r>
              <a:rPr lang="en-US" sz="2000" dirty="0" smtClean="0"/>
              <a:t>  </a:t>
            </a:r>
            <a:r>
              <a:rPr lang="ru-RU" sz="2000" dirty="0" smtClean="0"/>
              <a:t>При получении начального общего образования особое значение для продолжения образования имеет усвоение обучающимися опорной системы знаний по русскому языку, родному языку и математике и </a:t>
            </a:r>
            <a:r>
              <a:rPr lang="ru-RU" sz="2000" b="1" dirty="0" smtClean="0"/>
              <a:t>овладение следующими  </a:t>
            </a:r>
            <a:r>
              <a:rPr lang="ru-RU" sz="2000" b="1" dirty="0" err="1" smtClean="0"/>
              <a:t>метапредметн</a:t>
            </a:r>
            <a:r>
              <a:rPr lang="ru-RU" sz="2000" b="1" dirty="0" err="1"/>
              <a:t>ыми</a:t>
            </a:r>
            <a:r>
              <a:rPr lang="ru-RU" sz="2000" b="1" dirty="0"/>
              <a:t> действиями</a:t>
            </a:r>
            <a:r>
              <a:rPr lang="ru-RU" sz="2000" dirty="0" smtClean="0"/>
              <a:t>: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-</a:t>
            </a:r>
            <a:r>
              <a:rPr lang="ru-RU" sz="2000" dirty="0" smtClean="0"/>
              <a:t>речевыми, среди которых следует выделить </a:t>
            </a:r>
            <a:r>
              <a:rPr lang="ru-RU" sz="2000" b="1" dirty="0" smtClean="0"/>
              <a:t>навыки осознанного чтения и работы с информацией;</a:t>
            </a:r>
          </a:p>
          <a:p>
            <a:pPr marL="0" indent="0">
              <a:buNone/>
            </a:pPr>
            <a:r>
              <a:rPr lang="ru-RU" sz="2000" dirty="0" smtClean="0"/>
              <a:t>-коммуникативными, необходимыми для учебного сотрудничества с учителем и сверстниками. </a:t>
            </a:r>
            <a:endParaRPr lang="ru-RU" sz="2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05974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Смысловое чтение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6475"/>
            <a:ext cx="8354888" cy="492125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/>
              <a:t>-вид чтения, задача которого в понимании </a:t>
            </a:r>
            <a:r>
              <a:rPr lang="ru-RU" sz="2000" b="1" dirty="0" smtClean="0"/>
              <a:t>смыслового содержания текста</a:t>
            </a:r>
            <a:r>
              <a:rPr lang="ru-RU" sz="2000" dirty="0" smtClean="0"/>
              <a:t>; характеризуется тем, что при смысловом чтения происходят процессы постижения читателем ценностно-смыслового момента, т.е. осуществляется процесс </a:t>
            </a:r>
            <a:r>
              <a:rPr lang="ru-RU" sz="2000" b="1" dirty="0" smtClean="0"/>
              <a:t>интерпретации, наделения смыслом.</a:t>
            </a:r>
            <a:endParaRPr lang="ru-RU" sz="2000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3140967"/>
            <a:ext cx="3096344" cy="11914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Изучающее</a:t>
            </a:r>
          </a:p>
          <a:p>
            <a:pPr algn="ctr"/>
            <a:r>
              <a:rPr lang="ru-RU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полное и точное понимание всех основных и второстепенных фактов, их осмысление и запоминание</a:t>
            </a:r>
            <a:endParaRPr lang="ru-RU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60032" y="3105795"/>
            <a:ext cx="3268216" cy="1043285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Ознакомительное</a:t>
            </a:r>
          </a:p>
          <a:p>
            <a:pPr 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у</a:t>
            </a:r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</a:rPr>
              <a:t>мение выделить и понят ключевые слова/общий смысл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4653136"/>
            <a:ext cx="3240360" cy="115212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Поисковое</a:t>
            </a:r>
          </a:p>
          <a:p>
            <a:pPr algn="ctr"/>
            <a:r>
              <a:rPr lang="ru-RU" sz="1200" dirty="0">
                <a:solidFill>
                  <a:schemeClr val="tx1">
                    <a:lumMod val="75000"/>
                  </a:schemeClr>
                </a:solidFill>
              </a:rPr>
              <a:t>у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мение найти в тексте запрашиваемую информацию, описания, аргументацию, правила, оценочные суждения и др.</a:t>
            </a:r>
            <a:endParaRPr lang="ru-RU" sz="12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32040" y="4588960"/>
            <a:ext cx="3312368" cy="1216304"/>
          </a:xfrm>
          <a:prstGeom prst="roundRect">
            <a:avLst/>
          </a:prstGeom>
          <a:solidFill>
            <a:schemeClr val="tx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</a:rPr>
              <a:t>Просмотровое</a:t>
            </a:r>
          </a:p>
          <a:p>
            <a:pPr algn="ctr"/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Умение найти конкретные ключевые слова и по ним ту часть текста , где содержится информация</a:t>
            </a:r>
            <a:endParaRPr lang="ru-RU" sz="12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31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Чтение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3" y="1317157"/>
            <a:ext cx="309634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Техническая сторона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6056" y="1340768"/>
            <a:ext cx="3096344" cy="43204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Смысловая сторона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2204864"/>
            <a:ext cx="2376264" cy="57606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Интонирование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3261118"/>
            <a:ext cx="2376262" cy="57606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Беглость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5" y="4317372"/>
            <a:ext cx="2376262" cy="576064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Скорость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5277342"/>
            <a:ext cx="2376263" cy="527922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Правильность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13235" y="2471062"/>
            <a:ext cx="1730896" cy="6197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Уровень смысла</a:t>
            </a:r>
            <a:endParaRPr lang="ru-RU" b="1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13235" y="3812113"/>
            <a:ext cx="1730896" cy="576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Уровень значения</a:t>
            </a:r>
            <a:endParaRPr lang="ru-RU" b="1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37688" y="3032386"/>
            <a:ext cx="1881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(ситуативность)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403334" y="4358671"/>
            <a:ext cx="2550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(языковая парадигма)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990600" y="1749205"/>
            <a:ext cx="0" cy="379209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endCxn id="8" idx="1"/>
          </p:cNvCxnSpPr>
          <p:nvPr/>
        </p:nvCxnSpPr>
        <p:spPr>
          <a:xfrm>
            <a:off x="990600" y="2492896"/>
            <a:ext cx="197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990600" y="3645254"/>
            <a:ext cx="197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990600" y="4692796"/>
            <a:ext cx="197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11" idx="1"/>
          </p:cNvCxnSpPr>
          <p:nvPr/>
        </p:nvCxnSpPr>
        <p:spPr>
          <a:xfrm>
            <a:off x="990600" y="5541303"/>
            <a:ext cx="197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292080" y="1772816"/>
            <a:ext cx="0" cy="23273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13" idx="1"/>
          </p:cNvCxnSpPr>
          <p:nvPr/>
        </p:nvCxnSpPr>
        <p:spPr>
          <a:xfrm>
            <a:off x="5292080" y="4100145"/>
            <a:ext cx="5211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12" idx="1"/>
          </p:cNvCxnSpPr>
          <p:nvPr/>
        </p:nvCxnSpPr>
        <p:spPr>
          <a:xfrm>
            <a:off x="5292080" y="2780928"/>
            <a:ext cx="5211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Выгнутая вниз стрелка 34"/>
          <p:cNvSpPr/>
          <p:nvPr/>
        </p:nvSpPr>
        <p:spPr>
          <a:xfrm rot="16200000">
            <a:off x="7173090" y="3069084"/>
            <a:ext cx="1387155" cy="61146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Стрелка вправо 35"/>
          <p:cNvSpPr/>
          <p:nvPr/>
        </p:nvSpPr>
        <p:spPr>
          <a:xfrm>
            <a:off x="3923927" y="1460585"/>
            <a:ext cx="1152129" cy="1924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8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en-US" dirty="0" smtClean="0"/>
              <a:t>     </a:t>
            </a:r>
            <a:r>
              <a:rPr lang="ru-RU" sz="2000" dirty="0" smtClean="0"/>
              <a:t>В </a:t>
            </a:r>
            <a:r>
              <a:rPr lang="ru-RU" sz="2000" dirty="0"/>
              <a:t>начальной школе необходимо заложить основы формирования грамотного читателя. Грамотный читатель – это человек, у которого есть стойкая привычка к чтению, сформирована душевная и духовная потребность в нём как средстве познания мира и самопознания. Это человек, владеющий техникой чтения, приёмами понимания прочитанного, знающий книги и умеющий их самостоятельно выбирать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902092"/>
            <a:ext cx="3779912" cy="2513789"/>
          </a:xfrm>
          <a:prstGeom prst="rect">
            <a:avLst/>
          </a:prstGeom>
          <a:ln w="28575">
            <a:solidFill>
              <a:schemeClr val="tx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645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602" y="1124744"/>
            <a:ext cx="3552395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05673"/>
            <a:ext cx="3681395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403648" y="4712005"/>
            <a:ext cx="61634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Наш </a:t>
            </a:r>
            <a:r>
              <a:rPr lang="ru-RU" sz="2000" b="1" dirty="0">
                <a:solidFill>
                  <a:srgbClr val="FF0000"/>
                </a:solidFill>
              </a:rPr>
              <a:t>мир есть текст, вся получаемая информация — так или иначе организованный </a:t>
            </a:r>
          </a:p>
        </p:txBody>
      </p:sp>
    </p:spTree>
    <p:extLst>
      <p:ext uri="{BB962C8B-B14F-4D97-AF65-F5344CB8AC3E}">
        <p14:creationId xmlns:p14="http://schemas.microsoft.com/office/powerpoint/2010/main" val="113293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228725"/>
            <a:ext cx="8023225" cy="2200275"/>
          </a:xfrm>
        </p:spPr>
        <p:txBody>
          <a:bodyPr/>
          <a:lstStyle/>
          <a:p>
            <a:pPr marL="0" indent="0" algn="just">
              <a:buNone/>
            </a:pPr>
            <a:r>
              <a:rPr lang="ru-RU" i="1" dirty="0" smtClean="0">
                <a:solidFill>
                  <a:srgbClr val="7030A0"/>
                </a:solidFill>
              </a:rPr>
              <a:t>«В 21 веке безграмотным будет считаться не тот, кто не умеет читать и писать, а тот, кто не умеет учиться и переучиваться, используя умения читать и писать»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21499" y="3429000"/>
            <a:ext cx="25051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dirty="0" err="1" smtClean="0">
                <a:solidFill>
                  <a:srgbClr val="7030A0"/>
                </a:solidFill>
              </a:rPr>
              <a:t>Алвин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</a:rPr>
              <a:t>Тофлер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034630"/>
            <a:ext cx="4023313" cy="2373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475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057400" y="3886200"/>
            <a:ext cx="5167313" cy="41433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en-US" altLang="ru-RU" sz="1600" dirty="0">
              <a:solidFill>
                <a:srgbClr val="1966B3"/>
              </a:solidFill>
            </a:endParaRPr>
          </a:p>
        </p:txBody>
      </p:sp>
      <p:sp>
        <p:nvSpPr>
          <p:cNvPr id="84996" name="WordArt 4"/>
          <p:cNvSpPr>
            <a:spLocks noChangeArrowheads="1" noChangeShapeType="1" noTextEdit="1"/>
          </p:cNvSpPr>
          <p:nvPr/>
        </p:nvSpPr>
        <p:spPr bwMode="gray">
          <a:xfrm>
            <a:off x="1752600" y="1484784"/>
            <a:ext cx="5759450" cy="256334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870"/>
              </a:avLst>
            </a:prstTxWarp>
          </a:bodyPr>
          <a:lstStyle/>
          <a:p>
            <a:pPr algn="ctr"/>
            <a:r>
              <a:rPr lang="ru-RU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cs typeface="Arial" panose="020B0604020202020204" pitchFamily="34" charset="0"/>
              </a:rPr>
              <a:t>Спасибо</a:t>
            </a:r>
          </a:p>
          <a:p>
            <a:pPr algn="ctr"/>
            <a:r>
              <a:rPr lang="ru-RU" sz="3600" b="1" kern="10" dirty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cs typeface="Arial" panose="020B0604020202020204" pitchFamily="34" charset="0"/>
              </a:rPr>
              <a:t>з</a:t>
            </a:r>
            <a:r>
              <a:rPr lang="ru-RU" sz="36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cs typeface="Arial" panose="020B0604020202020204" pitchFamily="34" charset="0"/>
              </a:rPr>
              <a:t>а внимание</a:t>
            </a:r>
            <a:endParaRPr lang="ru-RU" sz="36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53882" dir="2700000" algn="ctr" rotWithShape="0">
                  <a:srgbClr val="868686">
                    <a:alpha val="5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166" y="3886199"/>
            <a:ext cx="3613025" cy="2657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Люди </a:t>
            </a:r>
            <a:r>
              <a:rPr lang="ru-RU" dirty="0"/>
              <a:t>перестают мыслить лишь в том случае, когда перестают </a:t>
            </a:r>
            <a:r>
              <a:rPr lang="ru-RU" dirty="0" smtClean="0"/>
              <a:t>читать.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</a:t>
            </a:r>
            <a:r>
              <a:rPr lang="ru-RU" dirty="0" err="1" smtClean="0"/>
              <a:t>Д.Дидро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ru-RU" smtClean="0"/>
              <a:t>Company  Logo</a:t>
            </a:r>
            <a:endParaRPr lang="en-US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altLang="ru-RU" smtClean="0"/>
              <a:t>www.themegallery.com</a:t>
            </a:r>
            <a:endParaRPr lang="en-US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310" y="962211"/>
            <a:ext cx="8207803" cy="562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5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7696200" cy="563562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Задачи </a:t>
            </a:r>
            <a:r>
              <a:rPr lang="ru-RU" dirty="0"/>
              <a:t>российского образования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111" y="1044575"/>
            <a:ext cx="8497369" cy="4921250"/>
          </a:xfrm>
        </p:spPr>
        <p:txBody>
          <a:bodyPr/>
          <a:lstStyle/>
          <a:p>
            <a:endParaRPr lang="en-US" sz="2000" b="1" dirty="0" smtClean="0"/>
          </a:p>
          <a:p>
            <a:r>
              <a:rPr lang="ru-RU" sz="2000" b="1" dirty="0" smtClean="0"/>
              <a:t>Из указа Президента России от 7 мая 2018 года.</a:t>
            </a:r>
          </a:p>
          <a:p>
            <a:pPr marL="0" indent="0">
              <a:buNone/>
            </a:pPr>
            <a:r>
              <a:rPr lang="ru-RU" sz="1800" dirty="0" smtClean="0"/>
              <a:t>      Правительству РФ поручено обеспечить глобальную конкурентоспособность российского образования, вхождение Российской федерации в число 10 ведущих стран мира по качеству общего образования.</a:t>
            </a:r>
          </a:p>
          <a:p>
            <a:pPr marL="0" indent="0">
              <a:buNone/>
            </a:pPr>
            <a:endParaRPr lang="ru-RU" sz="1800" dirty="0" smtClean="0"/>
          </a:p>
          <a:p>
            <a:r>
              <a:rPr lang="ru-RU" sz="2000" b="1" dirty="0" smtClean="0"/>
              <a:t>Из Государственной программы РФ «Развитие </a:t>
            </a:r>
          </a:p>
          <a:p>
            <a:pPr marL="0" indent="0">
              <a:buNone/>
            </a:pPr>
            <a:r>
              <a:rPr lang="ru-RU" sz="2000" b="1" dirty="0" smtClean="0"/>
              <a:t>образования» (2018-2025 годы) от 26 декабря 2017г.</a:t>
            </a:r>
          </a:p>
          <a:p>
            <a:pPr marL="0" indent="0" algn="just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</a:t>
            </a:r>
            <a:r>
              <a:rPr lang="ru-RU" sz="1800" dirty="0" smtClean="0"/>
              <a:t>Цель программы – качество образования, которое характеризуется: сохранением лидирующих позиций РФ в международном исследовании качества чтения и понимания текстов (</a:t>
            </a:r>
            <a:r>
              <a:rPr lang="en-US" sz="1800" dirty="0" smtClean="0"/>
              <a:t>PIRLS)</a:t>
            </a:r>
            <a:r>
              <a:rPr lang="ru-RU" sz="1800" dirty="0" smtClean="0"/>
              <a:t>, а также в международном исследовании качества математического и естественнонаучного образования (</a:t>
            </a:r>
            <a:r>
              <a:rPr lang="en-US" sz="1800" dirty="0" smtClean="0"/>
              <a:t>TIMSS)</a:t>
            </a:r>
            <a:r>
              <a:rPr lang="ru-RU" sz="1800" dirty="0" smtClean="0"/>
              <a:t>; повышение позиций РФ в международной программе по оценке образовательных достижений учащихся (</a:t>
            </a:r>
            <a:r>
              <a:rPr lang="en-US" sz="1800" dirty="0" smtClean="0"/>
              <a:t>PISA)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30213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8282880" cy="563562"/>
          </a:xfrm>
        </p:spPr>
        <p:txBody>
          <a:bodyPr/>
          <a:lstStyle/>
          <a:p>
            <a:pPr algn="ctr"/>
            <a:r>
              <a:rPr lang="ru-RU" sz="1800" dirty="0" smtClean="0"/>
              <a:t>Международные исследования качества образования, </a:t>
            </a:r>
            <a:br>
              <a:rPr lang="ru-RU" sz="1800" dirty="0" smtClean="0"/>
            </a:br>
            <a:r>
              <a:rPr lang="ru-RU" sz="1800" dirty="0" smtClean="0"/>
              <a:t>в которых принимает участие Российская Федерация</a:t>
            </a:r>
            <a:endParaRPr lang="ru-RU" sz="1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8595" y="1653495"/>
            <a:ext cx="1471215" cy="1471215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4578" y="1633044"/>
            <a:ext cx="1783407" cy="12715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13045" y="1686711"/>
            <a:ext cx="182312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Исследование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читательской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грамотности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endParaRPr lang="ru-RU" sz="1600" dirty="0" smtClean="0"/>
          </a:p>
          <a:p>
            <a:pPr algn="ctr"/>
            <a:r>
              <a:rPr lang="ru-RU" sz="1600" dirty="0" smtClean="0"/>
              <a:t>с 2001 года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397941" y="1653495"/>
            <a:ext cx="23891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Исследование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математической и </a:t>
            </a:r>
          </a:p>
          <a:p>
            <a:pPr algn="ctr"/>
            <a:r>
              <a:rPr lang="ru-RU" dirty="0">
                <a:solidFill>
                  <a:srgbClr val="7030A0"/>
                </a:solidFill>
              </a:rPr>
              <a:t>е</a:t>
            </a:r>
            <a:r>
              <a:rPr lang="ru-RU" dirty="0" smtClean="0">
                <a:solidFill>
                  <a:srgbClr val="7030A0"/>
                </a:solidFill>
              </a:rPr>
              <a:t>стественнонаучной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 грамотности</a:t>
            </a:r>
            <a:endParaRPr lang="ru-RU" sz="1600" dirty="0" smtClean="0"/>
          </a:p>
          <a:p>
            <a:pPr algn="ctr"/>
            <a:r>
              <a:rPr lang="ru-RU" sz="1600" dirty="0" smtClean="0"/>
              <a:t>с 1995 года</a:t>
            </a:r>
            <a:endParaRPr lang="ru-RU" sz="16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4853213"/>
            <a:ext cx="2339752" cy="131611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007303" y="3626292"/>
            <a:ext cx="474136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- </a:t>
            </a:r>
            <a:r>
              <a:rPr lang="ru-RU" b="1" dirty="0" smtClean="0">
                <a:solidFill>
                  <a:srgbClr val="7030A0"/>
                </a:solidFill>
              </a:rPr>
              <a:t>оценка читательской грамотности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- оценка математической грамотности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- оценка естественнонаучной </a:t>
            </a:r>
            <a:r>
              <a:rPr lang="ru-RU" dirty="0">
                <a:solidFill>
                  <a:srgbClr val="7030A0"/>
                </a:solidFill>
              </a:rPr>
              <a:t>грамотности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- оценка финансовой </a:t>
            </a:r>
            <a:r>
              <a:rPr lang="ru-RU" dirty="0">
                <a:solidFill>
                  <a:srgbClr val="7030A0"/>
                </a:solidFill>
              </a:rPr>
              <a:t>грамотности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- оценка глобальных компетенций</a:t>
            </a:r>
            <a:endParaRPr lang="ru-RU" dirty="0">
              <a:solidFill>
                <a:srgbClr val="7030A0"/>
              </a:solidFill>
            </a:endParaRPr>
          </a:p>
          <a:p>
            <a:pPr marL="285750" indent="-285750">
              <a:buFontTx/>
              <a:buChar char="-"/>
            </a:pPr>
            <a:endParaRPr lang="ru-RU" dirty="0"/>
          </a:p>
          <a:p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026954" y="5638684"/>
            <a:ext cx="7721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Международные рейтинги качества систем образования </a:t>
            </a:r>
            <a:r>
              <a:rPr lang="ru-RU" dirty="0" smtClean="0"/>
              <a:t>опираются </a:t>
            </a:r>
            <a:r>
              <a:rPr lang="ru-RU" dirty="0"/>
              <a:t>на данные исследований PIRLS, TIMSS и PISA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0465" y="861965"/>
            <a:ext cx="32694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400" b="1" dirty="0"/>
              <a:t>PIRLS</a:t>
            </a:r>
          </a:p>
          <a:p>
            <a:r>
              <a:rPr lang="en-AU" sz="1400" b="1" dirty="0" smtClean="0"/>
              <a:t>4 </a:t>
            </a:r>
            <a:r>
              <a:rPr lang="ru-RU" sz="1400" b="1" dirty="0"/>
              <a:t>класс, один раз в 5 лет,</a:t>
            </a:r>
          </a:p>
          <a:p>
            <a:r>
              <a:rPr lang="ru-RU" sz="1400" b="1" dirty="0"/>
              <a:t>2001, 2006, 2011, 2016, 2021, 2026…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572000" y="893435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/>
              <a:t>TIMSS</a:t>
            </a:r>
          </a:p>
          <a:p>
            <a:r>
              <a:rPr lang="en-US" sz="1400" b="1" dirty="0" smtClean="0"/>
              <a:t>4</a:t>
            </a:r>
            <a:r>
              <a:rPr lang="en-US" sz="1400" b="1" dirty="0"/>
              <a:t>, 8 и 11 </a:t>
            </a:r>
            <a:r>
              <a:rPr lang="en-US" sz="1400" b="1" dirty="0" err="1"/>
              <a:t>классы</a:t>
            </a:r>
            <a:r>
              <a:rPr lang="en-US" sz="1400" b="1" dirty="0"/>
              <a:t>, </a:t>
            </a:r>
            <a:r>
              <a:rPr lang="en-US" sz="1400" b="1" dirty="0" err="1"/>
              <a:t>один</a:t>
            </a:r>
            <a:r>
              <a:rPr lang="en-US" sz="1400" b="1" dirty="0"/>
              <a:t> </a:t>
            </a:r>
            <a:r>
              <a:rPr lang="en-US" sz="1400" b="1" dirty="0" err="1"/>
              <a:t>раз</a:t>
            </a:r>
            <a:r>
              <a:rPr lang="en-US" sz="1400" b="1" dirty="0"/>
              <a:t> в 4 </a:t>
            </a:r>
            <a:r>
              <a:rPr lang="en-US" sz="1400" b="1" dirty="0" err="1"/>
              <a:t>года</a:t>
            </a:r>
            <a:endParaRPr lang="en-US" sz="1400" b="1" dirty="0"/>
          </a:p>
          <a:p>
            <a:r>
              <a:rPr lang="en-US" sz="1400" b="1" dirty="0"/>
              <a:t>1995,…, 2015, 2019, 2023, 2027…</a:t>
            </a:r>
            <a:endParaRPr lang="ru-RU" sz="1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32370" y="3116678"/>
            <a:ext cx="6713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400" b="1" dirty="0"/>
              <a:t>PISA</a:t>
            </a:r>
          </a:p>
          <a:p>
            <a:r>
              <a:rPr lang="en-AU" sz="1400" b="1" dirty="0" smtClean="0"/>
              <a:t>15-</a:t>
            </a:r>
            <a:r>
              <a:rPr lang="ru-RU" sz="1400" b="1" dirty="0"/>
              <a:t>летние обучающиеся, один раз в 3 года</a:t>
            </a:r>
          </a:p>
          <a:p>
            <a:r>
              <a:rPr lang="ru-RU" sz="1400" b="1" dirty="0"/>
              <a:t>2000,…, 2015, 2018, 2022, 2025…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048" y="3952002"/>
            <a:ext cx="3292125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563562"/>
          </a:xfrm>
        </p:spPr>
        <p:txBody>
          <a:bodyPr/>
          <a:lstStyle/>
          <a:p>
            <a:pPr algn="ctr"/>
            <a:r>
              <a:rPr lang="ru-RU" sz="2000" dirty="0" smtClean="0"/>
              <a:t>Переход от индустриального к информационному обществу в «развитых» странах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6475"/>
            <a:ext cx="8282880" cy="492125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400" dirty="0" smtClean="0">
                <a:solidFill>
                  <a:srgbClr val="7030A0"/>
                </a:solidFill>
              </a:rPr>
              <a:t>    </a:t>
            </a:r>
            <a:r>
              <a:rPr lang="ru-RU" sz="1600" dirty="0" smtClean="0">
                <a:solidFill>
                  <a:srgbClr val="7030A0"/>
                </a:solidFill>
              </a:rPr>
              <a:t>Главным принципом близости к информационному обществу является высокая оперативность получения доступа к нужной информации для каждого. Теоретически в информационном обществе деятельность человека будет сосредоточена на обработке информации, а материальное производство возложено на машины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4392" y="2189927"/>
            <a:ext cx="3281256" cy="1845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140" y="4432509"/>
            <a:ext cx="3203848" cy="2136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16" y="3328254"/>
            <a:ext cx="3331778" cy="2217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Стрелка вправо 9"/>
          <p:cNvSpPr/>
          <p:nvPr/>
        </p:nvSpPr>
        <p:spPr>
          <a:xfrm>
            <a:off x="4177849" y="4968603"/>
            <a:ext cx="90455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4160713" y="3645024"/>
            <a:ext cx="816483" cy="2813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60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8984" y="1052736"/>
            <a:ext cx="7488832" cy="5616625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48176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Международный стандарт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5811" y="1168155"/>
            <a:ext cx="8023225" cy="4513064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426132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ple">
  <a:themeElements>
    <a:clrScheme name="sample 2">
      <a:dk1>
        <a:srgbClr val="113F71"/>
      </a:dk1>
      <a:lt1>
        <a:srgbClr val="FFFFFF"/>
      </a:lt1>
      <a:dk2>
        <a:srgbClr val="000000"/>
      </a:dk2>
      <a:lt2>
        <a:srgbClr val="C1D1D3"/>
      </a:lt2>
      <a:accent1>
        <a:srgbClr val="2D7ACF"/>
      </a:accent1>
      <a:accent2>
        <a:srgbClr val="99CC00"/>
      </a:accent2>
      <a:accent3>
        <a:srgbClr val="FFFFFF"/>
      </a:accent3>
      <a:accent4>
        <a:srgbClr val="0D345F"/>
      </a:accent4>
      <a:accent5>
        <a:srgbClr val="ADBEE4"/>
      </a:accent5>
      <a:accent6>
        <a:srgbClr val="8AB900"/>
      </a:accent6>
      <a:hlink>
        <a:srgbClr val="5AABCC"/>
      </a:hlink>
      <a:folHlink>
        <a:srgbClr val="BD9E61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!!!!!</Template>
  <TotalTime>1136</TotalTime>
  <Words>1210</Words>
  <Application>Microsoft Office PowerPoint</Application>
  <PresentationFormat>Экран (4:3)</PresentationFormat>
  <Paragraphs>206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Verdana</vt:lpstr>
      <vt:lpstr>Wingdings</vt:lpstr>
      <vt:lpstr>sample</vt:lpstr>
      <vt:lpstr>Смысловое чтение  как основа  компетентностного подхода  в начальной школе</vt:lpstr>
      <vt:lpstr>Программа семинара</vt:lpstr>
      <vt:lpstr> </vt:lpstr>
      <vt:lpstr>Презентация PowerPoint</vt:lpstr>
      <vt:lpstr> Задачи российского образования </vt:lpstr>
      <vt:lpstr>Международные исследования качества образования,  в которых принимает участие Российская Федерация</vt:lpstr>
      <vt:lpstr>Переход от индустриального к информационному обществу в «развитых» странах</vt:lpstr>
      <vt:lpstr>Презентация PowerPoint</vt:lpstr>
      <vt:lpstr>Международный стандарт</vt:lpstr>
      <vt:lpstr>Международная ассоциация по оценке учебных достижений</vt:lpstr>
      <vt:lpstr>Центр оценки качества образования</vt:lpstr>
      <vt:lpstr>Национальная система оценки качества образования</vt:lpstr>
      <vt:lpstr>      Читательская грамотность</vt:lpstr>
      <vt:lpstr>Чтение – это «волшебное стекло», через которое дети видят и познают мир и самого себя </vt:lpstr>
      <vt:lpstr>Факторы современного представления о читательской грамотности</vt:lpstr>
      <vt:lpstr>ФГОС НОО Предметные результаты</vt:lpstr>
      <vt:lpstr>Примерная программа начального общего образования (НОО)</vt:lpstr>
      <vt:lpstr>Примерная программа начального общего образования (НОО)</vt:lpstr>
      <vt:lpstr>Примерная программа начального общего образования (НОО)</vt:lpstr>
      <vt:lpstr>Примерная программа начального общего образования (НОО)</vt:lpstr>
      <vt:lpstr>Примерная программа начального общего образования (НОО)</vt:lpstr>
      <vt:lpstr>Примерная программа начального общего образования (НОО)</vt:lpstr>
      <vt:lpstr>Смысловое чтение</vt:lpstr>
      <vt:lpstr>Понятия «читательская грамотность»  и «смысловое чтение» </vt:lpstr>
      <vt:lpstr>Понятие «смысловое чтение»</vt:lpstr>
      <vt:lpstr>1.3.4. Итоговая оценка ученика</vt:lpstr>
      <vt:lpstr>Смысловое чтение</vt:lpstr>
      <vt:lpstr>Чтение</vt:lpstr>
      <vt:lpstr>Презентация PowerPoint</vt:lpstr>
      <vt:lpstr>Презентация PowerPoint</vt:lpstr>
      <vt:lpstr>Презентация PowerPoint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Смысловое чтение  как основа  компетентностного подхода  в начальной школе</dc:title>
  <dc:creator>Спасская Ирина</dc:creator>
  <cp:lastModifiedBy>Ирина Спасская</cp:lastModifiedBy>
  <cp:revision>67</cp:revision>
  <dcterms:created xsi:type="dcterms:W3CDTF">2021-04-18T13:37:24Z</dcterms:created>
  <dcterms:modified xsi:type="dcterms:W3CDTF">2021-04-29T10:25:19Z</dcterms:modified>
</cp:coreProperties>
</file>