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6" r:id="rId10"/>
    <p:sldId id="265" r:id="rId11"/>
    <p:sldId id="267" r:id="rId12"/>
    <p:sldId id="290" r:id="rId13"/>
    <p:sldId id="272" r:id="rId14"/>
    <p:sldId id="273" r:id="rId15"/>
    <p:sldId id="274" r:id="rId16"/>
    <p:sldId id="276" r:id="rId17"/>
    <p:sldId id="277" r:id="rId18"/>
    <p:sldId id="279" r:id="rId19"/>
    <p:sldId id="291" r:id="rId20"/>
    <p:sldId id="286" r:id="rId21"/>
    <p:sldId id="287" r:id="rId22"/>
    <p:sldId id="281" r:id="rId23"/>
    <p:sldId id="285" r:id="rId24"/>
    <p:sldId id="280" r:id="rId25"/>
    <p:sldId id="28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77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07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5997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3544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876225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878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2630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4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32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075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38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01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725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15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555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E3BA4-071E-42E7-AFD9-828AB26DAA7F}" type="datetimeFigureOut">
              <a:rPr lang="ru-RU" smtClean="0"/>
              <a:t>25.08.2022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BB65B64-138C-4FE0-BEE4-95AC8C1B25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115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8YmtcFEOYM&amp;feature=youtu.be" TargetMode="External"/><Relationship Id="rId2" Type="http://schemas.openxmlformats.org/officeDocument/2006/relationships/hyperlink" Target="https://edsoo.r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uchi.ru/" TargetMode="External"/><Relationship Id="rId2" Type="http://schemas.openxmlformats.org/officeDocument/2006/relationships/hyperlink" Target="https://educont.ru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edsoo.ru/constructor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44017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Сопоставление рабочей программы по предмету «Русский язык»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в </a:t>
            </a:r>
            <a:r>
              <a:rPr lang="ru-RU" b="1" dirty="0" smtClean="0"/>
              <a:t>начальной школе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 </a:t>
            </a:r>
            <a:r>
              <a:rPr lang="ru-RU" b="1" dirty="0" smtClean="0"/>
              <a:t>ФГОС </a:t>
            </a:r>
            <a:r>
              <a:rPr lang="ru-RU" b="1" dirty="0" smtClean="0"/>
              <a:t>2 поколения и </a:t>
            </a:r>
            <a:br>
              <a:rPr lang="ru-RU" b="1" dirty="0" smtClean="0"/>
            </a:br>
            <a:r>
              <a:rPr lang="ru-RU" b="1" dirty="0" smtClean="0"/>
              <a:t>ФГОС </a:t>
            </a:r>
            <a:r>
              <a:rPr lang="ru-RU" b="1" dirty="0" smtClean="0"/>
              <a:t>3 поколения</a:t>
            </a:r>
            <a:endParaRPr lang="ru-RU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507067" y="5740924"/>
            <a:ext cx="7766936" cy="518474"/>
          </a:xfrm>
        </p:spPr>
        <p:txBody>
          <a:bodyPr/>
          <a:lstStyle/>
          <a:p>
            <a:pPr algn="ctr"/>
            <a:r>
              <a:rPr lang="ru-RU" dirty="0" smtClean="0"/>
              <a:t>2022 год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829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36948" y="622169"/>
            <a:ext cx="10284644" cy="5726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 новом тематическом планировании из 165 ч на «Обучение грамоте» отведено 100 ч, на систематический курс — 50 ч; резерв составляет 15 ч, эти резервные часы могут быть добавлены как к обучению грамоте, так и к систематическому курсу. Возможен и другой вариант тематического планирования, при котором на «Обучение грамоте» отведено 115 ч, на систематический курс — 50 ч; в этом случае резерв не предусмотрен.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06459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716438"/>
            <a:ext cx="10515600" cy="86726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1998483"/>
            <a:ext cx="10515600" cy="3629319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Содержание учебного материала в Примерной РП 1 класса отличается от Действующих РП: в тематическом планировании описывается программное содержание по всем разделам, изучаемый материал представлен конкретно, добавились резервные часы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8340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5" y="74236"/>
            <a:ext cx="11764652" cy="661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56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Тематическое планирование </a:t>
            </a:r>
            <a:br>
              <a:rPr lang="ru-RU" b="1" dirty="0" smtClean="0"/>
            </a:br>
            <a:r>
              <a:rPr lang="ru-RU" b="1" dirty="0" smtClean="0"/>
              <a:t>«Русский язык» 2 класс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 – 170ч, резерв -32ч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Общие сведения о языке-1ч.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 и графика-6ч.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Орфоэпия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Лексика-10ч.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слова-14ч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Морфология-19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Синтаксис-8ч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Орфография и пунктуация-50ч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речи-30ч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Действующие РП – 170ч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Фонетика-10ч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Слово и предложение-10ч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слова-19ч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Лексика-22ч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Правописание-58ч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речи-34ч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Повторение-17ч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304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1850" y="631597"/>
            <a:ext cx="10515600" cy="11029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31850" y="2121032"/>
            <a:ext cx="10515600" cy="3761294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Содержание учебного материала в Примерной РП отличается от действующей РП, разделы программы изменены, количество часов по разделам не совпадает, не все темы оставлены для изучения во 2 классе, в тематическом планировании конкретно описывается программное содержание по всем разделам, нет резервных часов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40913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Тематическое планирование </a:t>
            </a:r>
            <a:br>
              <a:rPr lang="ru-RU" b="1" dirty="0" smtClean="0"/>
            </a:br>
            <a:r>
              <a:rPr lang="ru-RU" b="1" dirty="0" smtClean="0"/>
              <a:t>«Русский язык» 3 класс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РП-170ч, резерв-18ч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Сведения о русском языке-1ч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 и графика-2ч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Орфоэпия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Лексика-5ч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слова-8ч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Морфология-43ч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Синтаксис-13ч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Орфография и пунктуация-50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речи-30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Действующая РП-170ч, резерв-20ч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Фонетика-3ч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слова-4ч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Синтаксис-18ч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Морфология-37ч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Правописание-53ч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речи-30ч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Повторение-5ч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Резервные уроки повторения-20ч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768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1850" y="631597"/>
            <a:ext cx="10515600" cy="11029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31850" y="2121032"/>
            <a:ext cx="10515600" cy="3808428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Содержание учебного материала в Примерной РП отличается от действующей РП, разделы программы изменены, количество часов по разделам не совпадает, в тематическом планировании конкретно описывается программное содержание по всем разделам, есть несколько тем, </a:t>
            </a:r>
            <a:r>
              <a:rPr lang="ru-RU" sz="3600" dirty="0" smtClean="0"/>
              <a:t>которые </a:t>
            </a:r>
            <a:r>
              <a:rPr lang="ru-RU" sz="3600" dirty="0" smtClean="0"/>
              <a:t>убрали из Примерной </a:t>
            </a:r>
            <a:r>
              <a:rPr lang="ru-RU" sz="3600" dirty="0" smtClean="0"/>
              <a:t>РП.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189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Тематическое планирование </a:t>
            </a:r>
            <a:br>
              <a:rPr lang="ru-RU" b="1" dirty="0" smtClean="0"/>
            </a:br>
            <a:r>
              <a:rPr lang="ru-RU" b="1" dirty="0" smtClean="0"/>
              <a:t>«Русский язык» 4 класс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РП-170ч, резерв-18ч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Сведения о русском язык1ч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 и графика-2ч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Орфоэпия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Лексика-5ч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слова-5ч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Морфология-43ч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Синтаксис-16ч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Орфография и пунктуация-50ч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речи-30ч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Действующая РП-170ч, резерв-25ч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Фонетика-1ч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слова-1ч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Морфология-36ч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Синтаксис-16ч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Правописание-52ч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речи-29ч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Повторение-10ч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141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1850" y="631597"/>
            <a:ext cx="10515600" cy="1102936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31850" y="2121032"/>
            <a:ext cx="10515600" cy="3101418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sz="3600" dirty="0" smtClean="0"/>
              <a:t>Содержание учебного материала в Примерной РП отличается от действующей РП, разделы программы изменены, различие в количестве часов по разделам, в тематическом планировании конкретно описывается программное содержание по всем разделам, появился раздел «Лексика»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3591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65760" y="622168"/>
            <a:ext cx="1052219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разработки рабочих программ по учебным предметам целесообразно обратиться к федеральному </a:t>
            </a:r>
            <a:r>
              <a:rPr lang="ru-RU" sz="2800" dirty="0" err="1" smtClean="0"/>
              <a:t>online</a:t>
            </a:r>
            <a:r>
              <a:rPr lang="ru-RU" sz="2800" dirty="0" smtClean="0"/>
              <a:t> сервису для быстрого создания рабочих программ – Конструктору рабочих программ, представленному ИСРО РАО на Портале «Единое содержание общего образования» </a:t>
            </a:r>
            <a:r>
              <a:rPr lang="ru-RU" sz="2800" dirty="0" smtClean="0">
                <a:hlinkClick r:id="rId2"/>
              </a:rPr>
              <a:t>https://edsoo.ru/</a:t>
            </a:r>
            <a:r>
              <a:rPr lang="ru-RU" sz="2800" dirty="0" smtClean="0"/>
              <a:t>. </a:t>
            </a:r>
          </a:p>
          <a:p>
            <a:r>
              <a:rPr lang="ru-RU" sz="2800" dirty="0" smtClean="0"/>
              <a:t> Инструкция по работе с Конструктором размещена по ссылке </a:t>
            </a:r>
            <a:r>
              <a:rPr lang="ru-RU" sz="2800" dirty="0" smtClean="0">
                <a:hlinkClick r:id="rId3"/>
              </a:rPr>
              <a:t>https://www.youtube.com/watch?v=O8YmtcFEOYM&amp;feature=youtu.be</a:t>
            </a:r>
            <a:r>
              <a:rPr lang="ru-RU" sz="2800" dirty="0" smtClean="0"/>
              <a:t>.  Ресурсы Конструктора и содержания примерных рабочих программ позволяют учителям разработать необходимую документацию в ходе подготовки введения обновленных ФГОС НОО, ФГОС ООО.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200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Сравнительный анализ Примерной РП и действующих рабочих программ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Цель: - приобретение младшими школьниками первоначальных представлений </a:t>
            </a:r>
            <a:r>
              <a:rPr lang="ru-RU" dirty="0" smtClean="0"/>
              <a:t>о </a:t>
            </a:r>
            <a:r>
              <a:rPr lang="ru-RU" dirty="0" smtClean="0"/>
              <a:t>многообразии языков и культур РФ, о языке как одной из главных духовно-нравственных ценностей народа; понимание роли языка как основного средства общения; осознание значения русского языка как государственного языка РФ;</a:t>
            </a:r>
          </a:p>
          <a:p>
            <a:r>
              <a:rPr lang="ru-RU" dirty="0" smtClean="0"/>
              <a:t>-предметные результаты ориентированы у обучающихся на применение знаний, умений и навыков в элементарных ситуациях и реальных жизненных условиях и отражать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языковой компетенции;</a:t>
            </a:r>
          </a:p>
          <a:p>
            <a:r>
              <a:rPr lang="ru-RU" dirty="0" smtClean="0"/>
              <a:t>-осознание языка как одной из главных духовно-нравственных ценностей народа;</a:t>
            </a:r>
          </a:p>
          <a:p>
            <a:r>
              <a:rPr lang="ru-RU" dirty="0" smtClean="0"/>
              <a:t>овладение основными видами речевой деятельности на основе первоначальных представлений о нормах современного русского литературного языка: </a:t>
            </a:r>
            <a:r>
              <a:rPr lang="ru-RU" dirty="0" err="1" smtClean="0"/>
              <a:t>аудированием</a:t>
            </a:r>
            <a:r>
              <a:rPr lang="ru-RU" dirty="0" smtClean="0"/>
              <a:t>, говорением, чтением, письмом;</a:t>
            </a:r>
          </a:p>
          <a:p>
            <a:r>
              <a:rPr lang="ru-RU" dirty="0" smtClean="0"/>
              <a:t>развитие функциональной грамотности, готовности к успешному взаимодействию с изменяющимся миром и дальнейшему успешному образованию.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Действующие РП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Цель: - ознакомление учащихся с основными положениями науки о языке и формирование на этой основе знаково-символического восприятия и логического мышления учащихся;</a:t>
            </a:r>
          </a:p>
          <a:p>
            <a:pPr marL="0" indent="0">
              <a:buNone/>
            </a:pPr>
            <a:r>
              <a:rPr lang="ru-RU" dirty="0" smtClean="0"/>
              <a:t>- Формирование коммуникативной компетенции учащихся; развитие устной и письменной речи, монологической и диалогической речи, а также навыков грамотного безошибочного письма как показателя общей культуры человека.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286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2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51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8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7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1850" y="263951"/>
            <a:ext cx="10515600" cy="147058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Рекомендации:</a:t>
            </a:r>
            <a:endParaRPr lang="ru-RU" sz="40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31850" y="1923068"/>
            <a:ext cx="10515600" cy="4524866"/>
          </a:xfrm>
        </p:spPr>
        <p:txBody>
          <a:bodyPr>
            <a:normAutofit/>
          </a:bodyPr>
          <a:lstStyle/>
          <a:p>
            <a:r>
              <a:rPr lang="ru-RU" dirty="0"/>
              <a:t>Для компенсирования отсутствующих тем в программе можно использовать</a:t>
            </a:r>
            <a:r>
              <a:rPr lang="ru-RU" dirty="0" smtClean="0"/>
              <a:t>: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учебник другого класса ( темы из программы 2 класса можно найти в учебнике 3 класса)</a:t>
            </a:r>
          </a:p>
          <a:p>
            <a:pPr marL="342900" indent="-342900">
              <a:buFontTx/>
              <a:buChar char="-"/>
            </a:pPr>
            <a:r>
              <a:rPr lang="ru-RU" dirty="0"/>
              <a:t>у</a:t>
            </a:r>
            <a:r>
              <a:rPr lang="ru-RU" dirty="0" smtClean="0"/>
              <a:t>чебник другого автора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онлайн-платформу </a:t>
            </a:r>
            <a:r>
              <a:rPr lang="ru-RU" dirty="0"/>
              <a:t>«Цифровой образовательный контент» </a:t>
            </a:r>
            <a:r>
              <a:rPr lang="ru-RU" dirty="0" smtClean="0"/>
              <a:t>(ЦОР) </a:t>
            </a:r>
            <a:r>
              <a:rPr lang="ru-RU" b="1" dirty="0" smtClean="0">
                <a:hlinkClick r:id="rId2"/>
              </a:rPr>
              <a:t>https</a:t>
            </a:r>
            <a:r>
              <a:rPr lang="ru-RU" b="1" dirty="0">
                <a:hlinkClick r:id="rId2"/>
              </a:rPr>
              <a:t>://</a:t>
            </a:r>
            <a:r>
              <a:rPr lang="ru-RU" b="1" dirty="0" smtClean="0">
                <a:hlinkClick r:id="rId2"/>
              </a:rPr>
              <a:t>educont.ru</a:t>
            </a:r>
            <a:r>
              <a:rPr lang="ru-RU" b="1" dirty="0" smtClean="0"/>
              <a:t> </a:t>
            </a:r>
          </a:p>
          <a:p>
            <a:pPr marL="342900" indent="-342900">
              <a:buFontTx/>
              <a:buChar char="-"/>
            </a:pPr>
            <a:r>
              <a:rPr lang="ru-RU" b="1" dirty="0" smtClean="0"/>
              <a:t>образовательную онлайн-платформу </a:t>
            </a:r>
            <a:r>
              <a:rPr lang="en-US" b="1" dirty="0" smtClean="0">
                <a:hlinkClick r:id="rId3"/>
              </a:rPr>
              <a:t>uchi.ru</a:t>
            </a:r>
            <a:endParaRPr lang="ru-RU" b="1" dirty="0" smtClean="0"/>
          </a:p>
          <a:p>
            <a:pPr marL="342900" indent="-342900">
              <a:buFontTx/>
              <a:buChar char="-"/>
            </a:pPr>
            <a:r>
              <a:rPr lang="ru-RU" b="1" dirty="0" smtClean="0"/>
              <a:t>Онлайн-платформу «Единое содержание общего образования» (ЭОР) </a:t>
            </a:r>
            <a:r>
              <a:rPr lang="en-US" b="1" dirty="0" smtClean="0">
                <a:hlinkClick r:id="rId4"/>
              </a:rPr>
              <a:t>edsoo.ru</a:t>
            </a:r>
            <a:r>
              <a:rPr lang="ru-RU" b="1" dirty="0" smtClean="0"/>
              <a:t> </a:t>
            </a:r>
          </a:p>
          <a:p>
            <a:pPr marL="342900" indent="-342900">
              <a:buFontTx/>
              <a:buChar char="-"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14960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multiurok.ru/html/2022/05/04/s_6272bf809f259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545" y="150829"/>
            <a:ext cx="9821045" cy="620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3113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831850" y="754145"/>
            <a:ext cx="10515600" cy="961534"/>
          </a:xfrm>
        </p:spPr>
        <p:txBody>
          <a:bodyPr/>
          <a:lstStyle/>
          <a:p>
            <a:pPr algn="ctr"/>
            <a:r>
              <a:rPr lang="ru-RU" b="1" dirty="0" smtClean="0"/>
              <a:t>Вывод: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831850" y="2469823"/>
            <a:ext cx="10515600" cy="3619827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Цель изучаемого курса «</a:t>
            </a:r>
            <a:r>
              <a:rPr lang="ru-RU" sz="3600" b="1" dirty="0"/>
              <a:t>Р</a:t>
            </a:r>
            <a:r>
              <a:rPr lang="ru-RU" sz="3600" b="1" dirty="0" smtClean="0"/>
              <a:t>усский язык» в Примерной РП и действующих РП совпадает, но Примерная РП раскрывает более значимые приоритеты – осознание духовно-нравственных ценностей народа и применение полученных знаний, умений и навыков в жизненных ситуациях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73280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7370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Место курса в учебном плане. 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Количество часов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27100" y="2425880"/>
            <a:ext cx="5157787" cy="823912"/>
          </a:xfrm>
        </p:spPr>
        <p:txBody>
          <a:bodyPr/>
          <a:lstStyle/>
          <a:p>
            <a:r>
              <a:rPr lang="ru-RU" dirty="0" smtClean="0"/>
              <a:t>Примерная РП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839788" y="3573495"/>
            <a:ext cx="5157787" cy="2616168"/>
          </a:xfrm>
        </p:spPr>
        <p:txBody>
          <a:bodyPr/>
          <a:lstStyle/>
          <a:p>
            <a:r>
              <a:rPr lang="ru-RU" dirty="0" smtClean="0"/>
              <a:t>165 ( 5 часов в неделю)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172200" y="2425880"/>
            <a:ext cx="5183188" cy="694391"/>
          </a:xfrm>
        </p:spPr>
        <p:txBody>
          <a:bodyPr/>
          <a:lstStyle/>
          <a:p>
            <a:r>
              <a:rPr lang="ru-RU" dirty="0" smtClean="0"/>
              <a:t>Действующие РП 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172200" y="3573495"/>
            <a:ext cx="5183188" cy="2616168"/>
          </a:xfrm>
        </p:spPr>
        <p:txBody>
          <a:bodyPr/>
          <a:lstStyle/>
          <a:p>
            <a:r>
              <a:rPr lang="ru-RU" dirty="0" smtClean="0"/>
              <a:t>132 ( 4 часа в неделю) </a:t>
            </a:r>
            <a:r>
              <a:rPr lang="ru-RU" dirty="0" smtClean="0"/>
              <a:t>? </a:t>
            </a:r>
          </a:p>
          <a:p>
            <a:pPr marL="0" indent="0">
              <a:buNone/>
            </a:pPr>
            <a:r>
              <a:rPr lang="ru-RU" dirty="0" smtClean="0"/>
              <a:t>(1</a:t>
            </a:r>
            <a:r>
              <a:rPr lang="ru-RU" dirty="0" smtClean="0"/>
              <a:t> класс)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3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1850" y="537328"/>
            <a:ext cx="10515600" cy="87669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Вывод: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31850" y="1564849"/>
            <a:ext cx="10515600" cy="4524801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Количество часов выделяемых на изучение предмета «Русский язык» не совпадает. В Примерной РП количество часов на изучение предмета больше, выделены часы-резерв, по действующим программам часы-резерв не предусмотрены в 1 и во 2 классе.</a:t>
            </a:r>
          </a:p>
          <a:p>
            <a:r>
              <a:rPr lang="ru-RU" sz="3200" dirty="0" smtClean="0"/>
              <a:t>1 класс – 15 часов</a:t>
            </a:r>
          </a:p>
          <a:p>
            <a:r>
              <a:rPr lang="ru-RU" sz="3200" dirty="0" smtClean="0"/>
              <a:t>2 класс – 32 часа</a:t>
            </a:r>
          </a:p>
          <a:p>
            <a:r>
              <a:rPr lang="ru-RU" sz="3200" dirty="0" smtClean="0"/>
              <a:t>3 класс – 18 часов и </a:t>
            </a:r>
            <a:r>
              <a:rPr lang="ru-RU" sz="3200" dirty="0" smtClean="0"/>
              <a:t>25часов (по действующим)</a:t>
            </a:r>
            <a:endParaRPr lang="ru-RU" sz="3200" dirty="0" smtClean="0"/>
          </a:p>
          <a:p>
            <a:r>
              <a:rPr lang="ru-RU" sz="3200" dirty="0" smtClean="0"/>
              <a:t>4 класс -18 часов и </a:t>
            </a:r>
            <a:r>
              <a:rPr lang="ru-RU" sz="3200" dirty="0" smtClean="0"/>
              <a:t>25часов (по действующим)</a:t>
            </a:r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05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Содержание учебного предмета</a:t>
            </a:r>
            <a:endParaRPr lang="ru-RU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Содержание РП составлено таким образом, что достижение младшими школьниками как личностных, так и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результатов обеспечивает преемственность и перспективность в освоении областей знаний, которые отражают ведущие идеи учебных предметов основной школы и подчеркивают пропедевтическое (вводное, подготовительное) значение этапа начального образования, формирование готовности младшего школьника к дальнейшему обучению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Действующие 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Содержание предмета направлено на формирование функциональной грамотности и коммуникативной компетентности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726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90781" cy="5922553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Начальным этапом изучения предметов «Русский язык» и «Литературное чтение» в 1 классе является курс «Обучение грамоте»: обучение письму идёт параллельно с обучением чтению. На «Обучение грамоте» отводится 9 часов в неделю: 5 часов «Русского языка» (обучение письму) и 4 часа «Литературного чтения» (обучение чтению). Продолжительность «Обучения грамоте» зависит от уровня подготовки класса и может составлять от 20 до 23 недель, соответственно, продолжительность изучения систематического курса в 1 классе может варьироваться от 13 до 10 недель.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54804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Тематическое планирование </a:t>
            </a:r>
            <a:br>
              <a:rPr lang="ru-RU" b="1" dirty="0" smtClean="0"/>
            </a:br>
            <a:r>
              <a:rPr lang="ru-RU" b="1" dirty="0" smtClean="0"/>
              <a:t>«Обучение грамоте»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 - 100ч.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Развитие речи - 8ч.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Слово и предложение – 5ч.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Фонетика – 27ч.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Графика (параллельно с разделом «Чтение»)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Чтение-70ч.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Письмо-70ч.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000" dirty="0" smtClean="0"/>
              <a:t>Орфография и пунктуация изучается параллельно с разделом «Письмо»</a:t>
            </a:r>
          </a:p>
          <a:p>
            <a:pPr marL="0" indent="0">
              <a:buNone/>
            </a:pPr>
            <a:endParaRPr lang="ru-RU" sz="2000" dirty="0" smtClean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Действующая – 115ч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Слово и предложение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Фонетика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Графика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Чтение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Письмо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Орфография и пунктуация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Развитие речи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628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Тематическое планирование Систематический курс «Русский язык»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Примерная РП – 50ч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Общие сведения о языке-1ч.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Фонетика-4ч.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Графика-4ч.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Орфоэпия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Лексика и морфология-12ч.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Синтаксис-5ч.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Орфография и пунктуация-14ч.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Развитие речи-10ч.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Действующая – 50ч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Фонетика и орфоэпия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Графика и орфография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Слово и предложение. Пунктуация.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dirty="0" smtClean="0"/>
              <a:t>Развитие речи.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26776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995</TotalTime>
  <Words>1009</Words>
  <Application>Microsoft Office PowerPoint</Application>
  <PresentationFormat>Широкоэкранный</PresentationFormat>
  <Paragraphs>141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Trebuchet MS</vt:lpstr>
      <vt:lpstr>Wingdings 3</vt:lpstr>
      <vt:lpstr>Грань</vt:lpstr>
      <vt:lpstr>Сопоставление рабочей программы по предмету «Русский язык»  в начальной школе  по ФГОС 2 поколения и  ФГОС 3 поколения</vt:lpstr>
      <vt:lpstr>Сравнительный анализ Примерной РП и действующих рабочих программ</vt:lpstr>
      <vt:lpstr>Вывод: </vt:lpstr>
      <vt:lpstr>Место курса в учебном плане.   Количество часов</vt:lpstr>
      <vt:lpstr>Вывод:</vt:lpstr>
      <vt:lpstr>Содержание учебного предмета</vt:lpstr>
      <vt:lpstr>Начальным этапом изучения предметов «Русский язык» и «Литературное чтение» в 1 классе является курс «Обучение грамоте»: обучение письму идёт параллельно с обучением чтению. На «Обучение грамоте» отводится 9 часов в неделю: 5 часов «Русского языка» (обучение письму) и 4 часа «Литературного чтения» (обучение чтению). Продолжительность «Обучения грамоте» зависит от уровня подготовки класса и может составлять от 20 до 23 недель, соответственно, продолжительность изучения систематического курса в 1 классе может варьироваться от 13 до 10 недель.</vt:lpstr>
      <vt:lpstr>Тематическое планирование  «Обучение грамоте»</vt:lpstr>
      <vt:lpstr>Тематическое планирование Систематический курс «Русский язык»</vt:lpstr>
      <vt:lpstr>Презентация PowerPoint</vt:lpstr>
      <vt:lpstr>Вывод:</vt:lpstr>
      <vt:lpstr>Презентация PowerPoint</vt:lpstr>
      <vt:lpstr>Тематическое планирование  «Русский язык» 2 класс</vt:lpstr>
      <vt:lpstr>Вывод:</vt:lpstr>
      <vt:lpstr>Тематическое планирование  «Русский язык» 3 класс</vt:lpstr>
      <vt:lpstr>Вывод:</vt:lpstr>
      <vt:lpstr>Тематическое планирование  «Русский язык» 4 класс</vt:lpstr>
      <vt:lpstr>Вывод: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Рекомендации: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Сопоставление программы «Русский язык» </dc:title>
  <dc:creator>Пользователь Windows</dc:creator>
  <cp:lastModifiedBy>Пользователь Windows</cp:lastModifiedBy>
  <cp:revision>46</cp:revision>
  <dcterms:created xsi:type="dcterms:W3CDTF">2022-08-24T03:36:14Z</dcterms:created>
  <dcterms:modified xsi:type="dcterms:W3CDTF">2022-08-25T13:32:01Z</dcterms:modified>
</cp:coreProperties>
</file>