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  <p:sldId id="262" r:id="rId6"/>
    <p:sldId id="261" r:id="rId7"/>
    <p:sldId id="265" r:id="rId8"/>
    <p:sldId id="266" r:id="rId9"/>
    <p:sldId id="267" r:id="rId10"/>
    <p:sldId id="264" r:id="rId11"/>
    <p:sldId id="268" r:id="rId12"/>
    <p:sldId id="269" r:id="rId13"/>
    <p:sldId id="270" r:id="rId14"/>
    <p:sldId id="274" r:id="rId15"/>
    <p:sldId id="273" r:id="rId16"/>
    <p:sldId id="277" r:id="rId17"/>
    <p:sldId id="278" r:id="rId18"/>
    <p:sldId id="275" r:id="rId19"/>
    <p:sldId id="281" r:id="rId20"/>
    <p:sldId id="279" r:id="rId21"/>
    <p:sldId id="280" r:id="rId22"/>
    <p:sldId id="289" r:id="rId23"/>
    <p:sldId id="283" r:id="rId24"/>
    <p:sldId id="282" r:id="rId25"/>
    <p:sldId id="286" r:id="rId26"/>
    <p:sldId id="284" r:id="rId27"/>
    <p:sldId id="288" r:id="rId28"/>
    <p:sldId id="285" r:id="rId29"/>
    <p:sldId id="260" r:id="rId30"/>
    <p:sldId id="263" r:id="rId31"/>
    <p:sldId id="271" r:id="rId32"/>
    <p:sldId id="276" r:id="rId33"/>
    <p:sldId id="287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80"/>
    <a:srgbClr val="009900"/>
    <a:srgbClr val="CC0066"/>
    <a:srgbClr val="FF00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24" autoAdjust="0"/>
    <p:restoredTop sz="94660"/>
  </p:normalViewPr>
  <p:slideViewPr>
    <p:cSldViewPr>
      <p:cViewPr>
        <p:scale>
          <a:sx n="81" d="100"/>
          <a:sy n="81" d="100"/>
        </p:scale>
        <p:origin x="-822" y="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0C7CE-63E3-452C-A69B-78C5AC3C5410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7FEC3-20E7-4950-B00E-40F308819B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0C7CE-63E3-452C-A69B-78C5AC3C5410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7FEC3-20E7-4950-B00E-40F308819B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0C7CE-63E3-452C-A69B-78C5AC3C5410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7FEC3-20E7-4950-B00E-40F308819B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0C7CE-63E3-452C-A69B-78C5AC3C5410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7FEC3-20E7-4950-B00E-40F308819B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0C7CE-63E3-452C-A69B-78C5AC3C5410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7FEC3-20E7-4950-B00E-40F308819B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0C7CE-63E3-452C-A69B-78C5AC3C5410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7FEC3-20E7-4950-B00E-40F308819B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0C7CE-63E3-452C-A69B-78C5AC3C5410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7FEC3-20E7-4950-B00E-40F308819B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0C7CE-63E3-452C-A69B-78C5AC3C5410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7FEC3-20E7-4950-B00E-40F308819B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0C7CE-63E3-452C-A69B-78C5AC3C5410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7FEC3-20E7-4950-B00E-40F308819B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0C7CE-63E3-452C-A69B-78C5AC3C5410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7FEC3-20E7-4950-B00E-40F308819B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0C7CE-63E3-452C-A69B-78C5AC3C5410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7FEC3-20E7-4950-B00E-40F308819B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A0C7CE-63E3-452C-A69B-78C5AC3C5410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97FEC3-20E7-4950-B00E-40F308819B2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gif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j-top.ru/proxyimage/https:/img-fotki.yandex.ru/get/109878/289470508.20/0_1dbe32_4ea97ad9_orig.png" TargetMode="External"/><Relationship Id="rId3" Type="http://schemas.openxmlformats.org/officeDocument/2006/relationships/hyperlink" Target="http://sunveter.ru/uploads/posts/2013-06/1371640469_solnce2b.gif" TargetMode="External"/><Relationship Id="rId7" Type="http://schemas.openxmlformats.org/officeDocument/2006/relationships/hyperlink" Target="https://www.syl.ru/misc/i/ai/169839/637232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trackgo.ru/public/img/info_post.png" TargetMode="External"/><Relationship Id="rId5" Type="http://schemas.openxmlformats.org/officeDocument/2006/relationships/hyperlink" Target="http://galerey-room.ru/images/042552_1417569952.png" TargetMode="External"/><Relationship Id="rId10" Type="http://schemas.openxmlformats.org/officeDocument/2006/relationships/hyperlink" Target="https://www.stihi.ru/pics/2011/07/03/2746.jpg" TargetMode="External"/><Relationship Id="rId4" Type="http://schemas.openxmlformats.org/officeDocument/2006/relationships/hyperlink" Target="https://s-media-cache-ak0.pinimg.com/736x/09/13/ca/0913cadb817b1d6dc3948cef9138541e.jpg" TargetMode="External"/><Relationship Id="rId9" Type="http://schemas.openxmlformats.org/officeDocument/2006/relationships/hyperlink" Target="http://tulagimnazia3.ucoz.ru/Risunki/povar.pn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://smartliving.bg/wp-content/uploads/2015/09/1000x1000.jpg" TargetMode="External"/><Relationship Id="rId3" Type="http://schemas.openxmlformats.org/officeDocument/2006/relationships/hyperlink" Target="https://pp.vk.me/c624531/v624531574/27335/JmYESSjn6Vg.jpg" TargetMode="External"/><Relationship Id="rId7" Type="http://schemas.openxmlformats.org/officeDocument/2006/relationships/hyperlink" Target="https://st.weblancer.net/download/970424_935xp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pp.vk.me/c620928/v620928352/7c47/qU9fxlL0MPw.jpg" TargetMode="External"/><Relationship Id="rId5" Type="http://schemas.openxmlformats.org/officeDocument/2006/relationships/hyperlink" Target="http://tsg54.ru/Portals/9/xNews/uploads/2013/3/12/%D0%94%D0%B2%D0%BE%D1%80%D0%BD%D0%B8%D0%BA.jpg" TargetMode="External"/><Relationship Id="rId10" Type="http://schemas.openxmlformats.org/officeDocument/2006/relationships/hyperlink" Target="https://s3-eu-west-1.amazonaws.com/sc-files.pjms.fr/p/localch/000/050/005/496/abb20825f07e451bba3180ed46c70d49.jpg" TargetMode="External"/><Relationship Id="rId4" Type="http://schemas.openxmlformats.org/officeDocument/2006/relationships/hyperlink" Target="http://dutsadok.com.ua/clipart/ljudi/pajarniy.png/" TargetMode="External"/><Relationship Id="rId9" Type="http://schemas.openxmlformats.org/officeDocument/2006/relationships/hyperlink" Target="http://avia-simply.ru/wp-content/uploads/2013/08/160.jpg" TargetMode="Externa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mein.salzburg.com/fotoblog/heimat/assets_c/2010/04/k1024_img_5072-thumb-1024xauto-49618.jpg" TargetMode="External"/><Relationship Id="rId3" Type="http://schemas.openxmlformats.org/officeDocument/2006/relationships/hyperlink" Target="http://img.medscapestatic.com/thumbnail_library/dt_140925_pills_syringe_injection_drugs_800x600.jpg" TargetMode="External"/><Relationship Id="rId7" Type="http://schemas.openxmlformats.org/officeDocument/2006/relationships/hyperlink" Target="http://www.piluli.ru/images/smacs_images/products/000/467/780/original_marlya_meditsinskaya_09_h_5_m_www_piluli_ru_eapt234550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2.anyfad.com/items/t1@647d0781-65f8-4c63-acb5-eb7be4a6344f/Akter-Leonov-Evgeniy-Pavlovich.jpg" TargetMode="External"/><Relationship Id="rId5" Type="http://schemas.openxmlformats.org/officeDocument/2006/relationships/hyperlink" Target="http://www.malta.mid.ru/img/malygin.jpg" TargetMode="External"/><Relationship Id="rId4" Type="http://schemas.openxmlformats.org/officeDocument/2006/relationships/hyperlink" Target="http://kirpich1000.ru/img/ut.gif" TargetMode="External"/><Relationship Id="rId9" Type="http://schemas.openxmlformats.org/officeDocument/2006/relationships/hyperlink" Target="http://oppozit.ru/files/u84448/-___________5871.jpg" TargetMode="Externa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klase.puslapiai.lt/wp-content/uploads/2013/01/5f8350820dd8.png" TargetMode="External"/><Relationship Id="rId3" Type="http://schemas.openxmlformats.org/officeDocument/2006/relationships/hyperlink" Target="http://img0.liveinternet.ru/images/attach/c/7/95/982/95982290_viktorianProvasi_Glamour4.jpg" TargetMode="External"/><Relationship Id="rId7" Type="http://schemas.openxmlformats.org/officeDocument/2006/relationships/hyperlink" Target="http://&#1084;&#1086;&#1081;-&#1086;&#1088;&#1080;&#1077;&#1085;&#1090;&#1080;&#1088;.&#1088;&#1092;/upload/medialibrary/7b6/7b678ff639e0959daf1844d8b5fab15a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profguide.ru/images/article/2/YFsyy2edFN6bYAsFbY88iFKZTRFb4G_N.jpg" TargetMode="External"/><Relationship Id="rId5" Type="http://schemas.openxmlformats.org/officeDocument/2006/relationships/hyperlink" Target="http://fm.cnbc.com/applications/cnbc.com/resources/img/editorial/2016/11/25/104129625-GettyImages-517807359.530x298.jpg?v=1480090889" TargetMode="External"/><Relationship Id="rId4" Type="http://schemas.openxmlformats.org/officeDocument/2006/relationships/hyperlink" Target="http://s0.bloknot-krasnoyarsk.ru/thumb/600x0xcut/upload/iblock/db5/2013_11_08_16_08_24.jpg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globuss24.ru/web/userfiles/image/doc/hello_html_1cb49c2c.pn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i015.radikal.ru/0712/25/d635c90e8ee6.png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шаблоны для презентаций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25558"/>
            <a:ext cx="9144000" cy="6883558"/>
          </a:xfrm>
          <a:prstGeom prst="rect">
            <a:avLst/>
          </a:prstGeom>
          <a:noFill/>
        </p:spPr>
      </p:pic>
      <p:pic>
        <p:nvPicPr>
          <p:cNvPr id="16386" name="Picture 2" descr="Картинки по запросу картинки солнышко улыбается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87624" y="332656"/>
            <a:ext cx="6408712" cy="6148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шаблоны для презентаций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noFill/>
        </p:spPr>
      </p:pic>
      <p:sp>
        <p:nvSpPr>
          <p:cNvPr id="3" name="Содержимое 2"/>
          <p:cNvSpPr txBox="1">
            <a:spLocks/>
          </p:cNvSpPr>
          <p:nvPr/>
        </p:nvSpPr>
        <p:spPr>
          <a:xfrm>
            <a:off x="323528" y="1268760"/>
            <a:ext cx="7156648" cy="2232248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18E"/>
                </a:solidFill>
                <a:effectLst/>
                <a:uLnTx/>
                <a:uFillTx/>
                <a:latin typeface="Arial Black" pitchFamily="34" charset="0"/>
              </a:rPr>
              <a:t>Он проснётся на заре, 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18E"/>
                </a:solidFill>
                <a:effectLst/>
                <a:uLnTx/>
                <a:uFillTx/>
                <a:latin typeface="Arial Black" pitchFamily="34" charset="0"/>
              </a:rPr>
              <a:t>Снег расчистит на дворе.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18E"/>
                </a:solidFill>
                <a:effectLst/>
                <a:uLnTx/>
                <a:uFillTx/>
                <a:latin typeface="Arial Black" pitchFamily="34" charset="0"/>
              </a:rPr>
              <a:t>Все дорожки подметёт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18E"/>
                </a:solidFill>
                <a:effectLst/>
                <a:uLnTx/>
                <a:uFillTx/>
                <a:latin typeface="Arial Black" pitchFamily="34" charset="0"/>
              </a:rPr>
              <a:t>И песком </a:t>
            </a: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518E"/>
                </a:solidFill>
                <a:effectLst/>
                <a:uLnTx/>
                <a:uFillTx/>
                <a:latin typeface="Arial Black" pitchFamily="34" charset="0"/>
              </a:rPr>
              <a:t>посыпет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18E"/>
                </a:solidFill>
                <a:effectLst/>
                <a:uLnTx/>
                <a:uFillTx/>
                <a:latin typeface="Arial Black" pitchFamily="34" charset="0"/>
              </a:rPr>
              <a:t> лёд. 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518E"/>
                </a:solidFill>
                <a:effectLst/>
                <a:uLnTx/>
                <a:uFillTx/>
                <a:latin typeface="Arial Black" pitchFamily="34" charset="0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518E"/>
                </a:solidFill>
                <a:effectLst/>
                <a:uLnTx/>
                <a:uFillTx/>
                <a:latin typeface="Arial Black" pitchFamily="34" charset="0"/>
              </a:rPr>
            </a:b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518E"/>
                </a:solidFill>
                <a:effectLst/>
                <a:uLnTx/>
                <a:uFillTx/>
                <a:latin typeface="Arial Black" pitchFamily="34" charset="0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518E"/>
                </a:solidFill>
                <a:effectLst/>
                <a:uLnTx/>
                <a:uFillTx/>
                <a:latin typeface="Arial Black" pitchFamily="34" charset="0"/>
              </a:rPr>
            </a:b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00518E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67544" y="188640"/>
            <a:ext cx="8229600" cy="72008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ДВОРНИК</a:t>
            </a:r>
          </a:p>
        </p:txBody>
      </p:sp>
      <p:pic>
        <p:nvPicPr>
          <p:cNvPr id="21506" name="Picture 2" descr="Похожее изображение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-493"/>
          <a:stretch>
            <a:fillRect/>
          </a:stretch>
        </p:blipFill>
        <p:spPr bwMode="auto">
          <a:xfrm>
            <a:off x="5940152" y="1844824"/>
            <a:ext cx="2340260" cy="4680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шаблоны для презентаций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-25558"/>
            <a:ext cx="9144000" cy="6883558"/>
          </a:xfrm>
          <a:prstGeom prst="rect">
            <a:avLst/>
          </a:prstGeom>
          <a:noFill/>
        </p:spPr>
      </p:pic>
      <p:sp>
        <p:nvSpPr>
          <p:cNvPr id="3" name="Содержимое 2"/>
          <p:cNvSpPr txBox="1">
            <a:spLocks/>
          </p:cNvSpPr>
          <p:nvPr/>
        </p:nvSpPr>
        <p:spPr bwMode="auto">
          <a:xfrm>
            <a:off x="827584" y="1484784"/>
            <a:ext cx="7772400" cy="1519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r">
              <a:spcBef>
                <a:spcPts val="0"/>
              </a:spcBef>
              <a:defRPr/>
            </a:pPr>
            <a:r>
              <a:rPr lang="ru-RU" sz="3200" b="1" kern="0" dirty="0" smtClean="0">
                <a:solidFill>
                  <a:srgbClr val="00518E"/>
                </a:solidFill>
                <a:latin typeface="Arial Black" pitchFamily="34" charset="0"/>
              </a:rPr>
              <a:t>Деревца весной сажает,</a:t>
            </a:r>
          </a:p>
          <a:p>
            <a:pPr marL="342900" indent="-342900" algn="r">
              <a:spcBef>
                <a:spcPts val="0"/>
              </a:spcBef>
              <a:defRPr/>
            </a:pPr>
            <a:r>
              <a:rPr lang="ru-RU" sz="3200" b="1" kern="0" dirty="0" smtClean="0">
                <a:solidFill>
                  <a:srgbClr val="00518E"/>
                </a:solidFill>
                <a:latin typeface="Arial Black" pitchFamily="34" charset="0"/>
              </a:rPr>
              <a:t>Он природу защищает.</a:t>
            </a:r>
            <a:r>
              <a:rPr lang="ru-RU" sz="3200" kern="0" dirty="0">
                <a:solidFill>
                  <a:srgbClr val="00518E"/>
                </a:solidFill>
                <a:latin typeface="Arial Black" pitchFamily="34" charset="0"/>
              </a:rPr>
              <a:t/>
            </a:r>
            <a:br>
              <a:rPr lang="ru-RU" sz="3200" kern="0" dirty="0">
                <a:solidFill>
                  <a:srgbClr val="00518E"/>
                </a:solidFill>
                <a:latin typeface="Arial Black" pitchFamily="34" charset="0"/>
              </a:rPr>
            </a:br>
            <a:r>
              <a:rPr lang="ru-RU" sz="3200" kern="0" dirty="0">
                <a:solidFill>
                  <a:srgbClr val="00518E"/>
                </a:solidFill>
                <a:latin typeface="Arial Black" pitchFamily="34" charset="0"/>
              </a:rPr>
              <a:t/>
            </a:r>
            <a:br>
              <a:rPr lang="ru-RU" sz="3200" kern="0" dirty="0">
                <a:solidFill>
                  <a:srgbClr val="00518E"/>
                </a:solidFill>
                <a:latin typeface="Arial Black" pitchFamily="34" charset="0"/>
              </a:rPr>
            </a:br>
            <a:endParaRPr lang="ru-RU" sz="3200" kern="0" dirty="0">
              <a:solidFill>
                <a:srgbClr val="00518E"/>
              </a:solidFill>
              <a:latin typeface="Arial Black" pitchFamily="34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403648" y="404664"/>
            <a:ext cx="6096000" cy="96043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ЭКОЛОГ</a:t>
            </a:r>
          </a:p>
        </p:txBody>
      </p:sp>
      <p:pic>
        <p:nvPicPr>
          <p:cNvPr id="26626" name="Picture 2" descr="Картинки по запросу картинки эколог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7544" y="2564904"/>
            <a:ext cx="3744416" cy="3744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шаблоны для презентаций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noFill/>
        </p:spPr>
      </p:pic>
      <p:pic>
        <p:nvPicPr>
          <p:cNvPr id="25602" name="Picture 2" descr="https://st.weblancer.net/download/970424_935xp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92080" y="1314825"/>
            <a:ext cx="4070422" cy="5543176"/>
          </a:xfrm>
          <a:prstGeom prst="rect">
            <a:avLst/>
          </a:prstGeom>
          <a:noFill/>
        </p:spPr>
      </p:pic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251520" y="1988840"/>
            <a:ext cx="7772400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ts val="0"/>
              </a:spcBef>
              <a:defRPr/>
            </a:pPr>
            <a:r>
              <a:rPr lang="ru-RU" sz="3200" b="1" kern="0" dirty="0">
                <a:solidFill>
                  <a:srgbClr val="00518E"/>
                </a:solidFill>
                <a:latin typeface="Arial Black" pitchFamily="34" charset="0"/>
              </a:rPr>
              <a:t>Широко открытый рот,</a:t>
            </a:r>
          </a:p>
          <a:p>
            <a:pPr marL="342900" indent="-342900">
              <a:spcBef>
                <a:spcPts val="0"/>
              </a:spcBef>
              <a:defRPr/>
            </a:pPr>
            <a:r>
              <a:rPr lang="ru-RU" sz="3200" b="1" kern="0" dirty="0">
                <a:solidFill>
                  <a:srgbClr val="00518E"/>
                </a:solidFill>
                <a:latin typeface="Arial Black" pitchFamily="34" charset="0"/>
              </a:rPr>
              <a:t>Он на сцене, он поёт…</a:t>
            </a:r>
            <a:r>
              <a:rPr lang="ru-RU" sz="3200" kern="0" dirty="0">
                <a:solidFill>
                  <a:srgbClr val="00518E"/>
                </a:solidFill>
                <a:latin typeface="Arial Black" pitchFamily="34" charset="0"/>
              </a:rPr>
              <a:t/>
            </a:r>
            <a:br>
              <a:rPr lang="ru-RU" sz="3200" kern="0" dirty="0">
                <a:solidFill>
                  <a:srgbClr val="00518E"/>
                </a:solidFill>
                <a:latin typeface="Arial Black" pitchFamily="34" charset="0"/>
              </a:rPr>
            </a:br>
            <a:r>
              <a:rPr lang="ru-RU" sz="3200" kern="0" dirty="0">
                <a:solidFill>
                  <a:srgbClr val="00518E"/>
                </a:solidFill>
                <a:latin typeface="Arial Black" pitchFamily="34" charset="0"/>
              </a:rPr>
              <a:t/>
            </a:r>
            <a:br>
              <a:rPr lang="ru-RU" sz="3200" kern="0" dirty="0">
                <a:solidFill>
                  <a:srgbClr val="00518E"/>
                </a:solidFill>
                <a:latin typeface="Arial Black" pitchFamily="34" charset="0"/>
              </a:rPr>
            </a:br>
            <a:endParaRPr lang="ru-RU" sz="3200" kern="0" dirty="0">
              <a:solidFill>
                <a:srgbClr val="00518E"/>
              </a:solidFill>
              <a:latin typeface="Arial Black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475656" y="332656"/>
            <a:ext cx="6096000" cy="96043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ПЕВЕЦ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шаблоны для презентаций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899592" y="260648"/>
            <a:ext cx="6096000" cy="96043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ВРАЧ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691680" y="188640"/>
            <a:ext cx="6096000" cy="96043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Строитель</a:t>
            </a:r>
          </a:p>
        </p:txBody>
      </p:sp>
      <p:pic>
        <p:nvPicPr>
          <p:cNvPr id="27660" name="Picture 12" descr="Похожее изображение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51720" y="1628800"/>
            <a:ext cx="4824536" cy="3618402"/>
          </a:xfrm>
          <a:prstGeom prst="rect">
            <a:avLst/>
          </a:prstGeom>
          <a:noFill/>
        </p:spPr>
      </p:pic>
      <p:pic>
        <p:nvPicPr>
          <p:cNvPr id="27662" name="Picture 14" descr="Похожее изображение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835696" y="1628800"/>
            <a:ext cx="5040560" cy="3351436"/>
          </a:xfrm>
          <a:prstGeom prst="rect">
            <a:avLst/>
          </a:prstGeom>
          <a:noFill/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1115616" y="188640"/>
            <a:ext cx="6096000" cy="96043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Парикмахер </a:t>
            </a:r>
          </a:p>
        </p:txBody>
      </p:sp>
      <p:pic>
        <p:nvPicPr>
          <p:cNvPr id="27664" name="Picture 16" descr="Похожее изображение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915816" y="2420888"/>
            <a:ext cx="3671784" cy="30620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9" grpId="0"/>
      <p:bldP spid="14" grpId="0"/>
      <p:bldP spid="1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шаблоны для презентаций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noFill/>
        </p:spPr>
      </p:pic>
      <p:sp>
        <p:nvSpPr>
          <p:cNvPr id="4" name="WordArt 10"/>
          <p:cNvSpPr>
            <a:spLocks noChangeArrowheads="1" noChangeShapeType="1" noTextEdit="1"/>
          </p:cNvSpPr>
          <p:nvPr/>
        </p:nvSpPr>
        <p:spPr bwMode="auto">
          <a:xfrm>
            <a:off x="539552" y="548680"/>
            <a:ext cx="2808312" cy="6480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808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Тёрка</a:t>
            </a:r>
          </a:p>
        </p:txBody>
      </p:sp>
      <p:pic>
        <p:nvPicPr>
          <p:cNvPr id="30722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60032" y="188640"/>
            <a:ext cx="3528392" cy="3528392"/>
          </a:xfrm>
          <a:prstGeom prst="rect">
            <a:avLst/>
          </a:prstGeom>
          <a:noFill/>
        </p:spPr>
      </p:pic>
      <p:sp>
        <p:nvSpPr>
          <p:cNvPr id="6" name="WordArt 10"/>
          <p:cNvSpPr>
            <a:spLocks noChangeArrowheads="1" noChangeShapeType="1" noTextEdit="1"/>
          </p:cNvSpPr>
          <p:nvPr/>
        </p:nvSpPr>
        <p:spPr bwMode="auto">
          <a:xfrm>
            <a:off x="5436096" y="4653136"/>
            <a:ext cx="2808312" cy="6480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808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Актёр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808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30724" name="Picture 4" descr="Картинки по запросу картинки актерлеонов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7584" y="1736812"/>
            <a:ext cx="3096344" cy="46445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шаблоны для презентаций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noFill/>
        </p:spPr>
      </p:pic>
      <p:sp>
        <p:nvSpPr>
          <p:cNvPr id="4" name="WordArt 12"/>
          <p:cNvSpPr>
            <a:spLocks noChangeArrowheads="1" noChangeShapeType="1" noTextEdit="1"/>
          </p:cNvSpPr>
          <p:nvPr/>
        </p:nvSpPr>
        <p:spPr bwMode="auto">
          <a:xfrm>
            <a:off x="323528" y="1052737"/>
            <a:ext cx="2880320" cy="5040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Сопло</a:t>
            </a:r>
          </a:p>
        </p:txBody>
      </p:sp>
      <p:pic>
        <p:nvPicPr>
          <p:cNvPr id="31746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11960" y="404664"/>
            <a:ext cx="4212468" cy="2808312"/>
          </a:xfrm>
          <a:prstGeom prst="rect">
            <a:avLst/>
          </a:prstGeom>
          <a:noFill/>
        </p:spPr>
      </p:pic>
      <p:sp>
        <p:nvSpPr>
          <p:cNvPr id="6" name="WordArt 12"/>
          <p:cNvSpPr>
            <a:spLocks noChangeArrowheads="1" noChangeShapeType="1" noTextEdit="1"/>
          </p:cNvSpPr>
          <p:nvPr/>
        </p:nvSpPr>
        <p:spPr bwMode="auto">
          <a:xfrm>
            <a:off x="5148064" y="4725144"/>
            <a:ext cx="2880320" cy="5040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Посол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31748" name="Picture 4" descr="Картинки по запросу картинки посол 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7543" y="3717032"/>
            <a:ext cx="4188859" cy="2727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шаблоны для презентаций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25558"/>
            <a:ext cx="9144000" cy="6883558"/>
          </a:xfrm>
          <a:prstGeom prst="rect">
            <a:avLst/>
          </a:prstGeom>
          <a:noFill/>
        </p:spPr>
      </p:pic>
      <p:sp>
        <p:nvSpPr>
          <p:cNvPr id="3" name="WordArt 9"/>
          <p:cNvSpPr>
            <a:spLocks noChangeArrowheads="1" noChangeShapeType="1" noTextEdit="1"/>
          </p:cNvSpPr>
          <p:nvPr/>
        </p:nvSpPr>
        <p:spPr bwMode="auto">
          <a:xfrm>
            <a:off x="395536" y="548680"/>
            <a:ext cx="2667000" cy="60121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0F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Фиакр</a:t>
            </a:r>
          </a:p>
        </p:txBody>
      </p:sp>
      <p:sp>
        <p:nvSpPr>
          <p:cNvPr id="4" name="WordArt 9"/>
          <p:cNvSpPr>
            <a:spLocks noChangeArrowheads="1" noChangeShapeType="1" noTextEdit="1"/>
          </p:cNvSpPr>
          <p:nvPr/>
        </p:nvSpPr>
        <p:spPr bwMode="auto">
          <a:xfrm>
            <a:off x="4860032" y="5229200"/>
            <a:ext cx="2667000" cy="60121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0F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Факир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B0F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33794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71352" y="260649"/>
            <a:ext cx="4433095" cy="2808312"/>
          </a:xfrm>
          <a:prstGeom prst="rect">
            <a:avLst/>
          </a:prstGeom>
          <a:noFill/>
        </p:spPr>
      </p:pic>
      <p:pic>
        <p:nvPicPr>
          <p:cNvPr id="33796" name="Picture 4" descr="Похожее изображение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7544" y="1520788"/>
            <a:ext cx="3312368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шаблоны для презентаций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25558"/>
            <a:ext cx="9144000" cy="6883558"/>
          </a:xfrm>
          <a:prstGeom prst="rect">
            <a:avLst/>
          </a:prstGeom>
          <a:noFill/>
        </p:spPr>
      </p:pic>
      <p:sp>
        <p:nvSpPr>
          <p:cNvPr id="3" name="WordArt 8"/>
          <p:cNvSpPr>
            <a:spLocks noChangeArrowheads="1" noChangeShapeType="1" noTextEdit="1"/>
          </p:cNvSpPr>
          <p:nvPr/>
        </p:nvSpPr>
        <p:spPr bwMode="auto">
          <a:xfrm>
            <a:off x="5580112" y="404664"/>
            <a:ext cx="3011041" cy="59588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Старина</a:t>
            </a:r>
          </a:p>
        </p:txBody>
      </p:sp>
      <p:sp>
        <p:nvSpPr>
          <p:cNvPr id="4" name="WordArt 8"/>
          <p:cNvSpPr>
            <a:spLocks noChangeArrowheads="1" noChangeShapeType="1" noTextEdit="1"/>
          </p:cNvSpPr>
          <p:nvPr/>
        </p:nvSpPr>
        <p:spPr bwMode="auto">
          <a:xfrm>
            <a:off x="395536" y="4509120"/>
            <a:ext cx="3096344" cy="59588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Санитар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35842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528" y="404664"/>
            <a:ext cx="4464496" cy="3169793"/>
          </a:xfrm>
          <a:prstGeom prst="rect">
            <a:avLst/>
          </a:prstGeom>
          <a:noFill/>
        </p:spPr>
      </p:pic>
      <p:pic>
        <p:nvPicPr>
          <p:cNvPr id="35846" name="Picture 6" descr="Похожее изображение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19972" y="3356992"/>
            <a:ext cx="4608512" cy="30723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шаблоны для презентаций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25558"/>
            <a:ext cx="9144000" cy="6883558"/>
          </a:xfrm>
          <a:prstGeom prst="rect">
            <a:avLst/>
          </a:prstGeom>
          <a:noFill/>
        </p:spPr>
      </p:pic>
      <p:sp>
        <p:nvSpPr>
          <p:cNvPr id="3" name="WordArt 9"/>
          <p:cNvSpPr>
            <a:spLocks noChangeArrowheads="1" noChangeShapeType="1" noTextEdit="1"/>
          </p:cNvSpPr>
          <p:nvPr/>
        </p:nvSpPr>
        <p:spPr bwMode="auto">
          <a:xfrm>
            <a:off x="5724128" y="476672"/>
            <a:ext cx="2819400" cy="66789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Марля</a:t>
            </a:r>
          </a:p>
        </p:txBody>
      </p:sp>
      <p:sp>
        <p:nvSpPr>
          <p:cNvPr id="4" name="WordArt 9"/>
          <p:cNvSpPr>
            <a:spLocks noChangeArrowheads="1" noChangeShapeType="1" noTextEdit="1"/>
          </p:cNvSpPr>
          <p:nvPr/>
        </p:nvSpPr>
        <p:spPr bwMode="auto">
          <a:xfrm>
            <a:off x="899592" y="4365104"/>
            <a:ext cx="2819400" cy="66789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Маляр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70C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29698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3" y="476672"/>
            <a:ext cx="4090121" cy="3672408"/>
          </a:xfrm>
          <a:prstGeom prst="rect">
            <a:avLst/>
          </a:prstGeom>
          <a:noFill/>
        </p:spPr>
      </p:pic>
      <p:pic>
        <p:nvPicPr>
          <p:cNvPr id="7" name="Picture 4" descr="Картинки по запросу картинки маляр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7984" y="2348880"/>
            <a:ext cx="4176464" cy="4176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шаблоны для презентаций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25558"/>
            <a:ext cx="9144000" cy="688355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1520" y="404664"/>
            <a:ext cx="28803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Arial Black" pitchFamily="34" charset="0"/>
              </a:rPr>
              <a:t>ТРЕЙДЕР   </a:t>
            </a:r>
            <a:endParaRPr lang="ru-RU" sz="36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" name="Текст 4"/>
          <p:cNvSpPr txBox="1">
            <a:spLocks/>
          </p:cNvSpPr>
          <p:nvPr/>
        </p:nvSpPr>
        <p:spPr>
          <a:xfrm>
            <a:off x="3059832" y="476672"/>
            <a:ext cx="5867400" cy="1871663"/>
          </a:xfrm>
          <a:prstGeom prst="rect">
            <a:avLst/>
          </a:prstGeom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defRPr/>
            </a:pPr>
            <a:r>
              <a:rPr lang="ru-RU" sz="2800" b="1" dirty="0" smtClean="0">
                <a:solidFill>
                  <a:srgbClr val="0070C0"/>
                </a:solidFill>
              </a:rPr>
              <a:t>– это человек, совершающий операции на валютном рынке и зарабатывающий деньги на разнице курсов мировых валют. </a:t>
            </a:r>
          </a:p>
        </p:txBody>
      </p:sp>
      <p:pic>
        <p:nvPicPr>
          <p:cNvPr id="36866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1559" y="2780928"/>
            <a:ext cx="5621915" cy="3528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Картинки по запросу шаблоны для презентаций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25558"/>
            <a:ext cx="9144000" cy="688355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1124744"/>
            <a:ext cx="7524328" cy="1440160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txBody>
          <a:bodyPr wrap="none">
            <a:prstTxWarp prst="textCanUp">
              <a:avLst/>
            </a:prstTxWarp>
            <a:spAutoFit/>
          </a:bodyPr>
          <a:lstStyle/>
          <a:p>
            <a:r>
              <a:rPr lang="ru-RU" sz="3600" b="1" dirty="0" smtClean="0">
                <a:solidFill>
                  <a:srgbClr val="008080"/>
                </a:solidFill>
                <a:latin typeface="Arial Black" pitchFamily="34" charset="0"/>
              </a:rPr>
              <a:t>ВСЕ  ПРОФЕССИИ   ВАЖНЫ</a:t>
            </a:r>
            <a:endParaRPr lang="ru-RU" sz="3600" dirty="0">
              <a:solidFill>
                <a:srgbClr val="008080"/>
              </a:solidFill>
              <a:latin typeface="Arial Black" pitchFamily="34" charset="0"/>
            </a:endParaRPr>
          </a:p>
        </p:txBody>
      </p:sp>
      <p:pic>
        <p:nvPicPr>
          <p:cNvPr id="11268" name="Picture 4" descr="Картинки по запросу картинки профессий людей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552" y="3933056"/>
            <a:ext cx="1350150" cy="1728192"/>
          </a:xfrm>
          <a:prstGeom prst="rect">
            <a:avLst/>
          </a:prstGeom>
          <a:noFill/>
        </p:spPr>
      </p:pic>
      <p:pic>
        <p:nvPicPr>
          <p:cNvPr id="11270" name="Picture 6" descr="Похожее изображение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04248" y="1844824"/>
            <a:ext cx="1179976" cy="1462827"/>
          </a:xfrm>
          <a:prstGeom prst="rect">
            <a:avLst/>
          </a:prstGeom>
          <a:noFill/>
        </p:spPr>
      </p:pic>
      <p:pic>
        <p:nvPicPr>
          <p:cNvPr id="11274" name="Picture 10" descr="Картинки по запросу картинки профессий людей врач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555776" y="2708920"/>
            <a:ext cx="1296144" cy="1793254"/>
          </a:xfrm>
          <a:prstGeom prst="rect">
            <a:avLst/>
          </a:prstGeom>
          <a:noFill/>
        </p:spPr>
      </p:pic>
      <p:pic>
        <p:nvPicPr>
          <p:cNvPr id="11" name="Picture 4" descr="Похожее изображение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16016" y="2852936"/>
            <a:ext cx="2066733" cy="22244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шаблоны для презентаций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25558"/>
            <a:ext cx="9144000" cy="688355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1520" y="548680"/>
            <a:ext cx="29450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Arial Black" pitchFamily="34" charset="0"/>
              </a:rPr>
              <a:t>БАРИСТА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-</a:t>
            </a:r>
            <a:endParaRPr lang="ru-RU" sz="32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" name="Текст 4"/>
          <p:cNvSpPr txBox="1">
            <a:spLocks/>
          </p:cNvSpPr>
          <p:nvPr/>
        </p:nvSpPr>
        <p:spPr>
          <a:xfrm>
            <a:off x="3203848" y="548680"/>
            <a:ext cx="5715000" cy="804862"/>
          </a:xfrm>
          <a:prstGeom prst="rect">
            <a:avLst/>
          </a:prstGeom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defRPr/>
            </a:pPr>
            <a:r>
              <a:rPr lang="ru-RU" sz="3200" b="1" dirty="0" smtClean="0">
                <a:solidFill>
                  <a:srgbClr val="0070C0"/>
                </a:solidFill>
              </a:rPr>
              <a:t>специалист по варке кофе. </a:t>
            </a:r>
          </a:p>
        </p:txBody>
      </p:sp>
      <p:pic>
        <p:nvPicPr>
          <p:cNvPr id="38914" name="Picture 2" descr="Картинки по запросу картинки бариста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47664" y="1484784"/>
            <a:ext cx="5856572" cy="44949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шаблоны для презентаций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67544" y="980728"/>
            <a:ext cx="4191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8080"/>
                </a:solidFill>
                <a:latin typeface="Arial Black" pitchFamily="34" charset="0"/>
              </a:rPr>
              <a:t>МАРКЕТОЛОГ -</a:t>
            </a:r>
            <a:endParaRPr lang="ru-RU" sz="3600" b="1" dirty="0">
              <a:solidFill>
                <a:srgbClr val="008080"/>
              </a:solidFill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800601" y="980728"/>
            <a:ext cx="401987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3333CC"/>
                </a:solidFill>
                <a:latin typeface="Arial" pitchFamily="34" charset="0"/>
                <a:cs typeface="Arial" pitchFamily="34" charset="0"/>
              </a:rPr>
              <a:t>тот, кто изучает рынок.</a:t>
            </a:r>
            <a:endParaRPr lang="ru-RU" sz="3200" b="1" dirty="0">
              <a:solidFill>
                <a:srgbClr val="3333CC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7890" name="Picture 2" descr="Картинки по запросу картинки маркетолог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03648" y="2204864"/>
            <a:ext cx="6229431" cy="41488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шаблоны для презентаций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noFill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179512" y="1124744"/>
            <a:ext cx="8534400" cy="1524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spcFirstLastPara="1" numCol="1">
            <a:prstTxWarp prst="textArchDown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1" i="0" u="none" strike="noStrike" kern="1200" cap="none" spc="50" normalizeH="0" baseline="0" noProof="0" dirty="0" smtClean="0">
                <a:ln w="11430"/>
                <a:solidFill>
                  <a:srgbClr val="0099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Немного истории</a:t>
            </a:r>
            <a:endParaRPr kumimoji="0" lang="ru-RU" sz="8000" b="1" i="0" u="none" strike="noStrike" kern="1200" cap="none" spc="50" normalizeH="0" baseline="0" noProof="0" dirty="0">
              <a:ln w="11430"/>
              <a:solidFill>
                <a:srgbClr val="0099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9938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27784" y="3717032"/>
            <a:ext cx="3370695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шаблоны для презентаций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95536" y="764704"/>
            <a:ext cx="8229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9900"/>
                </a:solidFill>
              </a:rPr>
              <a:t>  Одной </a:t>
            </a:r>
            <a:r>
              <a:rPr lang="ru-RU" sz="3600" b="1" dirty="0">
                <a:solidFill>
                  <a:srgbClr val="009900"/>
                </a:solidFill>
              </a:rPr>
              <a:t>из почётных профессий на </a:t>
            </a:r>
            <a:r>
              <a:rPr lang="ru-RU" sz="3600" b="1" dirty="0" smtClean="0">
                <a:solidFill>
                  <a:srgbClr val="009900"/>
                </a:solidFill>
              </a:rPr>
              <a:t>Руси считалась </a:t>
            </a:r>
            <a:r>
              <a:rPr lang="ru-RU" sz="3600" b="1" dirty="0">
                <a:solidFill>
                  <a:srgbClr val="009900"/>
                </a:solidFill>
              </a:rPr>
              <a:t>профессия </a:t>
            </a:r>
            <a:r>
              <a:rPr lang="ru-RU" sz="3600" b="1" dirty="0" err="1">
                <a:solidFill>
                  <a:srgbClr val="009900"/>
                </a:solidFill>
              </a:rPr>
              <a:t>плевальщика</a:t>
            </a:r>
            <a:r>
              <a:rPr lang="ru-RU" sz="3600" b="1" dirty="0">
                <a:solidFill>
                  <a:srgbClr val="009900"/>
                </a:solidFill>
              </a:rPr>
              <a:t>. </a:t>
            </a:r>
            <a:endParaRPr lang="ru-RU" sz="3600" b="1" dirty="0" smtClean="0">
              <a:solidFill>
                <a:srgbClr val="009900"/>
              </a:solidFill>
            </a:endParaRPr>
          </a:p>
          <a:p>
            <a:r>
              <a:rPr lang="ru-RU" sz="3600" b="1" dirty="0" smtClean="0">
                <a:solidFill>
                  <a:srgbClr val="009900"/>
                </a:solidFill>
              </a:rPr>
              <a:t>Чем занимался </a:t>
            </a:r>
            <a:r>
              <a:rPr lang="ru-RU" sz="3600" b="1" dirty="0">
                <a:solidFill>
                  <a:srgbClr val="009900"/>
                </a:solidFill>
              </a:rPr>
              <a:t>этот человек?</a:t>
            </a:r>
            <a:r>
              <a:rPr lang="ru-RU" sz="3600" b="1" dirty="0" smtClean="0">
                <a:solidFill>
                  <a:srgbClr val="009900"/>
                </a:solidFill>
              </a:rPr>
              <a:t/>
            </a:r>
            <a:br>
              <a:rPr lang="ru-RU" sz="3600" b="1" dirty="0" smtClean="0">
                <a:solidFill>
                  <a:srgbClr val="009900"/>
                </a:solidFill>
              </a:rPr>
            </a:br>
            <a:endParaRPr lang="ru-RU" sz="3600" b="1" dirty="0">
              <a:solidFill>
                <a:srgbClr val="0099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3068960"/>
            <a:ext cx="79248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8E0000"/>
                </a:solidFill>
                <a:latin typeface="Arial" pitchFamily="34" charset="0"/>
                <a:cs typeface="Arial" pitchFamily="34" charset="0"/>
              </a:rPr>
              <a:t>1. Договаривался о свадьбах.</a:t>
            </a:r>
            <a:br>
              <a:rPr lang="ru-RU" sz="3200" b="1" dirty="0" smtClean="0">
                <a:solidFill>
                  <a:srgbClr val="8E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rgbClr val="8E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solidFill>
                  <a:srgbClr val="8E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rgbClr val="8E0000"/>
                </a:solidFill>
                <a:latin typeface="Arial" pitchFamily="34" charset="0"/>
                <a:cs typeface="Arial" pitchFamily="34" charset="0"/>
              </a:rPr>
              <a:t>3. Строил печи.</a:t>
            </a:r>
            <a:br>
              <a:rPr lang="ru-RU" sz="3200" b="1" dirty="0" smtClean="0">
                <a:solidFill>
                  <a:srgbClr val="8E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rgbClr val="8E0000"/>
                </a:solidFill>
                <a:latin typeface="Arial" pitchFamily="34" charset="0"/>
                <a:cs typeface="Arial" pitchFamily="34" charset="0"/>
              </a:rPr>
              <a:t>4. Собирал налоги.</a:t>
            </a:r>
            <a:endParaRPr lang="ru-RU" sz="3200" b="1" dirty="0">
              <a:solidFill>
                <a:srgbClr val="8E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3573016"/>
            <a:ext cx="28095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8E0000"/>
                </a:solidFill>
                <a:latin typeface="Arial" pitchFamily="34" charset="0"/>
                <a:cs typeface="Arial" pitchFamily="34" charset="0"/>
              </a:rPr>
              <a:t>2. Сеял репу.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allAtOnce"/>
      <p:bldP spid="5" grpId="0"/>
      <p:bldP spid="5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шаблоны для презентаций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9512" y="548680"/>
            <a:ext cx="85344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8E0000"/>
                </a:solidFill>
              </a:rPr>
              <a:t>  </a:t>
            </a:r>
            <a:r>
              <a:rPr lang="ru-RU" sz="3600" b="1" dirty="0" smtClean="0">
                <a:solidFill>
                  <a:srgbClr val="009900"/>
                </a:solidFill>
                <a:latin typeface="Arial Black" pitchFamily="34" charset="0"/>
                <a:cs typeface="Arial" pitchFamily="34" charset="0"/>
              </a:rPr>
              <a:t>Ответ:</a:t>
            </a:r>
          </a:p>
          <a:p>
            <a:endParaRPr lang="ru-RU" sz="3600" b="1" dirty="0" smtClean="0">
              <a:solidFill>
                <a:srgbClr val="8E0000"/>
              </a:solidFill>
            </a:endParaRPr>
          </a:p>
          <a:p>
            <a:r>
              <a:rPr lang="ru-RU" sz="3600" b="1" dirty="0" smtClean="0">
                <a:solidFill>
                  <a:srgbClr val="3333CC"/>
                </a:solidFill>
              </a:rPr>
              <a:t>   У репы очень мелкие семена: в одном килограмме их больше миллиона. Сеять их руками невозможно. Семена</a:t>
            </a:r>
            <a:br>
              <a:rPr lang="ru-RU" sz="3600" b="1" dirty="0" smtClean="0">
                <a:solidFill>
                  <a:srgbClr val="3333CC"/>
                </a:solidFill>
              </a:rPr>
            </a:br>
            <a:r>
              <a:rPr lang="ru-RU" sz="3600" b="1" dirty="0" smtClean="0">
                <a:solidFill>
                  <a:srgbClr val="3333CC"/>
                </a:solidFill>
              </a:rPr>
              <a:t>выплёвывали, и хорошие </a:t>
            </a:r>
            <a:r>
              <a:rPr lang="ru-RU" sz="3600" b="1" dirty="0" err="1" smtClean="0">
                <a:solidFill>
                  <a:srgbClr val="3333CC"/>
                </a:solidFill>
              </a:rPr>
              <a:t>плевальщики</a:t>
            </a:r>
            <a:r>
              <a:rPr lang="ru-RU" sz="3600" b="1" dirty="0" smtClean="0">
                <a:solidFill>
                  <a:srgbClr val="3333CC"/>
                </a:solidFill>
              </a:rPr>
              <a:t> очень ценились.</a:t>
            </a:r>
            <a:endParaRPr lang="ru-RU" sz="3600" b="1" dirty="0">
              <a:solidFill>
                <a:srgbClr val="3333CC"/>
              </a:solidFill>
            </a:endParaRPr>
          </a:p>
        </p:txBody>
      </p:sp>
      <p:pic>
        <p:nvPicPr>
          <p:cNvPr id="48130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63889" y="3284984"/>
            <a:ext cx="4991172" cy="36157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шаблоны для презентаций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9512" y="476672"/>
            <a:ext cx="84582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   Древние греки изображали богиню </a:t>
            </a:r>
            <a:r>
              <a:rPr lang="ru-RU" sz="3200" b="1" dirty="0" err="1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Гигею</a:t>
            </a:r>
            <a:r>
              <a:rPr lang="ru-RU" sz="3200" b="1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 в виде молодой женщины, кормящей змею из чаши. </a:t>
            </a:r>
          </a:p>
          <a:p>
            <a:r>
              <a:rPr lang="ru-RU" sz="3200" b="1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   Сегодня «сосуд </a:t>
            </a:r>
            <a:r>
              <a:rPr lang="ru-RU" sz="3200" b="1" dirty="0" err="1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Гигеи</a:t>
            </a:r>
            <a:r>
              <a:rPr lang="ru-RU" sz="3200" b="1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» является символом одной из областей научной и практической деятельности человека. Какой именно?</a:t>
            </a:r>
            <a:br>
              <a:rPr lang="ru-RU" sz="3200" b="1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</a:br>
            <a:endParaRPr lang="ru-RU" sz="3200" b="1" dirty="0">
              <a:solidFill>
                <a:srgbClr val="FF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4293096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1. Зоологии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2. Гигиены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/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4. </a:t>
            </a:r>
            <a:r>
              <a:rPr lang="ru-RU" sz="3200" b="1" dirty="0" err="1" smtClean="0">
                <a:solidFill>
                  <a:srgbClr val="C00000"/>
                </a:solidFill>
              </a:rPr>
              <a:t>Гербологии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5301208"/>
            <a:ext cx="28248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3. Медицины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5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шаблоны для презентаций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3528" y="404664"/>
            <a:ext cx="8382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9900"/>
                </a:solidFill>
                <a:latin typeface="Arial Black" pitchFamily="34" charset="0"/>
              </a:rPr>
              <a:t>Ответ:</a:t>
            </a:r>
          </a:p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dirty="0" smtClean="0">
                <a:solidFill>
                  <a:srgbClr val="3333CC"/>
                </a:solidFill>
              </a:rPr>
              <a:t>   Сосуд </a:t>
            </a:r>
            <a:r>
              <a:rPr lang="ru-RU" sz="3600" b="1" dirty="0" err="1" smtClean="0">
                <a:solidFill>
                  <a:srgbClr val="3333CC"/>
                </a:solidFill>
              </a:rPr>
              <a:t>Гигеи</a:t>
            </a:r>
            <a:r>
              <a:rPr lang="ru-RU" sz="3600" b="1" dirty="0" smtClean="0">
                <a:solidFill>
                  <a:srgbClr val="3333CC"/>
                </a:solidFill>
              </a:rPr>
              <a:t> является символом медицины. Он изображается в виде чаши на длинной тонкой ножке, вокруг которой обвилась змея.</a:t>
            </a:r>
            <a:endParaRPr lang="ru-RU" sz="3600" b="1" dirty="0">
              <a:solidFill>
                <a:srgbClr val="3333CC"/>
              </a:solidFill>
            </a:endParaRPr>
          </a:p>
        </p:txBody>
      </p:sp>
      <p:pic>
        <p:nvPicPr>
          <p:cNvPr id="46082" name="Picture 2" descr="Картинки по запросу картинки эмблема медицины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60032" y="3314849"/>
            <a:ext cx="3250843" cy="31384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шаблоны для презентаций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57200" y="381000"/>
            <a:ext cx="82296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8080"/>
                </a:solidFill>
              </a:rPr>
              <a:t>   </a:t>
            </a:r>
            <a:r>
              <a:rPr lang="ru-RU" sz="3200" b="1" dirty="0" smtClean="0">
                <a:solidFill>
                  <a:srgbClr val="008080"/>
                </a:solidFill>
              </a:rPr>
              <a:t>До </a:t>
            </a:r>
            <a:r>
              <a:rPr lang="ru-RU" sz="3200" b="1" dirty="0">
                <a:solidFill>
                  <a:srgbClr val="008080"/>
                </a:solidFill>
              </a:rPr>
              <a:t>начала XVIII века в Московском </a:t>
            </a:r>
            <a:r>
              <a:rPr lang="ru-RU" sz="3200" b="1" dirty="0" smtClean="0">
                <a:solidFill>
                  <a:srgbClr val="008080"/>
                </a:solidFill>
              </a:rPr>
              <a:t>государстве  существовала </a:t>
            </a:r>
            <a:r>
              <a:rPr lang="ru-RU" sz="3200" b="1" dirty="0">
                <a:solidFill>
                  <a:srgbClr val="008080"/>
                </a:solidFill>
              </a:rPr>
              <a:t>должность целовальника</a:t>
            </a:r>
            <a:r>
              <a:rPr lang="ru-RU" sz="3200" b="1" dirty="0" smtClean="0">
                <a:solidFill>
                  <a:srgbClr val="008080"/>
                </a:solidFill>
              </a:rPr>
              <a:t>, которые </a:t>
            </a:r>
            <a:r>
              <a:rPr lang="ru-RU" sz="3200" b="1" dirty="0">
                <a:solidFill>
                  <a:srgbClr val="008080"/>
                </a:solidFill>
              </a:rPr>
              <a:t>избирались жителями городов и </a:t>
            </a:r>
            <a:r>
              <a:rPr lang="ru-RU" sz="3200" b="1" dirty="0" smtClean="0">
                <a:solidFill>
                  <a:srgbClr val="008080"/>
                </a:solidFill>
              </a:rPr>
              <a:t>уездов для </a:t>
            </a:r>
            <a:r>
              <a:rPr lang="ru-RU" sz="3200" b="1" dirty="0">
                <a:solidFill>
                  <a:srgbClr val="008080"/>
                </a:solidFill>
              </a:rPr>
              <a:t>губного дела. </a:t>
            </a:r>
            <a:endParaRPr lang="ru-RU" sz="3200" b="1" dirty="0" smtClean="0">
              <a:solidFill>
                <a:srgbClr val="008080"/>
              </a:solidFill>
            </a:endParaRPr>
          </a:p>
          <a:p>
            <a:r>
              <a:rPr lang="ru-RU" sz="3200" b="1" dirty="0" smtClean="0">
                <a:solidFill>
                  <a:srgbClr val="008080"/>
                </a:solidFill>
              </a:rPr>
              <a:t>Как </a:t>
            </a:r>
            <a:r>
              <a:rPr lang="ru-RU" sz="3200" b="1" dirty="0">
                <a:solidFill>
                  <a:srgbClr val="008080"/>
                </a:solidFill>
              </a:rPr>
              <a:t>бы мы назвали </a:t>
            </a:r>
            <a:r>
              <a:rPr lang="ru-RU" sz="3200" b="1" dirty="0" smtClean="0">
                <a:solidFill>
                  <a:srgbClr val="008080"/>
                </a:solidFill>
              </a:rPr>
              <a:t>губных целовальников </a:t>
            </a:r>
            <a:r>
              <a:rPr lang="ru-RU" sz="3200" b="1" dirty="0">
                <a:solidFill>
                  <a:srgbClr val="008080"/>
                </a:solidFill>
              </a:rPr>
              <a:t>сегодня?</a:t>
            </a:r>
            <a:r>
              <a:rPr lang="ru-RU" sz="3200" dirty="0" smtClean="0">
                <a:solidFill>
                  <a:srgbClr val="008080"/>
                </a:solidFill>
              </a:rPr>
              <a:t/>
            </a:r>
            <a:br>
              <a:rPr lang="ru-RU" sz="3200" dirty="0" smtClean="0">
                <a:solidFill>
                  <a:srgbClr val="008080"/>
                </a:solidFill>
              </a:rPr>
            </a:br>
            <a:endParaRPr lang="ru-RU" sz="3200" dirty="0">
              <a:solidFill>
                <a:srgbClr val="00808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4365104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/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2. Свахи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3. Косметологи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4. Хирурги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4365104"/>
            <a:ext cx="23423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1. Сыщики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шаблоны для презентаций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28600" y="304800"/>
            <a:ext cx="84582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  Ответ:</a:t>
            </a:r>
          </a:p>
          <a:p>
            <a:r>
              <a:rPr lang="ru-RU" sz="3200" b="1" dirty="0" smtClean="0"/>
              <a:t>    </a:t>
            </a:r>
            <a:r>
              <a:rPr lang="ru-RU" sz="3200" b="1" dirty="0" smtClean="0">
                <a:solidFill>
                  <a:srgbClr val="008080"/>
                </a:solidFill>
              </a:rPr>
              <a:t>Губные </a:t>
            </a:r>
            <a:r>
              <a:rPr lang="ru-RU" sz="3200" b="1" dirty="0">
                <a:solidFill>
                  <a:srgbClr val="008080"/>
                </a:solidFill>
              </a:rPr>
              <a:t>целовальники по </a:t>
            </a:r>
            <a:r>
              <a:rPr lang="ru-RU" sz="3200" b="1" dirty="0" smtClean="0">
                <a:solidFill>
                  <a:srgbClr val="008080"/>
                </a:solidFill>
              </a:rPr>
              <a:t>сути выполняли </a:t>
            </a:r>
            <a:r>
              <a:rPr lang="ru-RU" sz="3200" b="1" dirty="0">
                <a:solidFill>
                  <a:srgbClr val="008080"/>
                </a:solidFill>
              </a:rPr>
              <a:t>работу сыщиков. </a:t>
            </a:r>
            <a:r>
              <a:rPr lang="ru-RU" sz="3200" b="1" dirty="0" smtClean="0">
                <a:solidFill>
                  <a:srgbClr val="008080"/>
                </a:solidFill>
              </a:rPr>
              <a:t>Они назначались </a:t>
            </a:r>
            <a:r>
              <a:rPr lang="ru-RU" sz="3200" b="1" dirty="0">
                <a:solidFill>
                  <a:srgbClr val="008080"/>
                </a:solidFill>
              </a:rPr>
              <a:t>для исполнения судебных</a:t>
            </a:r>
            <a:r>
              <a:rPr lang="ru-RU" sz="3200" b="1" dirty="0" smtClean="0">
                <a:solidFill>
                  <a:srgbClr val="008080"/>
                </a:solidFill>
              </a:rPr>
              <a:t>, финансовых </a:t>
            </a:r>
            <a:r>
              <a:rPr lang="ru-RU" sz="3200" b="1" dirty="0">
                <a:solidFill>
                  <a:srgbClr val="008080"/>
                </a:solidFill>
              </a:rPr>
              <a:t>и </a:t>
            </a:r>
            <a:r>
              <a:rPr lang="ru-RU" sz="3200" b="1" dirty="0" smtClean="0">
                <a:solidFill>
                  <a:srgbClr val="008080"/>
                </a:solidFill>
              </a:rPr>
              <a:t>полицейских обязанностей</a:t>
            </a:r>
            <a:r>
              <a:rPr lang="ru-RU" sz="3200" b="1" dirty="0">
                <a:solidFill>
                  <a:srgbClr val="008080"/>
                </a:solidFill>
              </a:rPr>
              <a:t>, то есть губных дел – </a:t>
            </a:r>
            <a:r>
              <a:rPr lang="ru-RU" sz="3200" b="1" dirty="0" smtClean="0">
                <a:solidFill>
                  <a:srgbClr val="008080"/>
                </a:solidFill>
              </a:rPr>
              <a:t>ведомственных</a:t>
            </a:r>
            <a:r>
              <a:rPr lang="ru-RU" sz="3200" b="1" dirty="0">
                <a:solidFill>
                  <a:srgbClr val="008080"/>
                </a:solidFill>
              </a:rPr>
              <a:t>. </a:t>
            </a:r>
            <a:endParaRPr lang="ru-RU" sz="3200" b="1" dirty="0" smtClean="0">
              <a:solidFill>
                <a:srgbClr val="008080"/>
              </a:solidFill>
            </a:endParaRPr>
          </a:p>
          <a:p>
            <a:r>
              <a:rPr lang="ru-RU" sz="3200" b="1" dirty="0" smtClean="0">
                <a:solidFill>
                  <a:srgbClr val="008080"/>
                </a:solidFill>
              </a:rPr>
              <a:t>    Целовальниками этих людей </a:t>
            </a:r>
            <a:r>
              <a:rPr lang="ru-RU" sz="3200" b="1" dirty="0">
                <a:solidFill>
                  <a:srgbClr val="008080"/>
                </a:solidFill>
              </a:rPr>
              <a:t>называли потому, что </a:t>
            </a:r>
            <a:r>
              <a:rPr lang="ru-RU" sz="3200" b="1" dirty="0" smtClean="0">
                <a:solidFill>
                  <a:srgbClr val="008080"/>
                </a:solidFill>
              </a:rPr>
              <a:t>при вступлении </a:t>
            </a:r>
            <a:r>
              <a:rPr lang="ru-RU" sz="3200" b="1" dirty="0">
                <a:solidFill>
                  <a:srgbClr val="008080"/>
                </a:solidFill>
              </a:rPr>
              <a:t>в должность они </a:t>
            </a:r>
            <a:r>
              <a:rPr lang="ru-RU" sz="3200" b="1" dirty="0" smtClean="0">
                <a:solidFill>
                  <a:srgbClr val="008080"/>
                </a:solidFill>
              </a:rPr>
              <a:t>давали клятву </a:t>
            </a:r>
            <a:r>
              <a:rPr lang="ru-RU" sz="3200" b="1" dirty="0">
                <a:solidFill>
                  <a:srgbClr val="008080"/>
                </a:solidFill>
              </a:rPr>
              <a:t>честно исполнять </a:t>
            </a:r>
            <a:r>
              <a:rPr lang="ru-RU" sz="3200" b="1" dirty="0" smtClean="0">
                <a:solidFill>
                  <a:srgbClr val="008080"/>
                </a:solidFill>
              </a:rPr>
              <a:t>свои обязанности </a:t>
            </a:r>
            <a:r>
              <a:rPr lang="ru-RU" sz="3200" b="1" dirty="0">
                <a:solidFill>
                  <a:srgbClr val="008080"/>
                </a:solidFill>
              </a:rPr>
              <a:t>и в </a:t>
            </a:r>
            <a:r>
              <a:rPr lang="ru-RU" sz="3200" b="1" dirty="0" smtClean="0">
                <a:solidFill>
                  <a:srgbClr val="008080"/>
                </a:solidFill>
              </a:rPr>
              <a:t>подтверждение целовали </a:t>
            </a:r>
            <a:r>
              <a:rPr lang="ru-RU" sz="3200" b="1" dirty="0">
                <a:solidFill>
                  <a:srgbClr val="008080"/>
                </a:solidFill>
              </a:rPr>
              <a:t>крест.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шаблоны для презентаций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25558"/>
            <a:ext cx="9144000" cy="688355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31640" y="476672"/>
            <a:ext cx="720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http://sunveter.ru/uploads/posts/2013-06/1371640469_solnce2b.gif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548680"/>
            <a:ext cx="973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Солнце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23528" y="980728"/>
            <a:ext cx="4318248" cy="57849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Шаблон для презентации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1412776"/>
            <a:ext cx="8496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u="sng" dirty="0" smtClean="0">
                <a:hlinkClick r:id="rId4"/>
              </a:rPr>
              <a:t>https://s-media-cache-ak0.pinimg.com/736x/09/13/ca/0913cadb817b1d6dc3948cef9138541e.jpg</a:t>
            </a:r>
            <a:endParaRPr lang="ru-RU" u="sng" dirty="0" smtClean="0"/>
          </a:p>
          <a:p>
            <a:endParaRPr lang="ru-RU" u="sng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95536" y="2204864"/>
            <a:ext cx="4318248" cy="578495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Картинки профессий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2708920"/>
            <a:ext cx="12855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строитель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619672" y="2708920"/>
            <a:ext cx="6696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5"/>
              </a:rPr>
              <a:t>http://galerey-room.ru/images/042552_1417569952.png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3284984"/>
            <a:ext cx="16404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почтальон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835696" y="3284984"/>
            <a:ext cx="43486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6"/>
              </a:rPr>
              <a:t>https://trackgo.ru/public/img/info_post.png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95536" y="3789040"/>
            <a:ext cx="8629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повар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67544" y="4365104"/>
            <a:ext cx="6178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врач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187624" y="4365104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7"/>
              </a:rPr>
              <a:t>https://www.syl.ru/misc/i/ai/169839/637232.jpg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331640" y="5589240"/>
            <a:ext cx="74168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8"/>
              </a:rPr>
              <a:t>https://www.lj-top.ru/proxyimage/https://img-fotki.yandex.ru/get/109878/289470508.20/0_1dbe32_4ea97ad9_orig.png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51520" y="5589240"/>
            <a:ext cx="10214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учитель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331640" y="3789040"/>
            <a:ext cx="5976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9"/>
              </a:rPr>
              <a:t>http://tulagimnazia3.ucoz.ru/Risunki/povar.png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23529" y="5013176"/>
            <a:ext cx="9361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маляр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259632" y="5013176"/>
            <a:ext cx="68407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10"/>
              </a:rPr>
              <a:t>https://www.stihi.ru/pics/2011/07/03/2746.jpg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412776"/>
            <a:ext cx="59584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u="sng" dirty="0"/>
          </a:p>
        </p:txBody>
      </p:sp>
      <p:pic>
        <p:nvPicPr>
          <p:cNvPr id="16" name="Picture 2" descr="Картинки по запросу шаблоны для презентаций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25558"/>
            <a:ext cx="9144000" cy="6883558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323528" y="908720"/>
            <a:ext cx="8496944" cy="218521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99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    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C0066"/>
                </a:solidFill>
                <a:effectLst/>
                <a:latin typeface="Arial Black" pitchFamily="34" charset="0"/>
              </a:rPr>
              <a:t>Профессия 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C0066"/>
                </a:solidFill>
                <a:effectLst/>
                <a:latin typeface="Arial Black" pitchFamily="34" charset="0"/>
              </a:rPr>
              <a:t>– это вид труда, 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C0066"/>
                </a:solidFill>
                <a:effectLst/>
                <a:latin typeface="Arial Black" pitchFamily="34" charset="0"/>
              </a:rPr>
              <a:t>который 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C0066"/>
                </a:solidFill>
                <a:effectLst/>
                <a:latin typeface="Arial Black" pitchFamily="34" charset="0"/>
              </a:rPr>
              <a:t>требует от человека 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C0066"/>
                </a:solidFill>
                <a:effectLst/>
                <a:latin typeface="Arial Black" pitchFamily="34" charset="0"/>
              </a:rPr>
              <a:t>определённой 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C0066"/>
                </a:solidFill>
                <a:effectLst/>
                <a:latin typeface="Arial Black" pitchFamily="34" charset="0"/>
              </a:rPr>
              <a:t>подготовки, 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C0066"/>
                </a:solidFill>
                <a:effectLst/>
                <a:latin typeface="Arial Black" pitchFamily="34" charset="0"/>
              </a:rPr>
              <a:t>знаний 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C0066"/>
                </a:solidFill>
                <a:effectLst/>
                <a:latin typeface="Arial Black" pitchFamily="34" charset="0"/>
              </a:rPr>
              <a:t>и 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C0066"/>
                </a:solidFill>
                <a:effectLst/>
                <a:latin typeface="Arial Black" pitchFamily="34" charset="0"/>
              </a:rPr>
              <a:t>умений. </a:t>
            </a:r>
            <a:endParaRPr lang="ru-RU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CC0066"/>
              </a:solidFill>
              <a:effectLst/>
              <a:latin typeface="Arial Black" pitchFamily="34" charset="0"/>
            </a:endParaRPr>
          </a:p>
        </p:txBody>
      </p:sp>
      <p:pic>
        <p:nvPicPr>
          <p:cNvPr id="18" name="Picture 4" descr="Картинки по запросу картинки профессий людей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1560" y="3501008"/>
            <a:ext cx="1910462" cy="2445392"/>
          </a:xfrm>
          <a:prstGeom prst="rect">
            <a:avLst/>
          </a:prstGeom>
          <a:noFill/>
        </p:spPr>
      </p:pic>
      <p:pic>
        <p:nvPicPr>
          <p:cNvPr id="19" name="Picture 6" descr="Похожее изображение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131840" y="3644317"/>
            <a:ext cx="2592288" cy="3213683"/>
          </a:xfrm>
          <a:prstGeom prst="rect">
            <a:avLst/>
          </a:prstGeom>
          <a:noFill/>
        </p:spPr>
      </p:pic>
      <p:pic>
        <p:nvPicPr>
          <p:cNvPr id="20" name="Picture 10" descr="Картинки по запросу картинки профессий людей врач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72200" y="2858865"/>
            <a:ext cx="2160240" cy="29887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шаблоны для презентаций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763688" y="54868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hlinkClick r:id="rId3"/>
              </a:rPr>
              <a:t>https://pp.vk.me/c624531/v624531574/27335/JmYESSjn6Vg.jpg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548680"/>
            <a:ext cx="16404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Стилист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19672" y="4005064"/>
            <a:ext cx="62646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4"/>
              </a:rPr>
              <a:t>http://dutsadok.com.ua/clipart/ljudi/pajarniy.png</a:t>
            </a:r>
            <a:r>
              <a:rPr lang="ru-RU" dirty="0" smtClean="0">
                <a:hlinkClick r:id="rId4"/>
              </a:rPr>
              <a:t>\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1340768"/>
            <a:ext cx="16404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пожарный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91680" y="1844824"/>
            <a:ext cx="67687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5"/>
              </a:rPr>
              <a:t>http://tsg54.ru/Portals/9/xNews/uploads/2013/3/12/%D0%94%D0%B2%D0%BE%D1%80%D0%BD%D0%B8%D0%BA.jpg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1988840"/>
            <a:ext cx="16404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дворник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619672" y="2708920"/>
            <a:ext cx="67687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6"/>
              </a:rPr>
              <a:t>https://pp.vk.me/c620928/v620928352/7c47/qU9fxlL0MPw.jpg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23528" y="2708920"/>
            <a:ext cx="16404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эколог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619672" y="3356992"/>
            <a:ext cx="61206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7"/>
              </a:rPr>
              <a:t>https://st.weblancer.net/download/970424_935xp.jpg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95537" y="3429000"/>
            <a:ext cx="9361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певец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763688" y="1340768"/>
            <a:ext cx="68407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8"/>
              </a:rPr>
              <a:t>http://smartliving.bg/wp-content/uploads/2015/09/1000x1000.jpg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23528" y="4077072"/>
            <a:ext cx="16404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терка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23528" y="4653136"/>
            <a:ext cx="16404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Сопло самолета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619672" y="4725144"/>
            <a:ext cx="61926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9"/>
              </a:rPr>
              <a:t>http://avia-simply.ru/wp-content/uploads/2013/08/160.jpg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179512" y="5445224"/>
            <a:ext cx="16404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Ножницы, фен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051720" y="5445224"/>
            <a:ext cx="66967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10"/>
              </a:rPr>
              <a:t>https://s3-eu-west-1.amazonaws.com/sc-files.pjms.fr/p/localch/000/050/005/496/abb20825f07e451bba3180ed46c70d49.jpg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шаблоны для презентаций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23728" y="256490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hlinkClick r:id="rId3"/>
              </a:rPr>
              <a:t>http://img.medscapestatic.com/thumbnail_library/dt_140925_pills_syringe_injection_drugs_800x600.jpg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2564904"/>
            <a:ext cx="16561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Шприц, таблетки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79712" y="476672"/>
            <a:ext cx="32036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4"/>
              </a:rPr>
              <a:t>http://kirpich1000.ru/img/ut.gif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548680"/>
            <a:ext cx="16561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Кирпичи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051720" y="1052736"/>
            <a:ext cx="41778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5"/>
              </a:rPr>
              <a:t>http://www.malta.mid.ru/img/malygin.jpg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23528" y="1052736"/>
            <a:ext cx="16404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Посол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123728" y="1700808"/>
            <a:ext cx="64807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6"/>
              </a:rPr>
              <a:t>http://ru2.anyfad.com/items/t1@647d0781-65f8-4c63-acb5-eb7be4a6344f/Akter-Leonov-Evgeniy-Pavlovich.jpg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95536" y="1700808"/>
            <a:ext cx="16561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Леонов – актер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979712" y="3717032"/>
            <a:ext cx="66247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7"/>
              </a:rPr>
              <a:t>http://www.piluli.ru/images/smacs_images/products/000/467/780/original_marlya_meditsinskaya_09_h_5_m_www_piluli_ru_eapt234550.jpg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23528" y="3717032"/>
            <a:ext cx="16561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Марля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23529" y="4725144"/>
            <a:ext cx="11521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фиакр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763688" y="4725144"/>
            <a:ext cx="60486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8"/>
              </a:rPr>
              <a:t>http://mein.salzburg.com/fotoblog/heimat/assets_c/2010/04/k1024_img_5072-thumb-1024xauto-49618.jpg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23528" y="5661248"/>
            <a:ext cx="16404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факир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763688" y="5589240"/>
            <a:ext cx="66247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9"/>
              </a:rPr>
              <a:t>http://oppozit.ru/files/u84448/-_5871.jpg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шаблоны для презентаций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835696" y="476672"/>
            <a:ext cx="65344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http://img0.liveinternet.ru/images/attach/c/7/95/982/95982290_viktorianProvasi_Glamour4.jpg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548680"/>
            <a:ext cx="16404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Старина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1412776"/>
            <a:ext cx="16404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Санитар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907704" y="1412776"/>
            <a:ext cx="66967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4"/>
              </a:rPr>
              <a:t>http://s0.bloknot-krasnoyarsk.ru/thumb/600x0xcut/upload/iblock/db5/2013_11_08_16_08_24.jpg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763688" y="2420888"/>
            <a:ext cx="70567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5"/>
              </a:rPr>
              <a:t>http://fm.cnbc.com/applications/cnbc.com/resources/img/editorial/2016/11/25/104129625-GettyImages-517807359.530x298.jpg?v=1480090889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23528" y="2420888"/>
            <a:ext cx="16404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Трейдер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691680" y="3284984"/>
            <a:ext cx="65527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6"/>
              </a:rPr>
              <a:t>http://www.profguide.ru/images/article/2/YFsyy2edFN6bYAsFbY88iFKZTRFb4G_N.jpg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51520" y="3284984"/>
            <a:ext cx="16404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Бариста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691680" y="4221088"/>
            <a:ext cx="7200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7"/>
              </a:rPr>
              <a:t>http://</a:t>
            </a:r>
            <a:r>
              <a:rPr lang="ru-RU" dirty="0" err="1" smtClean="0">
                <a:hlinkClick r:id="rId7"/>
              </a:rPr>
              <a:t>мой-ориентир.рф</a:t>
            </a:r>
            <a:r>
              <a:rPr lang="ru-RU" dirty="0" smtClean="0">
                <a:hlinkClick r:id="rId7"/>
              </a:rPr>
              <a:t>/</a:t>
            </a:r>
            <a:r>
              <a:rPr lang="en-US" dirty="0" smtClean="0">
                <a:hlinkClick r:id="rId7"/>
              </a:rPr>
              <a:t>upload/</a:t>
            </a:r>
            <a:r>
              <a:rPr lang="en-US" dirty="0" err="1" smtClean="0">
                <a:hlinkClick r:id="rId7"/>
              </a:rPr>
              <a:t>medialibrary</a:t>
            </a:r>
            <a:r>
              <a:rPr lang="en-US" dirty="0" smtClean="0">
                <a:hlinkClick r:id="rId7"/>
              </a:rPr>
              <a:t>/7b6/7b678ff639e0959daf1844d8b5fab15a.jpg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51520" y="4149080"/>
            <a:ext cx="16404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Маркетолог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51520" y="5373216"/>
            <a:ext cx="16561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Книга и дети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835696" y="5373216"/>
            <a:ext cx="69127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8"/>
              </a:rPr>
              <a:t>http://klase.puslapiai.lt/wp-content/uploads/2013/01/5f8350820dd8.png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шаблоны для презентаций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403648" y="548680"/>
            <a:ext cx="75608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http://globuss24.ru/web/userfiles/image/doc/hello_html_1cb49c2c.png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692696"/>
            <a:ext cx="16561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Репа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19672" y="1484784"/>
            <a:ext cx="61926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4"/>
              </a:rPr>
              <a:t>http://i015.radikal.ru/0712/25/d635c90e8ee6.png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1556792"/>
            <a:ext cx="16561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Эмблема медицины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2" descr="Картинки по запросу шаблоны для презентаций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25558"/>
            <a:ext cx="9144000" cy="6883558"/>
          </a:xfrm>
          <a:prstGeom prst="rect">
            <a:avLst/>
          </a:prstGeom>
          <a:noFill/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467544" y="1268760"/>
            <a:ext cx="7772400" cy="22322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В переводе с латинского 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«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professio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»  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означает 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«объявляю своим делом».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3333CC"/>
              </a:soli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Картинки по запросу шаблоны для презентаций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-25558"/>
            <a:ext cx="9144000" cy="6883558"/>
          </a:xfrm>
          <a:prstGeom prst="rect">
            <a:avLst/>
          </a:prstGeom>
          <a:noFill/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1979712" y="2276872"/>
            <a:ext cx="6925072" cy="25446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18E"/>
                </a:solidFill>
                <a:effectLst/>
                <a:uLnTx/>
                <a:uFillTx/>
                <a:latin typeface="Arial Black" pitchFamily="34" charset="0"/>
              </a:rPr>
              <a:t>Мелом пишет и рисует,</a:t>
            </a: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18E"/>
                </a:solidFill>
                <a:effectLst/>
                <a:uLnTx/>
                <a:uFillTx/>
                <a:latin typeface="Arial Black" pitchFamily="34" charset="0"/>
              </a:rPr>
              <a:t>И с ошибками воюет,</a:t>
            </a: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18E"/>
                </a:solidFill>
                <a:effectLst/>
                <a:uLnTx/>
                <a:uFillTx/>
                <a:latin typeface="Arial Black" pitchFamily="34" charset="0"/>
              </a:rPr>
              <a:t>Учит думать, размышлять,</a:t>
            </a: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18E"/>
                </a:solidFill>
                <a:effectLst/>
                <a:uLnTx/>
                <a:uFillTx/>
                <a:latin typeface="Arial Black" pitchFamily="34" charset="0"/>
              </a:rPr>
              <a:t>Как его, ребята, звать?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518E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33400" y="3810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УЧИТЕЛЬ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7410" name="Picture 2" descr="Похожее изображение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528" y="1556792"/>
            <a:ext cx="2880320" cy="4320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шаблоны для презентаций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-25558"/>
            <a:ext cx="9144000" cy="6883558"/>
          </a:xfrm>
          <a:prstGeom prst="rect">
            <a:avLst/>
          </a:prstGeom>
          <a:noFill/>
        </p:spPr>
      </p:pic>
      <p:sp>
        <p:nvSpPr>
          <p:cNvPr id="3" name="Содержимое 2"/>
          <p:cNvSpPr txBox="1">
            <a:spLocks/>
          </p:cNvSpPr>
          <p:nvPr/>
        </p:nvSpPr>
        <p:spPr>
          <a:xfrm>
            <a:off x="2339752" y="1676401"/>
            <a:ext cx="6347048" cy="2112640"/>
          </a:xfrm>
          <a:prstGeom prst="rect">
            <a:avLst/>
          </a:prstGeom>
        </p:spPr>
        <p:txBody>
          <a:bodyPr/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18E"/>
                </a:solidFill>
                <a:effectLst/>
                <a:uLnTx/>
                <a:uFillTx/>
                <a:latin typeface="Arial Black" pitchFamily="34" charset="0"/>
              </a:rPr>
              <a:t>Ходит в белом колпаке </a:t>
            </a: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18E"/>
                </a:solidFill>
                <a:effectLst/>
                <a:uLnTx/>
                <a:uFillTx/>
                <a:latin typeface="Arial Black" pitchFamily="34" charset="0"/>
              </a:rPr>
              <a:t>С поварёшкою в руке. </a:t>
            </a: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18E"/>
                </a:solidFill>
                <a:effectLst/>
                <a:uLnTx/>
                <a:uFillTx/>
                <a:latin typeface="Arial Black" pitchFamily="34" charset="0"/>
              </a:rPr>
              <a:t>Он готовит нам обед: </a:t>
            </a: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18E"/>
                </a:solidFill>
                <a:effectLst/>
                <a:uLnTx/>
                <a:uFillTx/>
                <a:latin typeface="Arial Black" pitchFamily="34" charset="0"/>
              </a:rPr>
              <a:t>Кашу, щи и винегрет. </a:t>
            </a:r>
            <a:b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18E"/>
                </a:solidFill>
                <a:effectLst/>
                <a:uLnTx/>
                <a:uFillTx/>
                <a:latin typeface="Arial Black" pitchFamily="34" charset="0"/>
              </a:rPr>
            </a:b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00518E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67544" y="332656"/>
            <a:ext cx="8229600" cy="96043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ПОВАР</a:t>
            </a:r>
          </a:p>
        </p:txBody>
      </p:sp>
      <p:pic>
        <p:nvPicPr>
          <p:cNvPr id="18436" name="Picture 4" descr="Похожее изображение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2366200"/>
            <a:ext cx="3923928" cy="4223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шаблоны для презентаций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-25558"/>
            <a:ext cx="9144000" cy="688355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63688" y="1484784"/>
            <a:ext cx="684691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3200" b="1" dirty="0">
                <a:solidFill>
                  <a:srgbClr val="00518E"/>
                </a:solidFill>
                <a:latin typeface="Arial Black" pitchFamily="34" charset="0"/>
              </a:rPr>
              <a:t>Вот на краешке с опаской</a:t>
            </a:r>
          </a:p>
          <a:p>
            <a:pPr algn="r">
              <a:defRPr/>
            </a:pPr>
            <a:r>
              <a:rPr lang="ru-RU" sz="3200" b="1" dirty="0" smtClean="0">
                <a:solidFill>
                  <a:srgbClr val="00518E"/>
                </a:solidFill>
                <a:latin typeface="Arial Black" pitchFamily="34" charset="0"/>
              </a:rPr>
              <a:t> Он </a:t>
            </a:r>
            <a:r>
              <a:rPr lang="ru-RU" sz="3200" b="1" dirty="0">
                <a:solidFill>
                  <a:srgbClr val="00518E"/>
                </a:solidFill>
                <a:latin typeface="Arial Black" pitchFamily="34" charset="0"/>
              </a:rPr>
              <a:t>железо красит краской,</a:t>
            </a:r>
          </a:p>
          <a:p>
            <a:pPr algn="r">
              <a:defRPr/>
            </a:pPr>
            <a:r>
              <a:rPr lang="ru-RU" sz="3200" b="1" dirty="0">
                <a:solidFill>
                  <a:srgbClr val="00518E"/>
                </a:solidFill>
                <a:latin typeface="Arial Black" pitchFamily="34" charset="0"/>
              </a:rPr>
              <a:t>У него в руке ведро,</a:t>
            </a:r>
          </a:p>
          <a:p>
            <a:pPr algn="r">
              <a:defRPr/>
            </a:pPr>
            <a:r>
              <a:rPr lang="ru-RU" sz="3200" b="1" dirty="0">
                <a:solidFill>
                  <a:srgbClr val="00518E"/>
                </a:solidFill>
                <a:latin typeface="Arial Black" pitchFamily="34" charset="0"/>
              </a:rPr>
              <a:t>Сам раскрашен он пестро.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67544" y="188640"/>
            <a:ext cx="8229600" cy="96043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МАЛЯР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484" name="Picture 4" descr="Картинки по запросу картинки маляр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6512" y="3212976"/>
            <a:ext cx="3456384" cy="3456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шаблоны для презентаций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25558"/>
            <a:ext cx="9144000" cy="688355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95536" y="1556792"/>
            <a:ext cx="60198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rgbClr val="00518E"/>
                </a:solidFill>
                <a:latin typeface="Arial Black" pitchFamily="34" charset="0"/>
              </a:rPr>
              <a:t>У этой волшебницы,</a:t>
            </a:r>
            <a:br>
              <a:rPr lang="ru-RU" sz="3200" b="1" dirty="0">
                <a:solidFill>
                  <a:srgbClr val="00518E"/>
                </a:solidFill>
                <a:latin typeface="Arial Black" pitchFamily="34" charset="0"/>
              </a:rPr>
            </a:br>
            <a:r>
              <a:rPr lang="ru-RU" sz="3200" b="1" dirty="0">
                <a:solidFill>
                  <a:srgbClr val="00518E"/>
                </a:solidFill>
                <a:latin typeface="Arial Black" pitchFamily="34" charset="0"/>
              </a:rPr>
              <a:t>Этой художницы,</a:t>
            </a:r>
            <a:br>
              <a:rPr lang="ru-RU" sz="3200" b="1" dirty="0">
                <a:solidFill>
                  <a:srgbClr val="00518E"/>
                </a:solidFill>
                <a:latin typeface="Arial Black" pitchFamily="34" charset="0"/>
              </a:rPr>
            </a:br>
            <a:r>
              <a:rPr lang="ru-RU" sz="3200" b="1" dirty="0">
                <a:solidFill>
                  <a:srgbClr val="00518E"/>
                </a:solidFill>
                <a:latin typeface="Arial Black" pitchFamily="34" charset="0"/>
              </a:rPr>
              <a:t>Не кисти и краски,</a:t>
            </a:r>
            <a:br>
              <a:rPr lang="ru-RU" sz="3200" b="1" dirty="0">
                <a:solidFill>
                  <a:srgbClr val="00518E"/>
                </a:solidFill>
                <a:latin typeface="Arial Black" pitchFamily="34" charset="0"/>
              </a:rPr>
            </a:br>
            <a:r>
              <a:rPr lang="ru-RU" sz="3200" b="1" dirty="0">
                <a:solidFill>
                  <a:srgbClr val="00518E"/>
                </a:solidFill>
                <a:latin typeface="Arial Black" pitchFamily="34" charset="0"/>
              </a:rPr>
              <a:t>А гребень и ножницы.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95536" y="332656"/>
            <a:ext cx="8229600" cy="88423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СТИЛИСТ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4578" name="Picture 2" descr="Картинки по запросу картинки стилист парикмахер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96136" y="2361842"/>
            <a:ext cx="2913112" cy="42385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шаблоны для презентаций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-25558"/>
            <a:ext cx="9144000" cy="6883558"/>
          </a:xfrm>
          <a:prstGeom prst="rect">
            <a:avLst/>
          </a:prstGeom>
          <a:noFill/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395536" y="1196752"/>
            <a:ext cx="7848600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18E"/>
                </a:solidFill>
                <a:effectLst/>
                <a:uLnTx/>
                <a:uFillTx/>
                <a:latin typeface="Arial Black" pitchFamily="34" charset="0"/>
              </a:rPr>
              <a:t>Перетянут он ремнём,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18E"/>
                </a:solidFill>
                <a:effectLst/>
                <a:uLnTx/>
                <a:uFillTx/>
                <a:latin typeface="Arial Black" pitchFamily="34" charset="0"/>
              </a:rPr>
              <a:t>Каска прочная на нём.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18E"/>
                </a:solidFill>
                <a:effectLst/>
                <a:uLnTx/>
                <a:uFillTx/>
                <a:latin typeface="Arial Black" pitchFamily="34" charset="0"/>
              </a:rPr>
              <a:t>Он в горящий входит в дом,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18E"/>
                </a:solidFill>
                <a:effectLst/>
                <a:uLnTx/>
                <a:uFillTx/>
                <a:latin typeface="Arial Black" pitchFamily="34" charset="0"/>
              </a:rPr>
              <a:t>Он сражается с огнём.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 Black" pitchFamily="34" charset="0"/>
              </a:rPr>
              <a:t/>
            </a:r>
            <a:b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 Black" pitchFamily="34" charset="0"/>
              </a:rPr>
            </a:b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 Black" pitchFamily="34" charset="0"/>
              </a:rPr>
              <a:t> 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115616" y="260648"/>
            <a:ext cx="6705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ПОЖАРНЫЙ</a:t>
            </a:r>
          </a:p>
        </p:txBody>
      </p:sp>
      <p:pic>
        <p:nvPicPr>
          <p:cNvPr id="23558" name="Picture 6" descr="Картинки по запросу картинки пожарный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48064" y="2996952"/>
            <a:ext cx="3676364" cy="3636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610</TotalTime>
  <Words>479</Words>
  <Application>Microsoft Office PowerPoint</Application>
  <PresentationFormat>Экран (4:3)</PresentationFormat>
  <Paragraphs>139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serg</dc:creator>
  <cp:lastModifiedBy>Admin</cp:lastModifiedBy>
  <cp:revision>10</cp:revision>
  <dcterms:created xsi:type="dcterms:W3CDTF">2017-02-26T15:46:27Z</dcterms:created>
  <dcterms:modified xsi:type="dcterms:W3CDTF">2023-04-06T18:05:34Z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1391732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