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1"/>
  </p:notesMasterIdLst>
  <p:sldIdLst>
    <p:sldId id="257" r:id="rId2"/>
    <p:sldId id="260" r:id="rId3"/>
    <p:sldId id="341" r:id="rId4"/>
    <p:sldId id="358" r:id="rId5"/>
    <p:sldId id="342" r:id="rId6"/>
    <p:sldId id="343" r:id="rId7"/>
    <p:sldId id="359" r:id="rId8"/>
    <p:sldId id="360" r:id="rId9"/>
    <p:sldId id="299" r:id="rId10"/>
    <p:sldId id="300" r:id="rId11"/>
    <p:sldId id="345" r:id="rId12"/>
    <p:sldId id="346" r:id="rId13"/>
    <p:sldId id="348" r:id="rId14"/>
    <p:sldId id="347" r:id="rId15"/>
    <p:sldId id="349" r:id="rId16"/>
    <p:sldId id="350" r:id="rId17"/>
    <p:sldId id="351" r:id="rId18"/>
    <p:sldId id="352" r:id="rId19"/>
    <p:sldId id="373" r:id="rId20"/>
    <p:sldId id="374" r:id="rId21"/>
    <p:sldId id="353" r:id="rId22"/>
    <p:sldId id="355" r:id="rId23"/>
    <p:sldId id="376" r:id="rId24"/>
    <p:sldId id="379" r:id="rId25"/>
    <p:sldId id="378" r:id="rId26"/>
    <p:sldId id="380" r:id="rId27"/>
    <p:sldId id="357" r:id="rId28"/>
    <p:sldId id="362" r:id="rId29"/>
    <p:sldId id="363" r:id="rId30"/>
    <p:sldId id="364" r:id="rId31"/>
    <p:sldId id="365" r:id="rId32"/>
    <p:sldId id="366" r:id="rId33"/>
    <p:sldId id="367" r:id="rId34"/>
    <p:sldId id="368" r:id="rId35"/>
    <p:sldId id="369" r:id="rId36"/>
    <p:sldId id="370" r:id="rId37"/>
    <p:sldId id="371" r:id="rId38"/>
    <p:sldId id="372" r:id="rId39"/>
    <p:sldId id="333" r:id="rId40"/>
    <p:sldId id="334" r:id="rId41"/>
    <p:sldId id="335" r:id="rId42"/>
    <p:sldId id="336" r:id="rId43"/>
    <p:sldId id="337" r:id="rId44"/>
    <p:sldId id="338" r:id="rId45"/>
    <p:sldId id="361" r:id="rId46"/>
    <p:sldId id="395" r:id="rId47"/>
    <p:sldId id="394" r:id="rId48"/>
    <p:sldId id="396" r:id="rId49"/>
    <p:sldId id="397" r:id="rId50"/>
    <p:sldId id="398" r:id="rId51"/>
    <p:sldId id="399" r:id="rId52"/>
    <p:sldId id="400" r:id="rId53"/>
    <p:sldId id="401" r:id="rId54"/>
    <p:sldId id="402" r:id="rId55"/>
    <p:sldId id="403" r:id="rId56"/>
    <p:sldId id="404" r:id="rId57"/>
    <p:sldId id="405" r:id="rId58"/>
    <p:sldId id="406" r:id="rId59"/>
    <p:sldId id="407" r:id="rId60"/>
    <p:sldId id="383" r:id="rId61"/>
    <p:sldId id="385" r:id="rId62"/>
    <p:sldId id="386" r:id="rId63"/>
    <p:sldId id="388" r:id="rId64"/>
    <p:sldId id="389" r:id="rId65"/>
    <p:sldId id="390" r:id="rId66"/>
    <p:sldId id="391" r:id="rId67"/>
    <p:sldId id="392" r:id="rId68"/>
    <p:sldId id="393" r:id="rId69"/>
    <p:sldId id="298" r:id="rId70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843" autoAdjust="0"/>
    <p:restoredTop sz="94660"/>
  </p:normalViewPr>
  <p:slideViewPr>
    <p:cSldViewPr>
      <p:cViewPr varScale="1">
        <p:scale>
          <a:sx n="66" d="100"/>
          <a:sy n="66" d="100"/>
        </p:scale>
        <p:origin x="-6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678865-A3BC-48C3-99E0-B14E7B448F33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07AD13-1E58-4B1D-8F04-DD631A162F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184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7762A2-71C1-4A37-93B1-31EBCC6A9B4B}" type="slidenum">
              <a:rPr lang="ru-RU" smtClean="0"/>
              <a:pPr/>
              <a:t>55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moikompas.ru/img/compas/2008-08-14/disgraphia_disleksia/77052921_orig.jpg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s://youtu.be/r3nmD_U7yJw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sch10-nov.ru/images/40-4c7efbc6685ea55b22831161026f1ca7.pdf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eduneo.ru/igry-uprazhneniya-dlya-korrekcii-disgrafii-i-disleksii-dlya-detej-i-vzroslyx/" TargetMode="External"/><Relationship Id="rId4" Type="http://schemas.openxmlformats.org/officeDocument/2006/relationships/hyperlink" Target="https://disk.yandex.ru/i/ABOrsu8a3EX7wx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4.wmf"/><Relationship Id="rId4" Type="http://schemas.openxmlformats.org/officeDocument/2006/relationships/oleObject" Target="../embeddings/oleObject1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YandexDisk\Скриншоты\2014-07-10 19-21-06 Скриншот экрана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43900" y="995942"/>
            <a:ext cx="357190" cy="33651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1571612"/>
            <a:ext cx="657229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latin typeface="+mj-lt"/>
                <a:ea typeface="Microsoft YaHei" pitchFamily="34" charset="-122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+mj-lt"/>
              </a:rPr>
              <a:t>Система работы со слабоуспевающими </a:t>
            </a:r>
          </a:p>
          <a:p>
            <a:pPr algn="ctr">
              <a:defRPr/>
            </a:pPr>
            <a:r>
              <a:rPr lang="ru-RU" sz="4000" b="1" dirty="0" smtClean="0">
                <a:solidFill>
                  <a:srgbClr val="FF0000"/>
                </a:solidFill>
                <a:latin typeface="+mj-lt"/>
              </a:rPr>
              <a:t>на уроках в начальной школе</a:t>
            </a:r>
            <a:endParaRPr lang="ru-RU" sz="4000" b="1" dirty="0">
              <a:ln w="19050">
                <a:solidFill>
                  <a:prstClr val="white"/>
                </a:solidFill>
                <a:prstDash val="solid"/>
              </a:ln>
              <a:solidFill>
                <a:srgbClr val="FF0000"/>
              </a:solidFill>
              <a:latin typeface="+mj-lt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106742"/>
            <a:ext cx="6912768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51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24744"/>
            <a:ext cx="3701564" cy="523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16016" y="1124744"/>
            <a:ext cx="34563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Программно методический комплекс "Академия младшего школьника: 1-4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класс» может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использоваться как в основном образовании, так и в дополнительном, коррекционном и логопедическом обучении, продленных группах, кружках и на факультативных занятиях.</a:t>
            </a:r>
          </a:p>
        </p:txBody>
      </p:sp>
    </p:spTree>
    <p:extLst>
      <p:ext uri="{BB962C8B-B14F-4D97-AF65-F5344CB8AC3E}">
        <p14:creationId xmlns:p14="http://schemas.microsoft.com/office/powerpoint/2010/main" val="526695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2" y="19784"/>
            <a:ext cx="9096048" cy="6822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81602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44" y="22824"/>
            <a:ext cx="8964488" cy="6723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16057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11656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968"/>
            <a:ext cx="9036496" cy="6834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77586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" y="7656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25984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41768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7028548" cy="4680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415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8339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5143512"/>
            <a:ext cx="1928826" cy="15716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214422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Математика - царица наук.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500306"/>
            <a:ext cx="8229600" cy="36861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Математика является основой всех точных наук. Знание математических действий, умение применять их в практической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деятельности.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Поэтому вопросы ликвидации математической неграмотности одновременно является профилактикой неуспеваемости 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данным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предметам.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5562" y="5143512"/>
            <a:ext cx="1714512" cy="171451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дисграфия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3374"/>
            <a:ext cx="6840760" cy="6013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0"/>
          <p:cNvSpPr>
            <a:spLocks noChangeShapeType="1"/>
          </p:cNvSpPr>
          <p:nvPr/>
        </p:nvSpPr>
        <p:spPr bwMode="auto">
          <a:xfrm>
            <a:off x="4572000" y="908720"/>
            <a:ext cx="7921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Line 10"/>
          <p:cNvSpPr>
            <a:spLocks noChangeShapeType="1"/>
          </p:cNvSpPr>
          <p:nvPr/>
        </p:nvSpPr>
        <p:spPr bwMode="auto">
          <a:xfrm>
            <a:off x="1547664" y="1916832"/>
            <a:ext cx="7921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4175918" y="1926392"/>
            <a:ext cx="7921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1691680" y="2276888"/>
            <a:ext cx="108012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1295598" y="2636912"/>
            <a:ext cx="7921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4779105" y="3068960"/>
            <a:ext cx="7921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6300192" y="3087664"/>
            <a:ext cx="7921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6696115" y="2420888"/>
            <a:ext cx="7921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>
            <a:off x="4483449" y="3789040"/>
            <a:ext cx="7921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6300033" y="4077072"/>
            <a:ext cx="7921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Line 10"/>
          <p:cNvSpPr>
            <a:spLocks noChangeShapeType="1"/>
          </p:cNvSpPr>
          <p:nvPr/>
        </p:nvSpPr>
        <p:spPr bwMode="auto">
          <a:xfrm>
            <a:off x="3383755" y="4509120"/>
            <a:ext cx="7921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" name="Line 10"/>
          <p:cNvSpPr>
            <a:spLocks noChangeShapeType="1"/>
          </p:cNvSpPr>
          <p:nvPr/>
        </p:nvSpPr>
        <p:spPr bwMode="auto">
          <a:xfrm>
            <a:off x="5275612" y="4509120"/>
            <a:ext cx="7921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" name="Line 10"/>
          <p:cNvSpPr>
            <a:spLocks noChangeShapeType="1"/>
          </p:cNvSpPr>
          <p:nvPr/>
        </p:nvSpPr>
        <p:spPr bwMode="auto">
          <a:xfrm>
            <a:off x="4714938" y="5229200"/>
            <a:ext cx="7921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1270295" y="5877272"/>
            <a:ext cx="7921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" name="Line 10"/>
          <p:cNvSpPr>
            <a:spLocks noChangeShapeType="1"/>
          </p:cNvSpPr>
          <p:nvPr/>
        </p:nvSpPr>
        <p:spPr bwMode="auto">
          <a:xfrm>
            <a:off x="3922775" y="5877272"/>
            <a:ext cx="7921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>
            <a:off x="3526693" y="6328953"/>
            <a:ext cx="7921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" name="Line 10"/>
          <p:cNvSpPr>
            <a:spLocks noChangeShapeType="1"/>
          </p:cNvSpPr>
          <p:nvPr/>
        </p:nvSpPr>
        <p:spPr bwMode="auto">
          <a:xfrm>
            <a:off x="1835658" y="6328953"/>
            <a:ext cx="7921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" name="Line 10"/>
          <p:cNvSpPr>
            <a:spLocks noChangeShapeType="1"/>
          </p:cNvSpPr>
          <p:nvPr/>
        </p:nvSpPr>
        <p:spPr bwMode="auto">
          <a:xfrm>
            <a:off x="1943745" y="3340099"/>
            <a:ext cx="612031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33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980728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+mj-ea"/>
                <a:cs typeface="+mj-cs"/>
                <a:hlinkClick r:id="rId2"/>
              </a:rPr>
              <a:t>Как видят текст обучающиеся с </a:t>
            </a:r>
            <a:r>
              <a:rPr kumimoji="0" lang="ru-RU" sz="36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+mj-ea"/>
                <a:cs typeface="+mj-cs"/>
                <a:hlinkClick r:id="rId2"/>
              </a:rPr>
              <a:t>дислексией</a:t>
            </a:r>
            <a:endParaRPr kumimoji="0" lang="ru-RU" sz="36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3" name="Picture 2" descr="https://3.404content.com/1/4C/73/1652373285004903860/fullsiz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32856"/>
            <a:ext cx="8261316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52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52735"/>
            <a:ext cx="8064896" cy="5187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711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7592" y="836712"/>
            <a:ext cx="8229600" cy="1143000"/>
          </a:xfrm>
        </p:spPr>
        <p:txBody>
          <a:bodyPr/>
          <a:lstStyle/>
          <a:p>
            <a:r>
              <a:rPr lang="ru-RU" dirty="0" smtClean="0"/>
              <a:t>Графические диктанты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3576" y="1124744"/>
            <a:ext cx="8229600" cy="50691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Слово</a:t>
            </a:r>
            <a:r>
              <a:rPr lang="ru-RU" sz="2400" dirty="0" smtClean="0"/>
              <a:t>:                                                    Запись ученика:</a:t>
            </a:r>
          </a:p>
          <a:p>
            <a:pPr marL="0" indent="0">
              <a:buNone/>
            </a:pPr>
            <a:r>
              <a:rPr lang="ru-RU" sz="2400" i="1" dirty="0" smtClean="0"/>
              <a:t>Девочка                                                    </a:t>
            </a:r>
          </a:p>
          <a:p>
            <a:pPr marL="0" indent="0">
              <a:buNone/>
            </a:pPr>
            <a:r>
              <a:rPr lang="ru-RU" sz="2400" i="1" dirty="0" smtClean="0"/>
              <a:t>Зима 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 smtClean="0"/>
              <a:t>Определение количества слогов:</a:t>
            </a:r>
          </a:p>
          <a:p>
            <a:pPr marL="0" indent="0">
              <a:buNone/>
            </a:pPr>
            <a:r>
              <a:rPr lang="ru-RU" sz="2400" i="1" dirty="0" smtClean="0"/>
              <a:t>Ручей                                                       </a:t>
            </a:r>
            <a:r>
              <a:rPr lang="ru-RU" sz="2400" i="1" dirty="0" err="1" smtClean="0"/>
              <a:t>уе</a:t>
            </a:r>
            <a:endParaRPr lang="ru-RU" sz="2400" i="1" dirty="0" smtClean="0"/>
          </a:p>
          <a:p>
            <a:pPr marL="0" indent="0">
              <a:buNone/>
            </a:pPr>
            <a:r>
              <a:rPr lang="ru-RU" sz="2400" i="1" dirty="0" smtClean="0"/>
              <a:t>Песня                                                       </a:t>
            </a:r>
            <a:r>
              <a:rPr lang="ru-RU" sz="2400" i="1" dirty="0" err="1" smtClean="0"/>
              <a:t>ея</a:t>
            </a:r>
            <a:endParaRPr lang="ru-RU" sz="2400" i="1" dirty="0" smtClean="0"/>
          </a:p>
          <a:p>
            <a:pPr marL="0" indent="0">
              <a:buNone/>
            </a:pPr>
            <a:r>
              <a:rPr lang="ru-RU" sz="2000" dirty="0" smtClean="0"/>
              <a:t>    </a:t>
            </a:r>
          </a:p>
          <a:p>
            <a:pPr marL="0" indent="0">
              <a:buNone/>
            </a:pPr>
            <a:r>
              <a:rPr lang="ru-RU" sz="2000" dirty="0" smtClean="0"/>
              <a:t>При прохождении темы предлоги:</a:t>
            </a:r>
          </a:p>
          <a:p>
            <a:pPr marL="0" indent="0">
              <a:buNone/>
            </a:pPr>
            <a:r>
              <a:rPr lang="ru-RU" sz="2800" i="1" dirty="0" smtClean="0"/>
              <a:t>У входа в дом стоял домик        √ ___ </a:t>
            </a:r>
            <a:r>
              <a:rPr lang="ru-RU" sz="2800" i="1" dirty="0"/>
              <a:t>√</a:t>
            </a:r>
            <a:r>
              <a:rPr lang="ru-RU" sz="2800" i="1" dirty="0" smtClean="0"/>
              <a:t>___ ____ ____          </a:t>
            </a:r>
          </a:p>
          <a:p>
            <a:pPr marL="0" indent="0">
              <a:buNone/>
            </a:pPr>
            <a:endParaRPr lang="ru-RU" sz="2000" dirty="0"/>
          </a:p>
        </p:txBody>
      </p:sp>
      <p:sp>
        <p:nvSpPr>
          <p:cNvPr id="4" name="Овал 3"/>
          <p:cNvSpPr/>
          <p:nvPr/>
        </p:nvSpPr>
        <p:spPr>
          <a:xfrm>
            <a:off x="4355976" y="278092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 flipV="1">
            <a:off x="4580384" y="2780928"/>
            <a:ext cx="144016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788024" y="2785120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004048" y="277788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220072" y="278627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436096" y="2795416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652120" y="2804560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364360" y="3077344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580384" y="3077344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788024" y="3077344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004048" y="3074304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52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лександр\Downloads\20230427_091354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6361120" cy="477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08718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Александр\Downloads\20230427_2008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51"/>
          <a:stretch/>
        </p:blipFill>
        <p:spPr bwMode="auto">
          <a:xfrm>
            <a:off x="395536" y="1556792"/>
            <a:ext cx="7616844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84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143000"/>
          </a:xfrm>
        </p:spPr>
        <p:txBody>
          <a:bodyPr/>
          <a:lstStyle/>
          <a:p>
            <a:r>
              <a:rPr lang="ru-RU" dirty="0" smtClean="0"/>
              <a:t>Образцы упражнений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2838" y="2303097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98" t="19823" r="11263" b="50975"/>
          <a:stretch/>
        </p:blipFill>
        <p:spPr bwMode="auto">
          <a:xfrm>
            <a:off x="395536" y="2204864"/>
            <a:ext cx="7843452" cy="3139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21544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80728"/>
            <a:ext cx="7704856" cy="1080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1859340"/>
            <a:ext cx="727280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500 упражнений для исправления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дисграфии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  <a:hlinkClick r:id="rId3"/>
              </a:rPr>
              <a:t>http://sch10-nov.ru/images/40-4c7efbc6685ea55b22831161026f1ca7.pdf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90 эффективных упражнений для исправления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дисграфии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  <a:hlinkClick r:id="rId4"/>
              </a:rPr>
              <a:t>https://disk.yandex.ru/i/ABOrsu8a3EX7wx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Игры-упражнения для коррекции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дислексии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дисграфии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  <a:hlinkClick r:id="rId5"/>
              </a:rPr>
              <a:t>https://www.eduneo.ru/igry-uprazhneniya-dlya-korrekcii-disgrafii-i-disleksii-dlya-detej-i-vzroslyx/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076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67770"/>
            <a:ext cx="7632848" cy="4293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85468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6608"/>
            <a:ext cx="9144000" cy="5285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432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Правила </a:t>
            </a:r>
            <a:r>
              <a:rPr lang="ru-RU" b="1" i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повышения работоспособности</a:t>
            </a:r>
            <a:r>
              <a:rPr lang="ru-RU" i="1" dirty="0"/>
              <a:t>:</a:t>
            </a:r>
            <a:endParaRPr lang="ru-RU" dirty="0"/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Разнообразить виды деятельности.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Использовать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здоровьесберегающих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технологий.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Соблюдение принципа необходимости и достаточности.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797152"/>
            <a:ext cx="171291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75854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2"/>
            <a:ext cx="8923350" cy="5019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63309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948586"/>
            <a:ext cx="9036496" cy="5083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78708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18" y="1017905"/>
            <a:ext cx="9217023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96077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47" y="1124744"/>
            <a:ext cx="8995355" cy="505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84604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2"/>
            <a:ext cx="8832981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9527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8832981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77042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47" y="908720"/>
            <a:ext cx="8939349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18704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6" y="928014"/>
            <a:ext cx="8964488" cy="5635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57439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0424"/>
            <a:ext cx="9144000" cy="5736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13176"/>
            <a:ext cx="171291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50183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spcBef>
                <a:spcPct val="20000"/>
              </a:spcBef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Учебный предмет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ru-RU" sz="2400" dirty="0">
                <a:solidFill>
                  <a:srgbClr val="6666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Окружающий мир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 </a:t>
            </a:r>
            <a:b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11560" y="1412776"/>
            <a:ext cx="7848872" cy="471338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В основу современных методов обучения лежит в большей степени комфорт, контакт и хорошее настроение. Для того, чтобы активизировать деятельность слабоуспевающих на уроках окружающего мира,  применяю сигнальные карточки при выполнение задания, игровые приемы.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32175"/>
            <a:ext cx="406717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135" y="3861048"/>
            <a:ext cx="1872208" cy="2496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285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Виды работ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132856"/>
            <a:ext cx="8147248" cy="3993307"/>
          </a:xfrm>
        </p:spPr>
        <p:txBody>
          <a:bodyPr/>
          <a:lstStyle/>
          <a:p>
            <a:r>
              <a:rPr lang="ru-RU" dirty="0" smtClean="0"/>
              <a:t>Опорные схемы</a:t>
            </a:r>
          </a:p>
          <a:p>
            <a:r>
              <a:rPr lang="ru-RU" dirty="0" smtClean="0"/>
              <a:t>Деформированные задания</a:t>
            </a:r>
          </a:p>
          <a:p>
            <a:r>
              <a:rPr lang="ru-RU" dirty="0" smtClean="0"/>
              <a:t>Обучающие карточки</a:t>
            </a:r>
          </a:p>
          <a:p>
            <a:r>
              <a:rPr lang="ru-RU" dirty="0" smtClean="0"/>
              <a:t>Теоретические задания </a:t>
            </a:r>
          </a:p>
          <a:p>
            <a:r>
              <a:rPr lang="ru-RU" dirty="0" smtClean="0"/>
              <a:t>Поиск различных способов усвоение задач</a:t>
            </a:r>
          </a:p>
          <a:p>
            <a:r>
              <a:rPr lang="ru-RU" dirty="0" smtClean="0"/>
              <a:t>Составление задачи по  краткой записи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052735"/>
            <a:ext cx="171291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51144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sz="31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1.Согласны </a:t>
            </a:r>
            <a:r>
              <a:rPr lang="ru-RU" sz="3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вы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зарядка - это 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бодрости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здоровья?</a:t>
            </a:r>
          </a:p>
          <a:p>
            <a:pPr marL="0" indent="0">
              <a:buNone/>
            </a:pP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 ли, что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жевательная резинка 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сохраняет зубы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3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 ли, что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курения ежегодно 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погибает более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10000 человек?</a:t>
            </a:r>
          </a:p>
          <a:p>
            <a:pPr marL="0" indent="0">
              <a:buNone/>
            </a:pP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3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 ли, что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бананы поднимают настроение?</a:t>
            </a:r>
          </a:p>
          <a:p>
            <a:pPr marL="0" indent="0">
              <a:buNone/>
            </a:pP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3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 ли, что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морковь замедляет 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старение организма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3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недостаток солнца 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вызывает депрессию?</a:t>
            </a:r>
          </a:p>
          <a:p>
            <a:pPr marL="0" indent="0">
              <a:buNone/>
            </a:pP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ребёнку достаточно 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спать ночью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часов? </a:t>
            </a:r>
          </a:p>
        </p:txBody>
      </p:sp>
    </p:spTree>
    <p:extLst>
      <p:ext uri="{BB962C8B-B14F-4D97-AF65-F5344CB8AC3E}">
        <p14:creationId xmlns:p14="http://schemas.microsoft.com/office/powerpoint/2010/main" val="151079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19256" cy="5001419"/>
          </a:xfrm>
        </p:spPr>
        <p:txBody>
          <a:bodyPr>
            <a:normAutofit/>
          </a:bodyPr>
          <a:lstStyle/>
          <a:p>
            <a:r>
              <a:rPr lang="ru-RU" sz="2800" dirty="0"/>
              <a:t>Повернитесь, сидящие на </a:t>
            </a:r>
            <a:r>
              <a:rPr lang="ru-RU" sz="2800" dirty="0" smtClean="0"/>
              <a:t>первом </a:t>
            </a:r>
            <a:r>
              <a:rPr lang="ru-RU" sz="2800" dirty="0"/>
              <a:t>варианте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к </a:t>
            </a:r>
            <a:r>
              <a:rPr lang="ru-RU" sz="2800" dirty="0"/>
              <a:t>соседу спиной, </a:t>
            </a:r>
            <a:r>
              <a:rPr lang="ru-RU" sz="2800" dirty="0" smtClean="0"/>
              <a:t>а </a:t>
            </a:r>
            <a:r>
              <a:rPr lang="ru-RU" sz="2800" dirty="0"/>
              <a:t>на – втором варианте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приложите </a:t>
            </a:r>
            <a:r>
              <a:rPr lang="ru-RU" sz="2800" dirty="0"/>
              <a:t>ухо к спине своего соседа.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Что </a:t>
            </a:r>
            <a:r>
              <a:rPr lang="ru-RU" sz="2800" dirty="0"/>
              <a:t>вы слышите? </a:t>
            </a:r>
            <a:r>
              <a:rPr lang="ru-RU" sz="2800" dirty="0" smtClean="0"/>
              <a:t>Вы </a:t>
            </a:r>
            <a:r>
              <a:rPr lang="ru-RU" sz="2800" dirty="0"/>
              <a:t>слышите удары сердца.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С </a:t>
            </a:r>
            <a:r>
              <a:rPr lang="ru-RU" sz="2800" dirty="0"/>
              <a:t>какой частотой оно бьётся,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мы </a:t>
            </a:r>
            <a:r>
              <a:rPr lang="ru-RU" sz="2800" dirty="0"/>
              <a:t>сейчас определим.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Найдите </a:t>
            </a:r>
            <a:r>
              <a:rPr lang="ru-RU" sz="2800" dirty="0"/>
              <a:t>пульс на левой руке</a:t>
            </a:r>
            <a:r>
              <a:rPr lang="ru-RU" dirty="0"/>
              <a:t>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136" y="3454504"/>
            <a:ext cx="3024336" cy="2762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25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3568" y="1052736"/>
            <a:ext cx="7128792" cy="534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22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1800805"/>
            <a:ext cx="4572638" cy="34294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362" y="1830834"/>
            <a:ext cx="4572638" cy="342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46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600" y="10304"/>
            <a:ext cx="4320480" cy="324036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3789040"/>
            <a:ext cx="85689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>
                <a:solidFill>
                  <a:srgbClr val="C00000"/>
                </a:solidFill>
                <a:latin typeface="Verdana"/>
              </a:rPr>
              <a:t>Пользуясь схемой расположения планет Солнечной системы, допиши высказывания, чтобы они были верными:</a:t>
            </a:r>
            <a:endParaRPr lang="ru-RU" b="1" dirty="0">
              <a:solidFill>
                <a:srgbClr val="C00000"/>
              </a:solidFill>
              <a:latin typeface="Verdana"/>
            </a:endParaRPr>
          </a:p>
          <a:p>
            <a:pPr algn="just"/>
            <a:endParaRPr lang="ru-RU" i="1" dirty="0" smtClean="0">
              <a:solidFill>
                <a:srgbClr val="000000"/>
              </a:solidFill>
              <a:latin typeface="Verdana"/>
            </a:endParaRPr>
          </a:p>
          <a:p>
            <a:pPr algn="just"/>
            <a:r>
              <a:rPr lang="ru-RU" i="1" dirty="0" smtClean="0">
                <a:solidFill>
                  <a:srgbClr val="000000"/>
                </a:solidFill>
                <a:latin typeface="Verdana"/>
              </a:rPr>
              <a:t>Земля </a:t>
            </a:r>
            <a:r>
              <a:rPr lang="ru-RU" i="1" dirty="0">
                <a:solidFill>
                  <a:srgbClr val="000000"/>
                </a:solidFill>
                <a:latin typeface="Verdana"/>
              </a:rPr>
              <a:t>расположена между ___________ и _________________.</a:t>
            </a:r>
            <a:endParaRPr lang="ru-RU" dirty="0">
              <a:solidFill>
                <a:srgbClr val="000000"/>
              </a:solidFill>
              <a:latin typeface="Verdana"/>
            </a:endParaRPr>
          </a:p>
          <a:p>
            <a:pPr algn="just"/>
            <a:r>
              <a:rPr lang="ru-RU" i="1" dirty="0">
                <a:solidFill>
                  <a:srgbClr val="000000"/>
                </a:solidFill>
                <a:latin typeface="Verdana"/>
              </a:rPr>
              <a:t>Марс расположен дальше от Солнца, чем _________________.</a:t>
            </a:r>
            <a:endParaRPr lang="ru-RU" dirty="0">
              <a:solidFill>
                <a:srgbClr val="000000"/>
              </a:solidFill>
              <a:latin typeface="Verdana"/>
            </a:endParaRPr>
          </a:p>
          <a:p>
            <a:pPr algn="just"/>
            <a:r>
              <a:rPr lang="ru-RU" i="1" dirty="0">
                <a:solidFill>
                  <a:srgbClr val="000000"/>
                </a:solidFill>
                <a:latin typeface="Verdana"/>
              </a:rPr>
              <a:t>Между Венерой и Марсом расположена ___________________.</a:t>
            </a:r>
            <a:endParaRPr lang="ru-RU" dirty="0">
              <a:solidFill>
                <a:srgbClr val="000000"/>
              </a:solidFill>
              <a:latin typeface="Verdana"/>
            </a:endParaRPr>
          </a:p>
          <a:p>
            <a:pPr algn="just"/>
            <a:r>
              <a:rPr lang="ru-RU" i="1" dirty="0">
                <a:solidFill>
                  <a:srgbClr val="000000"/>
                </a:solidFill>
                <a:latin typeface="Verdana"/>
              </a:rPr>
              <a:t>По величине ____________ – самая большая из планет.</a:t>
            </a:r>
            <a:endParaRPr lang="ru-RU" b="0" i="0" dirty="0">
              <a:solidFill>
                <a:srgbClr val="000000"/>
              </a:solidFill>
              <a:effectLst/>
              <a:latin typeface="Verdana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975" y="0"/>
            <a:ext cx="3484257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799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chemeClr val="tx2"/>
                </a:solidFill>
              </a:rPr>
              <a:t>Логически-поисковые упражнения</a:t>
            </a:r>
            <a:r>
              <a:rPr lang="ru-RU" dirty="0">
                <a:solidFill>
                  <a:srgbClr val="00B050"/>
                </a:solidFill>
              </a:rPr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12776"/>
            <a:ext cx="8291264" cy="4713387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dirty="0" smtClean="0">
                <a:solidFill>
                  <a:srgbClr val="000000"/>
                </a:solidFill>
                <a:latin typeface="Verdana"/>
              </a:rPr>
              <a:t>1</a:t>
            </a:r>
            <a:r>
              <a:rPr lang="ru-RU" dirty="0">
                <a:solidFill>
                  <a:srgbClr val="000000"/>
                </a:solidFill>
                <a:latin typeface="Verdana"/>
              </a:rPr>
              <a:t>.</a:t>
            </a:r>
            <a:r>
              <a:rPr lang="ru-RU" dirty="0">
                <a:solidFill>
                  <a:srgbClr val="C00000"/>
                </a:solidFill>
                <a:latin typeface="Verdana"/>
              </a:rPr>
              <a:t> Найди «лишнее» слово из списка, дай объяснение </a:t>
            </a:r>
            <a:r>
              <a:rPr lang="ru-RU" dirty="0" smtClean="0">
                <a:solidFill>
                  <a:srgbClr val="C00000"/>
                </a:solidFill>
                <a:latin typeface="Verdana"/>
              </a:rPr>
              <a:t>выбору</a:t>
            </a:r>
            <a:endParaRPr lang="ru-RU" dirty="0">
              <a:solidFill>
                <a:srgbClr val="C00000"/>
              </a:solidFill>
              <a:latin typeface="Verdana"/>
            </a:endParaRPr>
          </a:p>
          <a:p>
            <a:pPr marL="0" indent="0" algn="just">
              <a:buNone/>
            </a:pPr>
            <a:r>
              <a:rPr lang="ru-RU" i="1" dirty="0">
                <a:solidFill>
                  <a:srgbClr val="000000"/>
                </a:solidFill>
                <a:latin typeface="Verdana"/>
              </a:rPr>
              <a:t>– Москва, Новосибирск, Киев, Санкт-Петербург;</a:t>
            </a:r>
            <a:endParaRPr lang="ru-RU" dirty="0">
              <a:solidFill>
                <a:srgbClr val="000000"/>
              </a:solidFill>
              <a:latin typeface="Verdana"/>
            </a:endParaRPr>
          </a:p>
          <a:p>
            <a:pPr marL="0" indent="0" algn="just">
              <a:buNone/>
            </a:pPr>
            <a:r>
              <a:rPr lang="ru-RU" i="1" dirty="0">
                <a:solidFill>
                  <a:srgbClr val="000000"/>
                </a:solidFill>
                <a:latin typeface="Verdana"/>
              </a:rPr>
              <a:t>– насекомые, рыбы, звери, птицы;</a:t>
            </a:r>
            <a:endParaRPr lang="ru-RU" dirty="0">
              <a:solidFill>
                <a:srgbClr val="000000"/>
              </a:solidFill>
              <a:latin typeface="Verdana"/>
            </a:endParaRPr>
          </a:p>
          <a:p>
            <a:pPr marL="0" indent="0" algn="just">
              <a:buNone/>
            </a:pPr>
            <a:r>
              <a:rPr lang="ru-RU" i="1" dirty="0">
                <a:solidFill>
                  <a:srgbClr val="000000"/>
                </a:solidFill>
                <a:latin typeface="Verdana"/>
              </a:rPr>
              <a:t>– артерии, вены, сердце, трахея.</a:t>
            </a:r>
            <a:endParaRPr lang="ru-RU" dirty="0">
              <a:solidFill>
                <a:srgbClr val="000000"/>
              </a:solidFill>
              <a:latin typeface="Verdana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rgbClr val="000000"/>
                </a:solidFill>
                <a:latin typeface="Verdana"/>
              </a:rPr>
              <a:t>    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rgbClr val="000000"/>
                </a:solidFill>
                <a:latin typeface="Verdana"/>
              </a:rPr>
              <a:t> 2</a:t>
            </a:r>
            <a:r>
              <a:rPr lang="ru-RU" dirty="0">
                <a:solidFill>
                  <a:srgbClr val="000000"/>
                </a:solidFill>
                <a:latin typeface="Verdana"/>
              </a:rPr>
              <a:t>. </a:t>
            </a:r>
            <a:r>
              <a:rPr lang="ru-RU" dirty="0">
                <a:solidFill>
                  <a:srgbClr val="C00000"/>
                </a:solidFill>
                <a:latin typeface="Verdana"/>
              </a:rPr>
              <a:t>Найди «лишнее»:</a:t>
            </a:r>
          </a:p>
          <a:p>
            <a:pPr marL="0" indent="0" algn="just">
              <a:buNone/>
            </a:pPr>
            <a:r>
              <a:rPr lang="ru-RU" i="1" dirty="0">
                <a:solidFill>
                  <a:srgbClr val="000000"/>
                </a:solidFill>
                <a:latin typeface="Verdana"/>
              </a:rPr>
              <a:t>– головной мозг, спинной мозг, нервы, сердце;</a:t>
            </a:r>
            <a:endParaRPr lang="ru-RU" dirty="0">
              <a:solidFill>
                <a:srgbClr val="000000"/>
              </a:solidFill>
              <a:latin typeface="Verdana"/>
            </a:endParaRPr>
          </a:p>
          <a:p>
            <a:pPr marL="0" indent="0" algn="just">
              <a:buNone/>
            </a:pPr>
            <a:r>
              <a:rPr lang="ru-RU" i="1" dirty="0">
                <a:solidFill>
                  <a:srgbClr val="000000"/>
                </a:solidFill>
                <a:latin typeface="Verdana"/>
              </a:rPr>
              <a:t>– яблоко, яблоня, осина, береза;</a:t>
            </a:r>
            <a:endParaRPr lang="ru-RU" dirty="0">
              <a:solidFill>
                <a:srgbClr val="000000"/>
              </a:solidFill>
              <a:latin typeface="Verdana"/>
            </a:endParaRPr>
          </a:p>
          <a:p>
            <a:pPr marL="0" indent="0" algn="just">
              <a:buNone/>
            </a:pPr>
            <a:r>
              <a:rPr lang="ru-RU" i="1" dirty="0">
                <a:solidFill>
                  <a:srgbClr val="000000"/>
                </a:solidFill>
                <a:latin typeface="Verdana"/>
              </a:rPr>
              <a:t>– доброта, смелость, трудолюбие, справедливость, лень.</a:t>
            </a:r>
            <a:endParaRPr lang="ru-RU" dirty="0">
              <a:solidFill>
                <a:srgbClr val="000000"/>
              </a:solidFill>
              <a:latin typeface="Verdana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rgbClr val="000000"/>
                </a:solidFill>
                <a:latin typeface="Verdana"/>
              </a:rPr>
              <a:t>   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rgbClr val="000000"/>
                </a:solidFill>
                <a:latin typeface="Verdana"/>
              </a:rPr>
              <a:t> 3</a:t>
            </a:r>
            <a:r>
              <a:rPr lang="ru-RU" dirty="0">
                <a:solidFill>
                  <a:srgbClr val="000000"/>
                </a:solidFill>
                <a:latin typeface="Verdana"/>
              </a:rPr>
              <a:t>. </a:t>
            </a:r>
            <a:r>
              <a:rPr lang="ru-RU" dirty="0">
                <a:solidFill>
                  <a:srgbClr val="C00000"/>
                </a:solidFill>
                <a:latin typeface="Verdana"/>
              </a:rPr>
              <a:t>Упражнения на группировку и систематизацию </a:t>
            </a:r>
            <a:r>
              <a:rPr lang="ru-RU" dirty="0" smtClean="0">
                <a:solidFill>
                  <a:srgbClr val="C00000"/>
                </a:solidFill>
                <a:latin typeface="Verdana"/>
              </a:rPr>
              <a:t>знаний</a:t>
            </a:r>
            <a:endParaRPr lang="ru-RU" dirty="0">
              <a:solidFill>
                <a:srgbClr val="C00000"/>
              </a:solidFill>
              <a:latin typeface="Verdana"/>
            </a:endParaRPr>
          </a:p>
          <a:p>
            <a:pPr marL="0" indent="0" algn="just">
              <a:buNone/>
            </a:pPr>
            <a:r>
              <a:rPr lang="ru-RU" i="1" dirty="0">
                <a:solidFill>
                  <a:srgbClr val="000000"/>
                </a:solidFill>
                <a:latin typeface="Verdana"/>
              </a:rPr>
              <a:t>– раздели растения на группы, объясни принцип деления;</a:t>
            </a:r>
            <a:endParaRPr lang="ru-RU" dirty="0">
              <a:solidFill>
                <a:srgbClr val="000000"/>
              </a:solidFill>
              <a:latin typeface="Verdana"/>
            </a:endParaRPr>
          </a:p>
          <a:p>
            <a:pPr marL="0" indent="0" algn="just">
              <a:buNone/>
            </a:pPr>
            <a:r>
              <a:rPr lang="ru-RU" i="1" dirty="0">
                <a:solidFill>
                  <a:srgbClr val="000000"/>
                </a:solidFill>
                <a:latin typeface="Verdana"/>
              </a:rPr>
              <a:t>– раздели географические названия на группы, объясни принцип деления;</a:t>
            </a:r>
            <a:endParaRPr lang="ru-RU" dirty="0">
              <a:solidFill>
                <a:srgbClr val="000000"/>
              </a:solidFill>
              <a:latin typeface="Verdana"/>
            </a:endParaRPr>
          </a:p>
          <a:p>
            <a:pPr marL="0" indent="0" algn="just">
              <a:buNone/>
            </a:pPr>
            <a:r>
              <a:rPr lang="ru-RU" i="1" dirty="0">
                <a:solidFill>
                  <a:srgbClr val="000000"/>
                </a:solidFill>
                <a:latin typeface="Verdana"/>
              </a:rPr>
              <a:t>– носовая полость, гортань, трахея, бронхи, лёгкие – это…</a:t>
            </a:r>
            <a:endParaRPr lang="ru-RU" b="0" i="0" dirty="0">
              <a:solidFill>
                <a:srgbClr val="000000"/>
              </a:solidFill>
              <a:effectLst/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32781269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2214554"/>
            <a:ext cx="78581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ru-RU" sz="3600" b="1" i="1" dirty="0" smtClean="0">
                <a:solidFill>
                  <a:schemeClr val="bg2">
                    <a:lumMod val="25000"/>
                  </a:schemeClr>
                </a:solidFill>
              </a:rPr>
              <a:t>Упражнения для развития навыка чтения.</a:t>
            </a:r>
            <a:endParaRPr lang="ru-RU" sz="36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Picture 21" descr="C:\Rovermate\ФОТОГРАФИИ\фото\Школа\Аним\fa29ca72f0a11ac44d55a0e1c44b4de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215206" y="571480"/>
            <a:ext cx="1433513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Мои документы2\Презентации. Шаблоны 2\Виньетки\svitolk2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27544"/>
            <a:ext cx="3929065" cy="36304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4033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и документы2\Презентации. Шаблоны 2\Виньетки\svitolk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3786190"/>
            <a:ext cx="3324470" cy="307181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30385" y="105481"/>
            <a:ext cx="671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Какой слог лишний?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1142984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РЫ  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4480" y="1142984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МУ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3174" y="1142984"/>
            <a:ext cx="4714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ЛЫ  ВЫ  НЫ  ТЫ   СЫ  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1785926"/>
            <a:ext cx="4429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ПО  ТО  СО  НО  МО  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14942" y="1785926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КУ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36" y="1785926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РО  ВО  ДО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00" y="2357430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МЯ  ЛЯ  РЯ  НЯ  </a:t>
            </a:r>
            <a:endParaRPr lang="ru-RU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43372" y="2357430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ВЕ</a:t>
            </a:r>
            <a:endParaRPr lang="ru-RU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57752" y="2357430"/>
            <a:ext cx="4000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СЯ  ВЯ  КЯ  БЯ  ПЯ </a:t>
            </a:r>
            <a:endParaRPr lang="ru-RU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00100" y="3071810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ТА  СА  МА  БА  </a:t>
            </a:r>
            <a:endParaRPr lang="ru-RU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00496" y="3071810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АЗ</a:t>
            </a:r>
            <a:endParaRPr lang="ru-RU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86314" y="3071810"/>
            <a:ext cx="4071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НА   КА  ПА   ВА     </a:t>
            </a:r>
            <a:endParaRPr lang="ru-RU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42976" y="3786190"/>
            <a:ext cx="3429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ИТ  ИМ  ИС  ИП  </a:t>
            </a:r>
            <a:endParaRPr lang="ru-RU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2000" y="3786190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ЫП</a:t>
            </a:r>
            <a:endParaRPr lang="ru-RU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43570" y="3786190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ИК   ИР  ИВ</a:t>
            </a:r>
            <a:endParaRPr lang="ru-RU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85852" y="4429132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ЛИ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14546" y="4429132"/>
            <a:ext cx="6000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НА    ПЫ  КУ  ТО  ДЭ   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66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41 -0.00324 L -0.1099 0.003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084 1.00324E-6 L -0.09982 -0.0025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445 3.25012E-6 L -0.07673 -0.0018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364 -0.00093 L -0.09636 -0.00093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382 -0.00023 L -0.09618 -0.0002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8.73786E-7 L -0.14236 -0.0004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2" grpId="0"/>
      <p:bldP spid="14" grpId="0"/>
      <p:bldP spid="16" grpId="0"/>
      <p:bldP spid="17" grpId="0"/>
      <p:bldP spid="19" grpId="0"/>
      <p:bldP spid="20" grpId="0"/>
      <p:bldP spid="21" grpId="0"/>
      <p:bldP spid="2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2\Презентации. Шаблоны 2\Виньетки\svitolk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3786190"/>
            <a:ext cx="3324470" cy="3071810"/>
          </a:xfrm>
          <a:prstGeom prst="rect">
            <a:avLst/>
          </a:prstGeom>
          <a:noFill/>
        </p:spPr>
      </p:pic>
      <p:pic>
        <p:nvPicPr>
          <p:cNvPr id="4" name="Рисунок 3" descr="book8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1071562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88008" y="0"/>
            <a:ext cx="66437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Чтение слов, отличающихся одной буквой.</a:t>
            </a:r>
            <a:endParaRPr lang="ru-RU" sz="2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285852" y="1500174"/>
            <a:ext cx="12858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ЛАК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РАК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БАК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МАК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ВАК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ТАК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КАК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050" y="1500174"/>
            <a:ext cx="178595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ПАР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БАР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ВАР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МАР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ДАР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ШАР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ЖАР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9124" y="1500174"/>
            <a:ext cx="17145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СОК</a:t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ТОК</a:t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ДОК</a:t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РОК</a:t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КОК</a:t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БОК</a:t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ЦОК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72198" y="1500174"/>
            <a:ext cx="160735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/>
                </a:solidFill>
              </a:rPr>
              <a:t>МОЛ</a:t>
            </a:r>
          </a:p>
          <a:p>
            <a:r>
              <a:rPr lang="ru-RU" sz="3200" b="1" dirty="0" smtClean="0">
                <a:solidFill>
                  <a:schemeClr val="accent1"/>
                </a:solidFill>
              </a:rPr>
              <a:t>ПОЛ</a:t>
            </a:r>
          </a:p>
          <a:p>
            <a:r>
              <a:rPr lang="ru-RU" sz="3200" b="1" dirty="0" smtClean="0">
                <a:solidFill>
                  <a:schemeClr val="accent1"/>
                </a:solidFill>
              </a:rPr>
              <a:t>ТОЛ</a:t>
            </a:r>
            <a:br>
              <a:rPr lang="ru-RU" sz="3200" b="1" dirty="0" smtClean="0">
                <a:solidFill>
                  <a:schemeClr val="accent1"/>
                </a:solidFill>
              </a:rPr>
            </a:br>
            <a:r>
              <a:rPr lang="ru-RU" sz="3200" b="1" dirty="0" smtClean="0">
                <a:solidFill>
                  <a:schemeClr val="accent1"/>
                </a:solidFill>
              </a:rPr>
              <a:t>КОЛ</a:t>
            </a:r>
            <a:br>
              <a:rPr lang="ru-RU" sz="3200" b="1" dirty="0" smtClean="0">
                <a:solidFill>
                  <a:schemeClr val="accent1"/>
                </a:solidFill>
              </a:rPr>
            </a:br>
            <a:r>
              <a:rPr lang="ru-RU" sz="3200" b="1" dirty="0" smtClean="0">
                <a:solidFill>
                  <a:schemeClr val="accent1"/>
                </a:solidFill>
              </a:rPr>
              <a:t>ГОЛ</a:t>
            </a:r>
            <a:br>
              <a:rPr lang="ru-RU" sz="3200" b="1" dirty="0" smtClean="0">
                <a:solidFill>
                  <a:schemeClr val="accent1"/>
                </a:solidFill>
              </a:rPr>
            </a:br>
            <a:r>
              <a:rPr lang="ru-RU" sz="3200" b="1" dirty="0" smtClean="0">
                <a:solidFill>
                  <a:schemeClr val="accent1"/>
                </a:solidFill>
              </a:rPr>
              <a:t>ВОЛ</a:t>
            </a:r>
            <a:br>
              <a:rPr lang="ru-RU" sz="3200" b="1" dirty="0" smtClean="0">
                <a:solidFill>
                  <a:schemeClr val="accent1"/>
                </a:solidFill>
              </a:rPr>
            </a:br>
            <a:r>
              <a:rPr lang="ru-RU" sz="3200" b="1" dirty="0" smtClean="0">
                <a:solidFill>
                  <a:schemeClr val="accent1"/>
                </a:solidFill>
              </a:rPr>
              <a:t>ЗОЛ</a:t>
            </a:r>
          </a:p>
          <a:p>
            <a:r>
              <a:rPr lang="ru-RU" sz="3200" b="1" dirty="0" smtClean="0">
                <a:solidFill>
                  <a:schemeClr val="accent1"/>
                </a:solidFill>
              </a:rPr>
              <a:t/>
            </a:r>
            <a:br>
              <a:rPr lang="ru-RU" sz="3200" b="1" dirty="0" smtClean="0">
                <a:solidFill>
                  <a:schemeClr val="accent1"/>
                </a:solidFill>
              </a:rPr>
            </a:br>
            <a:endParaRPr lang="ru-RU" sz="3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79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188640"/>
            <a:ext cx="671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Договорите конец словечка.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 descr="D:\Мои документы2\Презентации. Шаблоны 2\Виньетки\svitolk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3786190"/>
            <a:ext cx="3324470" cy="307181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42910" y="1571612"/>
            <a:ext cx="15716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БУМА</a:t>
            </a:r>
          </a:p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ТЕЛЕ</a:t>
            </a:r>
            <a:b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БЕРЛО</a:t>
            </a:r>
            <a:b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ДОРО 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2071678"/>
            <a:ext cx="1928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schemeClr val="accent6">
                    <a:lumMod val="50000"/>
                  </a:schemeClr>
                </a:solidFill>
              </a:rPr>
              <a:t>- </a:t>
            </a:r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</a:rPr>
              <a:t>ГА</a:t>
            </a:r>
            <a:endParaRPr lang="ru-RU" sz="7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1357298"/>
            <a:ext cx="250033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СКОВОРО</a:t>
            </a:r>
          </a:p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ПОГО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ПРИРО</a:t>
            </a:r>
          </a:p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СВОБО</a:t>
            </a:r>
          </a:p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ПРОСТУ 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00826" y="2071678"/>
            <a:ext cx="23574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schemeClr val="accent6">
                    <a:lumMod val="50000"/>
                  </a:schemeClr>
                </a:solidFill>
              </a:rPr>
              <a:t>- </a:t>
            </a:r>
            <a:r>
              <a:rPr lang="ru-RU" sz="7200" b="1" dirty="0" smtClean="0">
                <a:solidFill>
                  <a:schemeClr val="accent5">
                    <a:lumMod val="75000"/>
                  </a:schemeClr>
                </a:solidFill>
              </a:rPr>
              <a:t>ДА</a:t>
            </a:r>
            <a:endParaRPr lang="ru-RU" sz="72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61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96752"/>
            <a:ext cx="7992888" cy="504056"/>
          </a:xfrm>
        </p:spPr>
        <p:txBody>
          <a:bodyPr>
            <a:normAutofit fontScale="90000"/>
          </a:bodyPr>
          <a:lstStyle/>
          <a:p>
            <a:r>
              <a:rPr lang="ru-RU" sz="3200" b="1" i="1" u="sng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Виды работ со слабоуспевающими </a:t>
            </a:r>
            <a:r>
              <a:rPr lang="ru-RU" sz="3200" b="1" i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Карточки </a:t>
            </a:r>
            <a:r>
              <a:rPr lang="ru-RU" sz="3200" b="1" u="sng" dirty="0">
                <a:latin typeface="Times New Roman" pitchFamily="18" charset="0"/>
                <a:cs typeface="Times New Roman" pitchFamily="18" charset="0"/>
              </a:rPr>
              <a:t>для индивидуальной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060848"/>
            <a:ext cx="4392488" cy="40653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арточка </a:t>
            </a: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1.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100" i="1" dirty="0">
                <a:latin typeface="Times New Roman" pitchFamily="18" charset="0"/>
                <a:cs typeface="Times New Roman" pitchFamily="18" charset="0"/>
              </a:rPr>
              <a:t>1. Решите задачу.</a:t>
            </a:r>
            <a:br>
              <a:rPr lang="ru-RU" sz="21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С одной грядки собрали 27 редисок. Их связали в пучки по 2 редисок в каждый. Сколько получилось пучков?</a:t>
            </a:r>
          </a:p>
          <a:p>
            <a:endParaRPr lang="ru-RU" sz="21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1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100" i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 Длина прямоугольника 20 см, а ширина на 7 см меньше. Найдите периметр прямоугольника.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88024" y="2132857"/>
            <a:ext cx="3456384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dirty="0">
                <a:solidFill>
                  <a:srgbClr val="000000"/>
                </a:solidFill>
                <a:latin typeface="Times New Roman"/>
              </a:rPr>
              <a:t>Карточка </a:t>
            </a:r>
            <a:r>
              <a:rPr lang="ru-RU" sz="2100" b="1" dirty="0" smtClean="0">
                <a:solidFill>
                  <a:srgbClr val="000000"/>
                </a:solidFill>
                <a:latin typeface="Times New Roman"/>
              </a:rPr>
              <a:t>2.</a:t>
            </a:r>
            <a:endParaRPr lang="ru-RU" sz="2100" dirty="0">
              <a:solidFill>
                <a:srgbClr val="000000"/>
              </a:solidFill>
            </a:endParaRPr>
          </a:p>
          <a:p>
            <a:r>
              <a:rPr lang="ru-RU" sz="2100" i="1" dirty="0">
                <a:solidFill>
                  <a:srgbClr val="000000"/>
                </a:solidFill>
                <a:latin typeface="Times New Roman"/>
              </a:rPr>
              <a:t>1</a:t>
            </a:r>
            <a:r>
              <a:rPr lang="ru-RU" sz="2000" i="1" dirty="0">
                <a:solidFill>
                  <a:srgbClr val="000000"/>
                </a:solidFill>
                <a:latin typeface="Times New Roman"/>
              </a:rPr>
              <a:t>. Решите задачу.</a:t>
            </a:r>
            <a:br>
              <a:rPr lang="ru-RU" sz="2000" i="1" dirty="0">
                <a:solidFill>
                  <a:srgbClr val="000000"/>
                </a:solidFill>
                <a:latin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Times New Roman"/>
              </a:rPr>
              <a:t>С одной грядки собрали 27 редисок.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</a:rPr>
              <a:t>С другой грядки в 9 раза меньше 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каждый. Сколько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</a:rPr>
              <a:t>всего редисок сняли с грядок?</a:t>
            </a:r>
            <a:endParaRPr lang="ru-RU" sz="2000" dirty="0">
              <a:solidFill>
                <a:srgbClr val="000000"/>
              </a:solidFill>
            </a:endParaRPr>
          </a:p>
          <a:p>
            <a:endParaRPr lang="ru-RU" sz="2000" i="1" dirty="0" smtClean="0">
              <a:solidFill>
                <a:srgbClr val="000000"/>
              </a:solidFill>
              <a:latin typeface="Times New Roman"/>
            </a:endParaRPr>
          </a:p>
          <a:p>
            <a:r>
              <a:rPr lang="ru-RU" sz="2000" i="1" dirty="0" smtClean="0">
                <a:solidFill>
                  <a:srgbClr val="000000"/>
                </a:solidFill>
                <a:latin typeface="Times New Roman"/>
              </a:rPr>
              <a:t>2</a:t>
            </a:r>
            <a:r>
              <a:rPr lang="ru-RU" sz="2000" i="1" dirty="0">
                <a:solidFill>
                  <a:srgbClr val="000000"/>
                </a:solidFill>
                <a:latin typeface="Times New Roman"/>
              </a:rPr>
              <a:t>.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 Длина прямоугольника 20 см, а ширина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</a:rPr>
              <a:t>7 см. 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Найдите периметр прямоугольника.</a:t>
            </a:r>
            <a:endParaRPr lang="ru-RU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92764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2\Презентации. Шаблоны 2\Виньетки\svitolk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3786190"/>
            <a:ext cx="3324470" cy="307181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00100" y="260648"/>
            <a:ext cx="671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Читайте быстро.  Не ошибайтесь!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04" y="1500174"/>
            <a:ext cx="178595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МЫШ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МИШ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МОШ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КОШ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КЕП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РЕП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ЩЕП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1500174"/>
            <a:ext cx="107157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ГА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КА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ДА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ТА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БА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ПА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ВА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6380" y="1428736"/>
            <a:ext cx="178595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ШАШ</a:t>
            </a:r>
          </a:p>
          <a:p>
            <a:r>
              <a:rPr lang="ru-RU" sz="3200" b="1" dirty="0" smtClean="0">
                <a:solidFill>
                  <a:srgbClr val="0070C0"/>
                </a:solidFill>
              </a:rPr>
              <a:t>ШАП</a:t>
            </a:r>
          </a:p>
          <a:p>
            <a:r>
              <a:rPr lang="ru-RU" sz="3200" b="1" dirty="0" smtClean="0">
                <a:solidFill>
                  <a:srgbClr val="0070C0"/>
                </a:solidFill>
              </a:rPr>
              <a:t>ШУБ</a:t>
            </a:r>
          </a:p>
          <a:p>
            <a:r>
              <a:rPr lang="ru-RU" sz="3200" b="1" dirty="0" smtClean="0">
                <a:solidFill>
                  <a:srgbClr val="0070C0"/>
                </a:solidFill>
              </a:rPr>
              <a:t>ПУШ</a:t>
            </a:r>
          </a:p>
          <a:p>
            <a:r>
              <a:rPr lang="ru-RU" sz="3200" b="1" dirty="0" smtClean="0">
                <a:solidFill>
                  <a:srgbClr val="0070C0"/>
                </a:solidFill>
              </a:rPr>
              <a:t>ПЕШ</a:t>
            </a:r>
          </a:p>
          <a:p>
            <a:r>
              <a:rPr lang="ru-RU" sz="3200" b="1" dirty="0" smtClean="0">
                <a:solidFill>
                  <a:srgbClr val="0070C0"/>
                </a:solidFill>
              </a:rPr>
              <a:t>КАШ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КАС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72330" y="1357298"/>
            <a:ext cx="107157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</a:rPr>
              <a:t>КО</a:t>
            </a:r>
          </a:p>
          <a:p>
            <a:r>
              <a:rPr lang="ru-RU" sz="3200" b="1" dirty="0" smtClean="0">
                <a:solidFill>
                  <a:srgbClr val="00B0F0"/>
                </a:solidFill>
              </a:rPr>
              <a:t>КУ</a:t>
            </a:r>
            <a:br>
              <a:rPr lang="ru-RU" sz="3200" b="1" dirty="0" smtClean="0">
                <a:solidFill>
                  <a:srgbClr val="00B0F0"/>
                </a:solidFill>
              </a:rPr>
            </a:br>
            <a:r>
              <a:rPr lang="ru-RU" sz="3200" b="1" dirty="0" smtClean="0">
                <a:solidFill>
                  <a:srgbClr val="00B0F0"/>
                </a:solidFill>
              </a:rPr>
              <a:t>КА</a:t>
            </a:r>
            <a:br>
              <a:rPr lang="ru-RU" sz="3200" b="1" dirty="0" smtClean="0">
                <a:solidFill>
                  <a:srgbClr val="00B0F0"/>
                </a:solidFill>
              </a:rPr>
            </a:br>
            <a:r>
              <a:rPr lang="ru-RU" sz="3200" b="1" dirty="0" smtClean="0">
                <a:solidFill>
                  <a:srgbClr val="00B0F0"/>
                </a:solidFill>
              </a:rPr>
              <a:t>КЫ</a:t>
            </a:r>
            <a:br>
              <a:rPr lang="ru-RU" sz="3200" b="1" dirty="0" smtClean="0">
                <a:solidFill>
                  <a:srgbClr val="00B0F0"/>
                </a:solidFill>
              </a:rPr>
            </a:br>
            <a:r>
              <a:rPr lang="ru-RU" sz="3200" b="1" dirty="0" smtClean="0">
                <a:solidFill>
                  <a:srgbClr val="00B0F0"/>
                </a:solidFill>
              </a:rPr>
              <a:t>КЭ</a:t>
            </a:r>
          </a:p>
          <a:p>
            <a:r>
              <a:rPr lang="ru-RU" sz="3200" b="1" dirty="0" smtClean="0">
                <a:solidFill>
                  <a:srgbClr val="00B0F0"/>
                </a:solidFill>
              </a:rPr>
              <a:t>КЕ</a:t>
            </a:r>
          </a:p>
          <a:p>
            <a:r>
              <a:rPr lang="ru-RU" sz="3200" b="1" dirty="0" smtClean="0">
                <a:solidFill>
                  <a:srgbClr val="00B0F0"/>
                </a:solidFill>
              </a:rPr>
              <a:t>КЯ</a:t>
            </a:r>
            <a:endParaRPr lang="ru-RU" sz="3200" b="1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5000636"/>
            <a:ext cx="6786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Составьте с одним из слогов 13 слов.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49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2\Презентации. Шаблоны 2\Виньетки\svitolk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3786190"/>
            <a:ext cx="3324470" cy="307181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00100" y="357166"/>
            <a:ext cx="67151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Чтение слов с одинаковыми гласными.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 descr="D:\Мои документы2\картинки\Книги\ef25e8272c6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0300" y="5230813"/>
            <a:ext cx="1663700" cy="162718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14348" y="1428736"/>
            <a:ext cx="178595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МАМА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ПАПА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БАБА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ВАТА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ЛАПА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ПАРА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РАМА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КАША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14612" y="1500174"/>
            <a:ext cx="185738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САДЫ</a:t>
            </a:r>
            <a:b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РАДЫ</a:t>
            </a:r>
            <a:b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РАМЫ</a:t>
            </a:r>
            <a:b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ЛАПЫ</a:t>
            </a:r>
            <a:b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ВАЗЫ</a:t>
            </a:r>
            <a:b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ФАРЫ</a:t>
            </a:r>
            <a:b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ДАРЫ</a:t>
            </a:r>
            <a:b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ШАРЫ</a:t>
            </a:r>
            <a:endParaRPr lang="ru-RU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3438" y="1571612"/>
            <a:ext cx="15716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ЛУНА</a:t>
            </a:r>
            <a:b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ЛУПА</a:t>
            </a:r>
            <a:b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РУКА</a:t>
            </a:r>
            <a:b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МУКА</a:t>
            </a:r>
            <a:b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ГУБА</a:t>
            </a:r>
            <a:b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ДУГА</a:t>
            </a:r>
            <a:b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ДУМА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00826" y="1643050"/>
            <a:ext cx="164307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РАКИ</a:t>
            </a:r>
          </a:p>
          <a:p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ЛАКИ</a:t>
            </a:r>
            <a:b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МАКИ</a:t>
            </a:r>
            <a:b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БАКИ</a:t>
            </a:r>
            <a:b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ШАГИ</a:t>
            </a:r>
            <a:b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ШАЛИ</a:t>
            </a:r>
            <a:b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ЖАЛИ</a:t>
            </a:r>
            <a:endParaRPr lang="ru-RU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37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2\Презентации. Шаблоны 2\Виньетки\svitolk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3786190"/>
            <a:ext cx="3324470" cy="307181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18460" y="260648"/>
            <a:ext cx="67151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Чтение слов с одинаковой концовкой.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1285860"/>
            <a:ext cx="300039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СПАЛЕНКА</a:t>
            </a:r>
            <a:br>
              <a:rPr lang="ru-RU" sz="3200" b="1" dirty="0" smtClean="0">
                <a:solidFill>
                  <a:schemeClr val="tx2"/>
                </a:solidFill>
              </a:rPr>
            </a:br>
            <a:r>
              <a:rPr lang="ru-RU" sz="3200" b="1" dirty="0" smtClean="0">
                <a:solidFill>
                  <a:schemeClr val="tx2"/>
                </a:solidFill>
              </a:rPr>
              <a:t>СНЕЖИНКА</a:t>
            </a:r>
            <a:br>
              <a:rPr lang="ru-RU" sz="3200" b="1" dirty="0" smtClean="0">
                <a:solidFill>
                  <a:schemeClr val="tx2"/>
                </a:solidFill>
              </a:rPr>
            </a:br>
            <a:r>
              <a:rPr lang="ru-RU" sz="3200" b="1" dirty="0" smtClean="0">
                <a:solidFill>
                  <a:schemeClr val="tx2"/>
                </a:solidFill>
              </a:rPr>
              <a:t>КОРЗИНКА</a:t>
            </a:r>
            <a:br>
              <a:rPr lang="ru-RU" sz="3200" b="1" dirty="0" smtClean="0">
                <a:solidFill>
                  <a:schemeClr val="tx2"/>
                </a:solidFill>
              </a:rPr>
            </a:br>
            <a:r>
              <a:rPr lang="ru-RU" sz="3200" b="1" dirty="0" smtClean="0">
                <a:solidFill>
                  <a:schemeClr val="tx2"/>
                </a:solidFill>
              </a:rPr>
              <a:t>КРУПИНКА</a:t>
            </a:r>
            <a:br>
              <a:rPr lang="ru-RU" sz="3200" b="1" dirty="0" smtClean="0">
                <a:solidFill>
                  <a:schemeClr val="tx2"/>
                </a:solidFill>
              </a:rPr>
            </a:br>
            <a:r>
              <a:rPr lang="ru-RU" sz="3200" b="1" dirty="0" smtClean="0">
                <a:solidFill>
                  <a:schemeClr val="tx2"/>
                </a:solidFill>
              </a:rPr>
              <a:t>ТРОСТИНКА</a:t>
            </a:r>
            <a:br>
              <a:rPr lang="ru-RU" sz="3200" b="1" dirty="0" smtClean="0">
                <a:solidFill>
                  <a:schemeClr val="tx2"/>
                </a:solidFill>
              </a:rPr>
            </a:br>
            <a:r>
              <a:rPr lang="ru-RU" sz="3200" b="1" dirty="0" smtClean="0">
                <a:solidFill>
                  <a:schemeClr val="tx2"/>
                </a:solidFill>
              </a:rPr>
              <a:t>ИЗЮМИНКА</a:t>
            </a:r>
            <a:br>
              <a:rPr lang="ru-RU" sz="3200" b="1" dirty="0" smtClean="0">
                <a:solidFill>
                  <a:schemeClr val="tx2"/>
                </a:solidFill>
              </a:rPr>
            </a:br>
            <a:r>
              <a:rPr lang="ru-RU" sz="3200" b="1" dirty="0" smtClean="0">
                <a:solidFill>
                  <a:schemeClr val="tx2"/>
                </a:solidFill>
              </a:rPr>
              <a:t>ПАУТИНКА</a:t>
            </a:r>
            <a:br>
              <a:rPr lang="ru-RU" sz="3200" b="1" dirty="0" smtClean="0">
                <a:solidFill>
                  <a:schemeClr val="tx2"/>
                </a:solidFill>
              </a:rPr>
            </a:br>
            <a:r>
              <a:rPr lang="ru-RU" sz="3200" b="1" dirty="0" smtClean="0">
                <a:solidFill>
                  <a:schemeClr val="tx2"/>
                </a:solidFill>
              </a:rPr>
              <a:t>СЕСТРЁНКА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43240" y="1285860"/>
            <a:ext cx="300039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/>
                </a:solidFill>
              </a:rPr>
              <a:t>СПИЧКА</a:t>
            </a:r>
            <a:br>
              <a:rPr lang="ru-RU" sz="3200" b="1" dirty="0" smtClean="0">
                <a:solidFill>
                  <a:schemeClr val="accent1"/>
                </a:solidFill>
              </a:rPr>
            </a:br>
            <a:r>
              <a:rPr lang="ru-RU" sz="3200" b="1" dirty="0" smtClean="0">
                <a:solidFill>
                  <a:schemeClr val="accent1"/>
                </a:solidFill>
              </a:rPr>
              <a:t>ПТИЧКА</a:t>
            </a:r>
            <a:br>
              <a:rPr lang="ru-RU" sz="3200" b="1" dirty="0" smtClean="0">
                <a:solidFill>
                  <a:schemeClr val="accent1"/>
                </a:solidFill>
              </a:rPr>
            </a:br>
            <a:r>
              <a:rPr lang="ru-RU" sz="3200" b="1" dirty="0" smtClean="0">
                <a:solidFill>
                  <a:schemeClr val="accent1"/>
                </a:solidFill>
              </a:rPr>
              <a:t>ЛИСИЧКА</a:t>
            </a:r>
            <a:br>
              <a:rPr lang="ru-RU" sz="3200" b="1" dirty="0" smtClean="0">
                <a:solidFill>
                  <a:schemeClr val="accent1"/>
                </a:solidFill>
              </a:rPr>
            </a:br>
            <a:r>
              <a:rPr lang="ru-RU" sz="3200" b="1" dirty="0" smtClean="0">
                <a:solidFill>
                  <a:schemeClr val="accent1"/>
                </a:solidFill>
              </a:rPr>
              <a:t>СИНИЧКА</a:t>
            </a:r>
            <a:br>
              <a:rPr lang="ru-RU" sz="3200" b="1" dirty="0" smtClean="0">
                <a:solidFill>
                  <a:schemeClr val="accent1"/>
                </a:solidFill>
              </a:rPr>
            </a:br>
            <a:r>
              <a:rPr lang="ru-RU" sz="3200" b="1" dirty="0" smtClean="0">
                <a:solidFill>
                  <a:schemeClr val="accent1"/>
                </a:solidFill>
              </a:rPr>
              <a:t>ВОДИЧКА</a:t>
            </a:r>
            <a:br>
              <a:rPr lang="ru-RU" sz="3200" b="1" dirty="0" smtClean="0">
                <a:solidFill>
                  <a:schemeClr val="accent1"/>
                </a:solidFill>
              </a:rPr>
            </a:br>
            <a:r>
              <a:rPr lang="ru-RU" sz="3200" b="1" dirty="0" smtClean="0">
                <a:solidFill>
                  <a:schemeClr val="accent1"/>
                </a:solidFill>
              </a:rPr>
              <a:t>РЕСНИЧКА</a:t>
            </a:r>
            <a:br>
              <a:rPr lang="ru-RU" sz="3200" b="1" dirty="0" smtClean="0">
                <a:solidFill>
                  <a:schemeClr val="accent1"/>
                </a:solidFill>
              </a:rPr>
            </a:br>
            <a:r>
              <a:rPr lang="ru-RU" sz="3200" b="1" dirty="0" smtClean="0">
                <a:solidFill>
                  <a:schemeClr val="accent1"/>
                </a:solidFill>
              </a:rPr>
              <a:t>РУКАВИЧКА</a:t>
            </a:r>
            <a:br>
              <a:rPr lang="ru-RU" sz="3200" b="1" dirty="0" smtClean="0">
                <a:solidFill>
                  <a:schemeClr val="accent1"/>
                </a:solidFill>
              </a:rPr>
            </a:br>
            <a:r>
              <a:rPr lang="ru-RU" sz="3200" b="1" dirty="0" smtClean="0">
                <a:solidFill>
                  <a:schemeClr val="accent1"/>
                </a:solidFill>
              </a:rPr>
              <a:t>ПУГОВИЧКА</a:t>
            </a:r>
            <a:endParaRPr lang="ru-RU" sz="3200" b="1" dirty="0">
              <a:solidFill>
                <a:schemeClr val="accent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72198" y="1285860"/>
            <a:ext cx="278608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</a:rPr>
              <a:t>ЛИПОНЬКАКИСОНЬКА</a:t>
            </a:r>
            <a:br>
              <a:rPr lang="ru-RU" sz="3200" b="1" dirty="0" smtClean="0">
                <a:solidFill>
                  <a:schemeClr val="accent2"/>
                </a:solidFill>
              </a:rPr>
            </a:br>
            <a:r>
              <a:rPr lang="ru-RU" sz="3200" b="1" dirty="0" smtClean="0">
                <a:solidFill>
                  <a:schemeClr val="accent2"/>
                </a:solidFill>
              </a:rPr>
              <a:t>ЛИСОНЬКА</a:t>
            </a:r>
            <a:br>
              <a:rPr lang="ru-RU" sz="3200" b="1" dirty="0" smtClean="0">
                <a:solidFill>
                  <a:schemeClr val="accent2"/>
                </a:solidFill>
              </a:rPr>
            </a:br>
            <a:r>
              <a:rPr lang="ru-RU" sz="3200" b="1" dirty="0" smtClean="0">
                <a:solidFill>
                  <a:schemeClr val="accent2"/>
                </a:solidFill>
              </a:rPr>
              <a:t>ДОЧЕНЬКА</a:t>
            </a:r>
            <a:br>
              <a:rPr lang="ru-RU" sz="3200" b="1" dirty="0" smtClean="0">
                <a:solidFill>
                  <a:schemeClr val="accent2"/>
                </a:solidFill>
              </a:rPr>
            </a:br>
            <a:r>
              <a:rPr lang="ru-RU" sz="3200" b="1" dirty="0" smtClean="0">
                <a:solidFill>
                  <a:schemeClr val="accent2"/>
                </a:solidFill>
              </a:rPr>
              <a:t>НОЧЕНЬКА</a:t>
            </a:r>
            <a:br>
              <a:rPr lang="ru-RU" sz="3200" b="1" dirty="0" smtClean="0">
                <a:solidFill>
                  <a:schemeClr val="accent2"/>
                </a:solidFill>
              </a:rPr>
            </a:br>
            <a:r>
              <a:rPr lang="ru-RU" sz="3200" b="1" dirty="0" smtClean="0">
                <a:solidFill>
                  <a:schemeClr val="accent2"/>
                </a:solidFill>
              </a:rPr>
              <a:t>РУЧЕНЬКА</a:t>
            </a:r>
            <a:br>
              <a:rPr lang="ru-RU" sz="3200" b="1" dirty="0" smtClean="0">
                <a:solidFill>
                  <a:schemeClr val="accent2"/>
                </a:solidFill>
              </a:rPr>
            </a:br>
            <a:r>
              <a:rPr lang="ru-RU" sz="3200" b="1" dirty="0" smtClean="0">
                <a:solidFill>
                  <a:schemeClr val="accent2"/>
                </a:solidFill>
              </a:rPr>
              <a:t>РЕЧЕНЬКА</a:t>
            </a:r>
            <a:br>
              <a:rPr lang="ru-RU" sz="3200" b="1" dirty="0" smtClean="0">
                <a:solidFill>
                  <a:schemeClr val="accent2"/>
                </a:solidFill>
              </a:rPr>
            </a:br>
            <a:r>
              <a:rPr lang="ru-RU" sz="3200" b="1" dirty="0" smtClean="0">
                <a:solidFill>
                  <a:schemeClr val="accent2"/>
                </a:solidFill>
              </a:rPr>
              <a:t>СТУПЕНЬКА</a:t>
            </a:r>
            <a:endParaRPr lang="ru-RU" sz="3200" b="1" dirty="0">
              <a:solidFill>
                <a:schemeClr val="accent2"/>
              </a:solidFill>
            </a:endParaRPr>
          </a:p>
        </p:txBody>
      </p:sp>
      <p:pic>
        <p:nvPicPr>
          <p:cNvPr id="1026" name="Picture 2" descr="D:\Мои документы2\картинки\Анимашки\АНИМАШКИ от И.В\3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4706305"/>
            <a:ext cx="1571636" cy="21164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2912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2\Презентации. Шаблоны 2\Виньетки\svitolk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3786190"/>
            <a:ext cx="3324470" cy="307181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00100" y="357166"/>
            <a:ext cx="671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Чтение однокоренных слов.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285860"/>
            <a:ext cx="321471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НОС</a:t>
            </a:r>
          </a:p>
          <a:p>
            <a:r>
              <a:rPr lang="ru-RU" sz="3200" b="1" dirty="0" smtClean="0">
                <a:solidFill>
                  <a:schemeClr val="accent1"/>
                </a:solidFill>
              </a:rPr>
              <a:t>НОСИК</a:t>
            </a:r>
            <a:br>
              <a:rPr lang="ru-RU" sz="3200" b="1" dirty="0" smtClean="0">
                <a:solidFill>
                  <a:schemeClr val="accent1"/>
                </a:solidFill>
              </a:rPr>
            </a:br>
            <a:r>
              <a:rPr lang="ru-RU" sz="3200" b="1" dirty="0" smtClean="0">
                <a:solidFill>
                  <a:schemeClr val="accent1"/>
                </a:solidFill>
              </a:rPr>
              <a:t>НОСИЩЕ</a:t>
            </a:r>
            <a:br>
              <a:rPr lang="ru-RU" sz="3200" b="1" dirty="0" smtClean="0">
                <a:solidFill>
                  <a:schemeClr val="accent1"/>
                </a:solidFill>
              </a:rPr>
            </a:br>
            <a:r>
              <a:rPr lang="ru-RU" sz="3200" b="1" dirty="0" smtClean="0">
                <a:solidFill>
                  <a:schemeClr val="accent1"/>
                </a:solidFill>
              </a:rPr>
              <a:t>НОСАТЫЙ</a:t>
            </a:r>
            <a:br>
              <a:rPr lang="ru-RU" sz="3200" b="1" dirty="0" smtClean="0">
                <a:solidFill>
                  <a:schemeClr val="accent1"/>
                </a:solidFill>
              </a:rPr>
            </a:br>
            <a:r>
              <a:rPr lang="ru-RU" sz="3200" b="1" dirty="0" smtClean="0">
                <a:solidFill>
                  <a:schemeClr val="accent1"/>
                </a:solidFill>
              </a:rPr>
              <a:t>ПЕРЕНОСИЦА</a:t>
            </a:r>
            <a:endParaRPr lang="ru-RU" sz="3200" b="1" dirty="0">
              <a:solidFill>
                <a:schemeClr val="accent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6182" y="1142984"/>
            <a:ext cx="27860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ЛИСА</a:t>
            </a:r>
          </a:p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ЛИСИЦА</a:t>
            </a:r>
          </a:p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ЛИСИЧКА</a:t>
            </a:r>
            <a:b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ЛИСОНЬКА</a:t>
            </a:r>
            <a:b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ЛИСИЙ</a:t>
            </a:r>
            <a:b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ЛИСЯТА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57950" y="1142984"/>
            <a:ext cx="278605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</a:rPr>
              <a:t>ГРИБ</a:t>
            </a:r>
          </a:p>
          <a:p>
            <a:r>
              <a:rPr lang="ru-RU" sz="3200" b="1" dirty="0" smtClean="0">
                <a:solidFill>
                  <a:srgbClr val="0070C0"/>
                </a:solidFill>
              </a:rPr>
              <a:t>ГРИБНОЙ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ГРИБНИК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ГРИБНИЦА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ГРИБОК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ГРИБОЧЕК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7" name="Рисунок 6" descr="p10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4071942"/>
            <a:ext cx="2214578" cy="253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6121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2\Презентации. Шаблоны 2\Виньетки\svitolk2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86190"/>
            <a:ext cx="3324470" cy="307181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40" y="1183666"/>
            <a:ext cx="8572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БА – БУ – БЫ     </a:t>
            </a:r>
            <a:r>
              <a:rPr lang="ru-RU" sz="3200" b="1" i="1" dirty="0" smtClean="0">
                <a:solidFill>
                  <a:schemeClr val="bg2">
                    <a:lumMod val="50000"/>
                  </a:schemeClr>
                </a:solidFill>
              </a:rPr>
              <a:t>НА ДВОРЕ СТОЯТ СТОЛБЫ</a:t>
            </a:r>
            <a:endParaRPr lang="ru-RU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560" y="1700808"/>
            <a:ext cx="8572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БУ– БЫ – БА     </a:t>
            </a:r>
            <a:r>
              <a:rPr lang="ru-RU" sz="3200" b="1" i="1" dirty="0" smtClean="0">
                <a:solidFill>
                  <a:schemeClr val="accent4">
                    <a:lumMod val="75000"/>
                  </a:schemeClr>
                </a:solidFill>
              </a:rPr>
              <a:t>ИЗ ОКНА ТОРЧИТ  ТРУБА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2167771"/>
            <a:ext cx="8572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ДО – ДУ – ДА       </a:t>
            </a: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ГУДЯТ ПРОВОДА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2786058"/>
            <a:ext cx="8572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accent1"/>
                </a:solidFill>
              </a:rPr>
              <a:t>УЖ – ЖУ – ЖУ   МОЛОКО ДАДИМ УЖУ </a:t>
            </a:r>
            <a:endParaRPr lang="ru-RU" sz="3200" b="1" dirty="0">
              <a:solidFill>
                <a:schemeClr val="accent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3500438"/>
            <a:ext cx="8572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accent4">
                    <a:lumMod val="75000"/>
                  </a:schemeClr>
                </a:solidFill>
              </a:rPr>
              <a:t>ЖА – ЖА – ЖА    ЕСТЬ ИГОЛКИ У ЕЖА 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4071942"/>
            <a:ext cx="8572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</a:rPr>
              <a:t>ЖИ – ЖИ – ЖИ   ЗДЕСЬ ЖИВУТ ЕЖИ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7429520" y="4143380"/>
          <a:ext cx="1428760" cy="24330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orelDRAW" r:id="rId4" imgW="1956816" imgH="3334512" progId="">
                  <p:embed/>
                </p:oleObj>
              </mc:Choice>
              <mc:Fallback>
                <p:oleObj name="CorelDRAW" r:id="rId4" imgW="1956816" imgH="333451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9520" y="4143380"/>
                        <a:ext cx="1428760" cy="24330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00100" y="-17204"/>
            <a:ext cx="67151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Читайте внимательно и правильно. Не ошибайтесь!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06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2\Презентации. Шаблоны 2\Виньетки\svitolk2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3786190"/>
            <a:ext cx="3324470" cy="307181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00100" y="357166"/>
            <a:ext cx="671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Добавьте словечко.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107154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СА – СА – СА      В   ЛЕСУ    БЕГАЕТ …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24" y="1643050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/>
                </a:solidFill>
              </a:rPr>
              <a:t>СО – СО – СО    У </a:t>
            </a:r>
            <a:r>
              <a:rPr lang="ru-RU" sz="3600" b="1" dirty="0" smtClean="0">
                <a:solidFill>
                  <a:schemeClr val="accent1"/>
                </a:solidFill>
              </a:rPr>
              <a:t>В</a:t>
            </a:r>
            <a:r>
              <a:rPr lang="ru-RU" sz="3200" b="1" dirty="0" smtClean="0">
                <a:solidFill>
                  <a:schemeClr val="accent1"/>
                </a:solidFill>
              </a:rPr>
              <a:t>ОВЫ </a:t>
            </a:r>
            <a:r>
              <a:rPr lang="ru-RU" sz="3200" b="1" dirty="0" smtClean="0">
                <a:solidFill>
                  <a:schemeClr val="tx2"/>
                </a:solidFill>
              </a:rPr>
              <a:t>…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2285992"/>
            <a:ext cx="8643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УСЬ – УСЬ – УСЬ      НА   ЛУГУ   ПАСЁТСЯ…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2928934"/>
            <a:ext cx="8501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ТА – ТА – ТА     У  НАС  ДОМА  …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3571876"/>
            <a:ext cx="8501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ЧА – ЧА – ЧА    ГОРИТ  В КОМНАТЕ …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10" y="4214818"/>
            <a:ext cx="8501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ТЫ – ТЫ – ТЫ   СМЕТАНУ СЪЕЛИ ВСЮ …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1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105481"/>
            <a:ext cx="671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Читайте внимательно.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 descr="D:\Мои документы2\Презентации. Шаблоны 2\Виньетки\svitolk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31898"/>
            <a:ext cx="3707903" cy="342610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14348" y="1634604"/>
            <a:ext cx="76438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4"/>
                </a:solidFill>
              </a:rPr>
              <a:t>МЁ – ТЁ – СЁ , МЁ – ТЁ – СЁ,</a:t>
            </a:r>
            <a:br>
              <a:rPr lang="ru-RU" sz="3200" b="1" dirty="0" smtClean="0">
                <a:solidFill>
                  <a:schemeClr val="accent4"/>
                </a:solidFill>
              </a:rPr>
            </a:br>
            <a:r>
              <a:rPr lang="ru-RU" sz="3200" b="1" dirty="0" smtClean="0">
                <a:solidFill>
                  <a:schemeClr val="accent4"/>
                </a:solidFill>
              </a:rPr>
              <a:t>ТЁЗКА,  МЁД,  УТЁС,  ТЁС,   ВСЁ</a:t>
            </a:r>
            <a:endParaRPr lang="ru-RU" sz="3200" b="1" dirty="0">
              <a:solidFill>
                <a:schemeClr val="accent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9799" y="2711822"/>
            <a:ext cx="76438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/>
                </a:solidFill>
              </a:rPr>
              <a:t>НЁ  - ВЁ – ЧЁТ, НЁ – ВЁ – ЧЁТ,</a:t>
            </a:r>
          </a:p>
          <a:p>
            <a:pPr algn="ctr"/>
            <a:r>
              <a:rPr lang="ru-RU" sz="3200" b="1" dirty="0" smtClean="0">
                <a:solidFill>
                  <a:schemeClr val="accent3"/>
                </a:solidFill>
              </a:rPr>
              <a:t>ГНЁТ,  ОВЁС,  УЧЁТ,  ЗАЧЁТ</a:t>
            </a:r>
            <a:endParaRPr lang="ru-RU" sz="3200" b="1" dirty="0">
              <a:solidFill>
                <a:schemeClr val="accent3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24" y="3789040"/>
            <a:ext cx="76438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ТЮ – ЗЮ – НЮ,  ТЮ – ЗЮ – НЮ,</a:t>
            </a:r>
          </a:p>
          <a:p>
            <a:pPr algn="ctr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ТЮК,  ИЗЮМ,  КОСТЮМ,  МЕНЮ,</a:t>
            </a:r>
            <a:endParaRPr lang="ru-RU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70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2\Презентации. Шаблоны 2\Виньетки\svitolk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3786190"/>
            <a:ext cx="3324470" cy="307181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357290" y="1500174"/>
            <a:ext cx="6929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71472" y="1000108"/>
            <a:ext cx="78581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ДВА  ДРОВОСЕКА, ДВА ДЫРОКОЛА, ДВА ДРОВОРУБА.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2071678"/>
            <a:ext cx="78581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У ЧЕТЫРЁХ ЧЕРЕПАШЕК ПО ЧЕТЫРЕ ЧЕРЕПАШОНКА,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3071810"/>
            <a:ext cx="84296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ЩИПЛЕТ ДЕВОЧКАМ МОРОЗ   НОЖКИ, РУЧКИ, УШКИ, НОС.</a:t>
            </a:r>
            <a:endParaRPr lang="ru-RU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4214818"/>
            <a:ext cx="78581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ОРЁЛ НА ГОРЕ, ПЕРО НА ОРЛЕ, ГОРА ПОД ОРЛОМ, ОРЁЛ ПОД ПЕРОМ.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52500" y="247956"/>
            <a:ext cx="671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Читайте быстро и  внимательно.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34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2\Презентации. Шаблоны 2\Виньетки\svitolk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3786190"/>
            <a:ext cx="3324470" cy="307181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52500" y="509566"/>
            <a:ext cx="671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Читайте быстро и  внимательно.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24" y="1071546"/>
            <a:ext cx="72866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СТУПА, МУФТА, ПАСТА, ВАХТА,</a:t>
            </a:r>
            <a:b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ВАТА, НОТА, ДАТА, ШАХТА,</a:t>
            </a:r>
            <a:b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МАСКА, КАСКА, ПУСТОТА,</a:t>
            </a:r>
            <a:b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ПАПКА, ТОПКА ДУХОТА.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3143248"/>
            <a:ext cx="821537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МАК, ЗНАК, КУСОК, ФРАК, СТОПКА,</a:t>
            </a:r>
            <a:b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СУК, БУК, ЗВУК, МАЯК, ТАКТ, КНОПКА,</a:t>
            </a:r>
          </a:p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ГОД, ВХОД, СОК, БАТОН, КОМПОТ,</a:t>
            </a:r>
            <a:b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ПОЗА, СОПКА, КУСТ, ПОХОД.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4034" name="Picture 2" descr="D:\Мои документы2\картинки\Bambi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4643446"/>
            <a:ext cx="1777133" cy="19967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246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2\Презентации. Шаблоны 2\Виньетки\svitolk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3786190"/>
            <a:ext cx="3324470" cy="307181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52500" y="46299"/>
            <a:ext cx="671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Читайте быстро и  внимательно.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1071546"/>
            <a:ext cx="79296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МИШКА, ШОВ, ИЗБУШКА, ПЕШКА,</a:t>
            </a:r>
          </a:p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НИША, ШУТ, ПОДУШКА, СПЕШКА,</a:t>
            </a:r>
            <a:b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КАША, ШЕСТЬ, ПОЁШЬ, КУШАК,</a:t>
            </a:r>
            <a:b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НОША, СУШЬ, ЗОВЁШЬ, ИШАК.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3214686"/>
            <a:ext cx="82868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ЛАНДЫШ, ЛОТОС, ФЛОКС, ФИАЛКА,</a:t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ГОЛУБЬ, СОКОЛ, ДЯТЕЛ, ГАЛКА,</a:t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ЛУННИК, ЛУЧ, ЛУНА, СМЕЛ, БЫЛ,</a:t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СПАЛ, МОЛЧАЛ, ЗАБЫЛ, ОТКРЫЛ.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78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00200"/>
            <a:ext cx="8748464" cy="4525963"/>
          </a:xfrm>
        </p:spPr>
        <p:txBody>
          <a:bodyPr/>
          <a:lstStyle/>
          <a:p>
            <a:r>
              <a:rPr lang="ru-RU" b="1" dirty="0"/>
              <a:t>Задания с выбором ответа</a:t>
            </a:r>
            <a:r>
              <a:rPr lang="ru-RU" dirty="0"/>
              <a:t>.</a:t>
            </a:r>
          </a:p>
          <a:p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Карточка №1</a:t>
            </a:r>
            <a:r>
              <a:rPr lang="ru-RU" i="1" u="sng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 Между какими числами заключено число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72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74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73;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  2)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71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73;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3)72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73.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Карточка </a:t>
            </a:r>
            <a:r>
              <a:rPr lang="ru-RU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№4</a:t>
            </a:r>
            <a:r>
              <a:rPr lang="ru-RU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Какое из данных ниже чисел является </a:t>
            </a: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значением выражения</a:t>
            </a:r>
            <a:r>
              <a:rPr lang="ru-RU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800-300:5 ?  </a:t>
            </a:r>
            <a:r>
              <a:rPr lang="ru-RU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                     </a:t>
            </a:r>
            <a:endParaRPr lang="ru-RU" i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1)740; </a:t>
            </a:r>
            <a:r>
              <a:rPr lang="ru-RU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2)794; </a:t>
            </a:r>
            <a:r>
              <a:rPr lang="ru-RU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3</a:t>
            </a:r>
            <a:r>
              <a:rPr lang="ru-RU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100</a:t>
            </a:r>
            <a:r>
              <a:rPr lang="ru-RU" i="1" dirty="0" smtClean="0">
                <a:solidFill>
                  <a:srgbClr val="000000"/>
                </a:solidFill>
                <a:latin typeface="Times New Roman"/>
              </a:rPr>
              <a:t>;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56652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Номер слайда 6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999890B-91BB-40FC-BF68-46A8775FE825}" type="slidenum">
              <a:rPr lang="ru-RU" smtClean="0">
                <a:solidFill>
                  <a:srgbClr val="898989"/>
                </a:solidFill>
              </a:rPr>
              <a:pPr eaLnBrk="1" hangingPunct="1"/>
              <a:t>60</a:t>
            </a:fld>
            <a:endParaRPr lang="ru-RU" smtClean="0">
              <a:solidFill>
                <a:srgbClr val="898989"/>
              </a:solidFill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79512" y="960437"/>
            <a:ext cx="4083050" cy="4784725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	Современные дети не просто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не любят, но и не умеют читать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а чтение – это не только тот предмет, которым надо успешно овладеть ученику, но и тот, посредством которого он будет осваивать другие дисциплины, познавать богатство окружающего мира и человеческих отношений, формировать в себе собственное отношение к действительности.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80000"/>
              </a:lnSpc>
            </a:pPr>
            <a:endParaRPr lang="ru-RU" sz="2000" dirty="0" smtClean="0">
              <a:latin typeface="Courier New" pitchFamily="49" charset="0"/>
            </a:endParaRPr>
          </a:p>
        </p:txBody>
      </p:sp>
      <p:pic>
        <p:nvPicPr>
          <p:cNvPr id="53252" name="Picture 4" descr="http://maminovse.ru/uploads/2012/01/main-11705-58d673dadd11f5e8c91c149bfa878678-1024x7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609600"/>
            <a:ext cx="390207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3" name="Picture 6" descr="http://kvakusha.com/uploads/posts/2011-12/1323676801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445000"/>
            <a:ext cx="28924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4" name="Picture 8" descr="http://www.yshastiki.ru/img/ps13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4267200"/>
            <a:ext cx="1905000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32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Признаки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отставания обучающегося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7544" y="1700808"/>
            <a:ext cx="8003232" cy="4353347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может ответить на вопросы по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тексту, сказать,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то нового он из него узнал;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 задает вопросов по существу изучаемого, не делает попыток найти и не читает дополнительных к учебнику источников;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 активен, отвлекается в те моменты урока, когда идет поиск, требуется напряжение мысли, преодоления трудностей;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 реагирует эмоционально на успехи и неудачи. Не может дать оценку своей работе, не контролирует себя;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72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Шамиль Ахмадуллин «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Скорочтение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Как научить ребенка быстро читать…»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11760" y="2420888"/>
            <a:ext cx="3863781" cy="3835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322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864095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Струп - тест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700808"/>
            <a:ext cx="7632848" cy="4176464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ФИОЛЕТОВЫЙ     </a:t>
            </a: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КРАСНЫЙ    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ЧЕРНЫЙ    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ЗЕЛЕНЫЙ    КРАСНЫЙ   </a:t>
            </a:r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СИНИЙ  </a:t>
            </a:r>
            <a:r>
              <a:rPr lang="ru-RU" sz="4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ФИОЛЕТОВЫЙ    </a:t>
            </a: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ЗЕЛЕНЫЙ   </a:t>
            </a:r>
            <a:r>
              <a:rPr lang="ru-RU" sz="4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ЖЁЛТЫЙ   </a:t>
            </a: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ЧЁРНЫЙ  </a:t>
            </a:r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СИНИЙ   </a:t>
            </a:r>
            <a:r>
              <a:rPr lang="ru-RU" sz="44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КРАСНЫЙ  </a:t>
            </a: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ОРАНЖЕВЫЙ</a:t>
            </a:r>
            <a:endParaRPr lang="ru-RU" sz="4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59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/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Переключалочка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7704" y="1916832"/>
            <a:ext cx="5318491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30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Рисование двумя руками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1720" y="1916832"/>
            <a:ext cx="5065431" cy="4259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448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Найди букву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35696" y="2060848"/>
            <a:ext cx="5613603" cy="4209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344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Анаграммы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484785"/>
            <a:ext cx="7632848" cy="4608512"/>
          </a:xfrm>
        </p:spPr>
        <p:txBody>
          <a:bodyPr numCol="2">
            <a:noAutofit/>
          </a:bodyPr>
          <a:lstStyle/>
          <a:p>
            <a:pPr marL="0" indent="0" algn="ctr">
              <a:buNone/>
            </a:pP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ОСТ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ДМЫ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4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РАШ 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48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ЛОГ                            </a:t>
            </a:r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СЁП</a:t>
            </a:r>
          </a:p>
          <a:p>
            <a:pPr marL="0" indent="0" algn="ctr">
              <a:buNone/>
            </a:pPr>
            <a:r>
              <a:rPr lang="ru-RU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КОС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4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ЫСР</a:t>
            </a:r>
          </a:p>
          <a:p>
            <a:pPr marL="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ЙАЧ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48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ГЛУ</a:t>
            </a:r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МРИ </a:t>
            </a:r>
            <a:endParaRPr lang="ru-RU" sz="48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8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ТОР</a:t>
            </a:r>
          </a:p>
          <a:p>
            <a:pPr marL="0" indent="0" algn="ctr">
              <a:buNone/>
            </a:pPr>
            <a:r>
              <a:rPr lang="ru-RU" sz="48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47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Лишние буквы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844824"/>
            <a:ext cx="8075240" cy="442535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сложку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крассивый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бантик</a:t>
            </a:r>
          </a:p>
          <a:p>
            <a:pPr marL="0" indent="0">
              <a:buNone/>
            </a:pPr>
            <a:endParaRPr lang="ru-RU" sz="4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конфеиты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яркийс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фантиак</a:t>
            </a:r>
            <a:endParaRPr lang="ru-RU" sz="4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4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Нитку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паривяжу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потом,</a:t>
            </a:r>
          </a:p>
          <a:p>
            <a:pPr marL="0" indent="0">
              <a:buNone/>
            </a:pPr>
            <a:endParaRPr lang="ru-RU" sz="4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Чтоб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играсть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с моим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колтом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18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214422"/>
            <a:ext cx="8286808" cy="156650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54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3" y="1628800"/>
            <a:ext cx="7670086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endParaRPr lang="ru-RU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внимание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12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9"/>
            <a:ext cx="8568952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000" y="2134610"/>
            <a:ext cx="4200000" cy="3457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797152"/>
            <a:ext cx="171291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140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11144" cy="4180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Раскраски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46092"/>
            <a:ext cx="4392487" cy="2666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140968"/>
            <a:ext cx="4176464" cy="312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97152"/>
            <a:ext cx="171291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08361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268760"/>
            <a:ext cx="7643192" cy="864096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ru-RU" sz="3100" b="1" dirty="0" smtClean="0">
                <a:solidFill>
                  <a:srgbClr val="7030A0"/>
                </a:solidFill>
              </a:rPr>
              <a:t/>
            </a:r>
            <a:br>
              <a:rPr lang="ru-RU" sz="3100" b="1" dirty="0" smtClean="0">
                <a:solidFill>
                  <a:srgbClr val="7030A0"/>
                </a:solidFill>
              </a:rPr>
            </a:br>
            <a:r>
              <a:rPr lang="ru-RU" sz="3100" b="1" dirty="0" smtClean="0">
                <a:solidFill>
                  <a:srgbClr val="7030A0"/>
                </a:solidFill>
              </a:rPr>
              <a:t>Логические </a:t>
            </a:r>
            <a:r>
              <a:rPr lang="ru-RU" sz="3100" b="1" dirty="0">
                <a:solidFill>
                  <a:srgbClr val="7030A0"/>
                </a:solidFill>
              </a:rPr>
              <a:t>задания на уроках математики </a:t>
            </a:r>
            <a:br>
              <a:rPr lang="ru-RU" sz="3100" b="1" dirty="0">
                <a:solidFill>
                  <a:srgbClr val="7030A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988840"/>
            <a:ext cx="8147248" cy="4137323"/>
          </a:xfrm>
        </p:spPr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спектакле участвовало 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человека.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первом действии участвовали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человека, а во втором –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человека. </a:t>
            </a:r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это </a:t>
            </a: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могло быть?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3540" y="3068960"/>
            <a:ext cx="2353260" cy="360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76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2307</TotalTime>
  <Words>1034</Words>
  <Application>Microsoft Office PowerPoint</Application>
  <PresentationFormat>Экран (4:3)</PresentationFormat>
  <Paragraphs>235</Paragraphs>
  <Slides>69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69</vt:i4>
      </vt:variant>
    </vt:vector>
  </HeadingPairs>
  <TitlesOfParts>
    <vt:vector size="71" baseType="lpstr">
      <vt:lpstr>Тема Office</vt:lpstr>
      <vt:lpstr>CorelDRAW</vt:lpstr>
      <vt:lpstr>Презентация PowerPoint</vt:lpstr>
      <vt:lpstr>Математика - царица наук.</vt:lpstr>
      <vt:lpstr>Презентация PowerPoint</vt:lpstr>
      <vt:lpstr>   Виды работ</vt:lpstr>
      <vt:lpstr>Виды работ со слабоуспевающими  Карточки для индивидуальной работы</vt:lpstr>
      <vt:lpstr>Презентация PowerPoint</vt:lpstr>
      <vt:lpstr>Презентация PowerPoint</vt:lpstr>
      <vt:lpstr>Раскраски</vt:lpstr>
      <vt:lpstr> Логические задания на уроках математики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Графические диктанты</vt:lpstr>
      <vt:lpstr>Презентация PowerPoint</vt:lpstr>
      <vt:lpstr>Презентация PowerPoint</vt:lpstr>
      <vt:lpstr>Образцы упражнений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Учебный предмет “Окружающий мир”  </vt:lpstr>
      <vt:lpstr>Вопросы</vt:lpstr>
      <vt:lpstr>Презентация PowerPoint</vt:lpstr>
      <vt:lpstr>Презентация PowerPoint</vt:lpstr>
      <vt:lpstr>Презентация PowerPoint</vt:lpstr>
      <vt:lpstr>Презентация PowerPoint</vt:lpstr>
      <vt:lpstr>Логически-поисковые упражнения.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Признаки отставания обучающегося </vt:lpstr>
      <vt:lpstr>Шамиль Ахмадуллин «Скорочтение. Как научить ребенка быстро читать…»</vt:lpstr>
      <vt:lpstr>Струп - тест</vt:lpstr>
      <vt:lpstr>Переключалочка</vt:lpstr>
      <vt:lpstr>Рисование двумя руками</vt:lpstr>
      <vt:lpstr>Найди букву</vt:lpstr>
      <vt:lpstr>Анаграммы</vt:lpstr>
      <vt:lpstr>Лишние буквы</vt:lpstr>
      <vt:lpstr>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192</cp:revision>
  <cp:lastPrinted>2023-04-28T07:01:37Z</cp:lastPrinted>
  <dcterms:created xsi:type="dcterms:W3CDTF">2014-07-23T13:48:54Z</dcterms:created>
  <dcterms:modified xsi:type="dcterms:W3CDTF">2023-04-28T08:31:40Z</dcterms:modified>
</cp:coreProperties>
</file>