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57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viewout.ru/sposoby-dekorirovaniya-keramiki-ruchnoy-raboty" TargetMode="External"/><Relationship Id="rId3" Type="http://schemas.openxmlformats.org/officeDocument/2006/relationships/hyperlink" Target="https://ceramics.gallery/articles/istoriya-goncharnogo-remesla/" TargetMode="External"/><Relationship Id="rId7" Type="http://schemas.openxmlformats.org/officeDocument/2006/relationships/hyperlink" Target="https://infourok.ru/referat-po-mhk-goncharnoe-iskusstvo-5710483.html" TargetMode="External"/><Relationship Id="rId2" Type="http://schemas.openxmlformats.org/officeDocument/2006/relationships/hyperlink" Target="https://imold.ru/istoriya-i-osnovy-goncharnogo-iskusstva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kanalizaciya.online/pechi/glina-dlya-obzhiga.html" TargetMode="External"/><Relationship Id="rId5" Type="http://schemas.openxmlformats.org/officeDocument/2006/relationships/hyperlink" Target="https://goncharnoedelo.ru/stati/vspomogatelnye-instrumenty-gonchara" TargetMode="External"/><Relationship Id="rId4" Type="http://schemas.openxmlformats.org/officeDocument/2006/relationships/hyperlink" Target="https://alphapedia.ru/w/Ceramic_art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1538"/>
            <a:ext cx="9144000" cy="674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Муниципальное общеобразовательное учреждение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«</a:t>
            </a:r>
            <a:r>
              <a:rPr lang="ru-RU" b="1" dirty="0" err="1">
                <a:latin typeface="Times New Roman"/>
                <a:ea typeface="Calibri"/>
                <a:cs typeface="Times New Roman"/>
              </a:rPr>
              <a:t>Бишкильская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 средняя общеобразовательная школа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имени Героя России </a:t>
            </a:r>
            <a:r>
              <a:rPr lang="ru-RU" b="1" dirty="0" err="1">
                <a:latin typeface="Times New Roman"/>
                <a:ea typeface="Calibri"/>
                <a:cs typeface="Times New Roman"/>
              </a:rPr>
              <a:t>Г.А.Угрюмова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»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 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 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sz="3200" dirty="0" smtClean="0">
                <a:latin typeface="Times New Roman"/>
                <a:ea typeface="Calibri"/>
                <a:cs typeface="Times New Roman"/>
              </a:rPr>
              <a:t>Индивидуальный </a:t>
            </a:r>
            <a:r>
              <a:rPr lang="ru-RU" sz="3200" dirty="0">
                <a:latin typeface="Times New Roman"/>
                <a:ea typeface="Calibri"/>
                <a:cs typeface="Times New Roman"/>
              </a:rPr>
              <a:t>проект по теме: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sz="3600" b="1" dirty="0" smtClean="0">
                <a:latin typeface="Times New Roman"/>
                <a:ea typeface="Calibri"/>
                <a:cs typeface="Times New Roman"/>
              </a:rPr>
              <a:t>Домашний </a:t>
            </a:r>
            <a:r>
              <a:rPr lang="ru-RU" sz="3600" b="1" dirty="0">
                <a:latin typeface="Times New Roman"/>
                <a:ea typeface="Calibri"/>
                <a:cs typeface="Times New Roman"/>
              </a:rPr>
              <a:t>уют своими руками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(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на примере гончарного искусства)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Тип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проекта: творческий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sz="1600" dirty="0" smtClean="0">
                <a:ea typeface="Calibri"/>
                <a:cs typeface="Times New Roman"/>
              </a:rPr>
              <a:t>                                                                                                                              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Выполнила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ученица 7а класса 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                                                                                Сгибнева Кристина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                                                                                          Наставник Сгибнева В.А. 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dirty="0" err="1" smtClean="0">
                <a:latin typeface="Times New Roman"/>
                <a:ea typeface="Calibri"/>
                <a:cs typeface="Times New Roman"/>
              </a:rPr>
              <a:t>Чебаркульский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район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err="1">
                <a:latin typeface="Times New Roman"/>
                <a:ea typeface="Calibri"/>
                <a:cs typeface="Times New Roman"/>
              </a:rPr>
              <a:t>п.Бишкиль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2024 г.</a:t>
            </a: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6721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5"/>
            <a:ext cx="9144000" cy="544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476672"/>
            <a:ext cx="62974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тарелочки в технике «Лепка»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32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476672"/>
            <a:ext cx="67603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подсвечника на гончарном круге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08303"/>
            <a:ext cx="9252520" cy="5449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082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631776"/>
            <a:ext cx="3537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Декорирование изделий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574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0032"/>
            <a:ext cx="4355976" cy="5807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050032"/>
            <a:ext cx="4355976" cy="5807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285769"/>
            <a:ext cx="80426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Окрашивание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изделий ангобами – красками для глины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8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4854384" cy="647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436096" y="860624"/>
            <a:ext cx="33123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Глазуровка – используется для придания изделиям стеклянной поверхности после заключительного обжига в специальной печи.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15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-13856"/>
            <a:ext cx="8712969" cy="660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Заключение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228600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1600" dirty="0" smtClean="0">
                <a:ea typeface="Times New Roman"/>
                <a:cs typeface="Times New Roman"/>
              </a:rPr>
              <a:t>	</a:t>
            </a:r>
          </a:p>
          <a:p>
            <a:pPr indent="228600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 smtClean="0">
                <a:latin typeface="Times New Roman"/>
                <a:ea typeface="Times New Roman"/>
                <a:cs typeface="Times New Roman"/>
              </a:rPr>
              <a:t>Целью 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нашего проекта было познакомиться с миром гончарного искусства и научиться создавать уникальные предметы для дома своими руками. В ходе работы были выполнены все поставленные задачи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по реализации данной цели: собрана и проанализирована информация по данной теме, изготовлен проектный продукт – гончарные изделия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. </a:t>
            </a:r>
            <a:endParaRPr lang="ru-RU" sz="1600" dirty="0">
              <a:ea typeface="Calibri"/>
              <a:cs typeface="Times New Roman"/>
            </a:endParaRPr>
          </a:p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Исходя из вышесказанного, мы можем сделать вывод, что 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гончарное искусство – одно из древнейших искусств, которое играло важную роль в формировании культурного наследия различных народов и эпох, отражая их обычаи, верования, мастерство и творческий потенциал.</a:t>
            </a:r>
            <a:endParaRPr lang="ru-RU" sz="1600" dirty="0">
              <a:ea typeface="Calibri"/>
              <a:cs typeface="Times New Roman"/>
            </a:endParaRPr>
          </a:p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Times New Roman"/>
                <a:cs typeface="Times New Roman"/>
              </a:rPr>
              <a:t>Мы познакомились с основами гончарного дела, изучили различные техники работы с глиной и создали уникальные изделия, которые могут стать прекрасным украшением интерьера. </a:t>
            </a:r>
            <a:endParaRPr lang="ru-RU" sz="1600" dirty="0">
              <a:ea typeface="Calibri"/>
              <a:cs typeface="Times New Roman"/>
            </a:endParaRPr>
          </a:p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Times New Roman"/>
                <a:cs typeface="Times New Roman"/>
              </a:rPr>
              <a:t>Данный проект позволил развить свои творческие способности, улучшить моторику рук, научиться работать с различными инструментами и материалами. Благодаря усердной работе и творческому подходу, мы смогли создать не только красивые изделия, но и почувствовать удовлетворение от результата своего труда.</a:t>
            </a:r>
            <a:endParaRPr lang="ru-RU" sz="1600" dirty="0">
              <a:ea typeface="Calibri"/>
              <a:cs typeface="Times New Roman"/>
            </a:endParaRPr>
          </a:p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Times New Roman"/>
                <a:cs typeface="Times New Roman"/>
              </a:rPr>
              <a:t>Цель достигнута. </a:t>
            </a:r>
            <a:endParaRPr lang="ru-RU" sz="1600" dirty="0">
              <a:ea typeface="Calibri"/>
              <a:cs typeface="Times New Roman"/>
            </a:endParaRPr>
          </a:p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0868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548679"/>
            <a:ext cx="2976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7335" y="1916832"/>
            <a:ext cx="82809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2"/>
              </a:rPr>
              <a:t>https://imold.ru/istoriya-i-osnovy-goncharnogo-iskusstva/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3"/>
              </a:rPr>
              <a:t>https://ceramics.gallery/articles/istoriya-goncharnogo-remesla/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4"/>
              </a:rPr>
              <a:t>https://alphapedia.ru/w/Ceramic_art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5"/>
              </a:rPr>
              <a:t>https://goncharnoedelo.ru/stati/vspomogatelnye-instrumenty-gonchara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6"/>
              </a:rPr>
              <a:t>https://kanalizaciya.online/pechi/glina-dlya-obzhiga.html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7"/>
              </a:rPr>
              <a:t>https://infourok.ru/referat-po-mhk-goncharnoe-iskusstvo-5710483.html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8"/>
              </a:rPr>
              <a:t>http://viewout.ru/sposoby-dekorirovaniya-keramiki-ruchnoy-raboty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6070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1538"/>
            <a:ext cx="9144000" cy="674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Муниципальное общеобразовательное учреждение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«</a:t>
            </a:r>
            <a:r>
              <a:rPr lang="ru-RU" b="1" dirty="0" err="1">
                <a:latin typeface="Times New Roman"/>
                <a:ea typeface="Calibri"/>
                <a:cs typeface="Times New Roman"/>
              </a:rPr>
              <a:t>Бишкильская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 средняя общеобразовательная школа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имени Героя России </a:t>
            </a:r>
            <a:r>
              <a:rPr lang="ru-RU" b="1" dirty="0" err="1">
                <a:latin typeface="Times New Roman"/>
                <a:ea typeface="Calibri"/>
                <a:cs typeface="Times New Roman"/>
              </a:rPr>
              <a:t>Г.А.Угрюмова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»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 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 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sz="3200" dirty="0" smtClean="0">
                <a:latin typeface="Times New Roman"/>
                <a:ea typeface="Calibri"/>
                <a:cs typeface="Times New Roman"/>
              </a:rPr>
              <a:t>Индивидуальный </a:t>
            </a:r>
            <a:r>
              <a:rPr lang="ru-RU" sz="3200" dirty="0">
                <a:latin typeface="Times New Roman"/>
                <a:ea typeface="Calibri"/>
                <a:cs typeface="Times New Roman"/>
              </a:rPr>
              <a:t>проект по теме: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sz="3600" b="1" dirty="0" smtClean="0">
                <a:latin typeface="Times New Roman"/>
                <a:ea typeface="Calibri"/>
                <a:cs typeface="Times New Roman"/>
              </a:rPr>
              <a:t>Домашний </a:t>
            </a:r>
            <a:r>
              <a:rPr lang="ru-RU" sz="3600" b="1" dirty="0">
                <a:latin typeface="Times New Roman"/>
                <a:ea typeface="Calibri"/>
                <a:cs typeface="Times New Roman"/>
              </a:rPr>
              <a:t>уют своими руками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(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на примере гончарного искусства)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Тип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проекта: творческий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sz="1600" dirty="0" smtClean="0">
                <a:ea typeface="Calibri"/>
                <a:cs typeface="Times New Roman"/>
              </a:rPr>
              <a:t>                                                                                                                              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Выполнила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ученица 7а класса 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                                                                                Сгибнева Кристина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                                                                                          Наставник Сгибнева В.А. 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dirty="0" err="1" smtClean="0">
                <a:latin typeface="Times New Roman"/>
                <a:ea typeface="Calibri"/>
                <a:cs typeface="Times New Roman"/>
              </a:rPr>
              <a:t>Чебаркульский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район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err="1">
                <a:latin typeface="Times New Roman"/>
                <a:ea typeface="Calibri"/>
                <a:cs typeface="Times New Roman"/>
              </a:rPr>
              <a:t>п.Бишкиль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2024 г.</a:t>
            </a: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5772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2636912"/>
            <a:ext cx="67169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785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772400" cy="1470025"/>
          </a:xfrm>
        </p:spPr>
        <p:txBody>
          <a:bodyPr>
            <a:noAutofit/>
          </a:bodyPr>
          <a:lstStyle/>
          <a:p>
            <a:pPr indent="228600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Цель проекта: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 познакомиться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с миром гончарного искусства и научиться создавать уникальные предметы для дома своими руками. </a:t>
            </a:r>
            <a:r>
              <a:rPr lang="ru-RU" sz="2400" dirty="0">
                <a:ea typeface="Calibri"/>
                <a:cs typeface="Times New Roman"/>
              </a:rPr>
              <a:t/>
            </a:r>
            <a:br>
              <a:rPr lang="ru-RU" sz="2400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780928"/>
            <a:ext cx="8136904" cy="2880320"/>
          </a:xfrm>
        </p:spPr>
        <p:txBody>
          <a:bodyPr>
            <a:normAutofit fontScale="25000" lnSpcReduction="20000"/>
          </a:bodyPr>
          <a:lstStyle/>
          <a:p>
            <a:pPr indent="228600" algn="l">
              <a:lnSpc>
                <a:spcPct val="150000"/>
              </a:lnSpc>
              <a:spcAft>
                <a:spcPts val="0"/>
              </a:spcAft>
            </a:pPr>
            <a:r>
              <a:rPr lang="ru-RU" sz="9600" b="1" spc="15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Задачи</a:t>
            </a:r>
            <a:r>
              <a:rPr lang="ru-RU" sz="9600" b="1" spc="15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 </a:t>
            </a:r>
            <a:endParaRPr lang="ru-RU" sz="9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9600" spc="15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изучить литературу и Интернет-ресурсы по данной теме</a:t>
            </a:r>
            <a:endParaRPr lang="ru-RU" sz="9600" dirty="0">
              <a:solidFill>
                <a:srgbClr val="11111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9600" spc="15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создать презентацию для защиты проекта</a:t>
            </a:r>
            <a:endParaRPr lang="ru-RU" sz="9600" dirty="0">
              <a:solidFill>
                <a:srgbClr val="11111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9600" spc="15" dirty="0">
                <a:solidFill>
                  <a:srgbClr val="11111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изготовить гончарное изделие</a:t>
            </a:r>
            <a:endParaRPr lang="ru-RU" sz="9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766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260648"/>
            <a:ext cx="7243971" cy="587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202122"/>
                </a:solidFill>
                <a:latin typeface="Times New Roman"/>
                <a:ea typeface="Times New Roman"/>
                <a:cs typeface="Times New Roman"/>
              </a:rPr>
              <a:t>Основные этапы развития гончарного искусства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3" y="1052737"/>
            <a:ext cx="3173582" cy="1917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2970109"/>
            <a:ext cx="2579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Первобытные времена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8456" y="988205"/>
            <a:ext cx="3201144" cy="197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86220" y="2970109"/>
            <a:ext cx="1574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Древний мир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73"/>
          <a:stretch/>
        </p:blipFill>
        <p:spPr bwMode="auto">
          <a:xfrm>
            <a:off x="251520" y="3573016"/>
            <a:ext cx="2886075" cy="2750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3659" y="6387565"/>
            <a:ext cx="17486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Средневековье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0225" y="6323143"/>
            <a:ext cx="1567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Возрождение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062" y="3604117"/>
            <a:ext cx="2464538" cy="2592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676068" y="6372095"/>
            <a:ext cx="1796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Современность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721" y="3275143"/>
            <a:ext cx="24384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943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3621" y="215551"/>
            <a:ext cx="9190979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Значение гончарного искусства в различных эпохах и культурах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16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9984" y="1124744"/>
            <a:ext cx="8827374" cy="5114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Функциональное значение.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предметов для повседневного использования.</a:t>
            </a:r>
          </a:p>
          <a:p>
            <a:pPr>
              <a:spcAft>
                <a:spcPts val="1000"/>
              </a:spcAft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Религиозное значение. </a:t>
            </a: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Глиняные 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скульптуры, амфоры, посуда и другие изделия использовались </a:t>
            </a: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ритуалах, обрядах и церемониях</a:t>
            </a: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1000"/>
              </a:spcAft>
            </a:pPr>
            <a:endParaRPr lang="ru-RU" sz="20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Художественное выражение. 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Гончарное искусство стало способом передачи культурных ценностей и традиций.</a:t>
            </a:r>
          </a:p>
          <a:p>
            <a:pPr>
              <a:spcAft>
                <a:spcPts val="1000"/>
              </a:spcAft>
            </a:pPr>
            <a:endParaRPr lang="ru-RU" sz="20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Торговля и обмен.  </a:t>
            </a: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Глиняные 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сосуды и посуда были ценными </a:t>
            </a:r>
            <a:r>
              <a:rPr lang="ru-RU" sz="2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товарами, которые 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путешествовали через торговые маршруты.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Инновации и технические </a:t>
            </a:r>
            <a:r>
              <a:rPr lang="ru-RU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достижения. </a:t>
            </a:r>
            <a:endParaRPr lang="ru-RU" sz="20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220557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5544" y="332656"/>
            <a:ext cx="7033272" cy="587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33400" algn="ctr">
              <a:lnSpc>
                <a:spcPct val="150000"/>
              </a:lnSpc>
              <a:spcAft>
                <a:spcPts val="100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Стили и направления в гончарном искусстве</a:t>
            </a: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7238" y="1412776"/>
            <a:ext cx="756157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/>
                <a:ea typeface="Calibri"/>
              </a:rPr>
              <a:t>В гончарном искусстве есть </a:t>
            </a:r>
            <a:r>
              <a:rPr lang="ru-RU" sz="2000" i="1" dirty="0">
                <a:latin typeface="Times New Roman"/>
                <a:ea typeface="Calibri"/>
              </a:rPr>
              <a:t>множество</a:t>
            </a:r>
            <a:r>
              <a:rPr lang="ru-RU" sz="2000" dirty="0">
                <a:latin typeface="Times New Roman"/>
                <a:ea typeface="Calibri"/>
              </a:rPr>
              <a:t> </a:t>
            </a:r>
            <a:endParaRPr lang="ru-RU" sz="2000" dirty="0" smtClean="0">
              <a:latin typeface="Times New Roman"/>
              <a:ea typeface="Calibri"/>
            </a:endParaRPr>
          </a:p>
          <a:p>
            <a:r>
              <a:rPr lang="ru-RU" sz="2000" dirty="0" smtClean="0">
                <a:latin typeface="Times New Roman"/>
                <a:ea typeface="Calibri"/>
              </a:rPr>
              <a:t>стилей </a:t>
            </a:r>
            <a:r>
              <a:rPr lang="ru-RU" sz="2000" dirty="0">
                <a:latin typeface="Times New Roman"/>
                <a:ea typeface="Calibri"/>
              </a:rPr>
              <a:t>и направлений, каждое из которых </a:t>
            </a:r>
            <a:endParaRPr lang="ru-RU" sz="2000" dirty="0" smtClean="0">
              <a:latin typeface="Times New Roman"/>
              <a:ea typeface="Calibri"/>
            </a:endParaRPr>
          </a:p>
          <a:p>
            <a:r>
              <a:rPr lang="ru-RU" sz="2000" dirty="0" smtClean="0">
                <a:latin typeface="Times New Roman"/>
                <a:ea typeface="Calibri"/>
              </a:rPr>
              <a:t>имеет </a:t>
            </a:r>
            <a:r>
              <a:rPr lang="ru-RU" sz="2000" dirty="0">
                <a:latin typeface="Times New Roman"/>
                <a:ea typeface="Calibri"/>
              </a:rPr>
              <a:t>свои особенности и характерные черты</a:t>
            </a:r>
            <a:r>
              <a:rPr lang="ru-RU" sz="2000" dirty="0" smtClean="0">
                <a:latin typeface="Times New Roman"/>
                <a:ea typeface="Calibri"/>
              </a:rPr>
              <a:t>. </a:t>
            </a:r>
          </a:p>
          <a:p>
            <a:r>
              <a:rPr lang="ru-RU" sz="2000" dirty="0" smtClean="0">
                <a:latin typeface="Times New Roman"/>
                <a:ea typeface="Calibri"/>
              </a:rPr>
              <a:t>Некоторые из них: </a:t>
            </a:r>
          </a:p>
          <a:p>
            <a:pPr>
              <a:lnSpc>
                <a:spcPct val="20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Традиционный</a:t>
            </a:r>
          </a:p>
          <a:p>
            <a:pPr>
              <a:lnSpc>
                <a:spcPct val="20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</a:t>
            </a:r>
          </a:p>
          <a:p>
            <a:pPr>
              <a:lnSpc>
                <a:spcPct val="20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Минимализм</a:t>
            </a:r>
          </a:p>
          <a:p>
            <a:pPr>
              <a:lnSpc>
                <a:spcPct val="20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Экспрессионизм</a:t>
            </a:r>
          </a:p>
          <a:p>
            <a:pPr>
              <a:lnSpc>
                <a:spcPct val="20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Функциональное искусство</a:t>
            </a:r>
          </a:p>
          <a:p>
            <a:pPr>
              <a:lnSpc>
                <a:spcPct val="200000"/>
              </a:lnSpc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992" y="1555508"/>
            <a:ext cx="2379811" cy="316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17371" y="4925038"/>
            <a:ext cx="19190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320 г. до н.э.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92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4315" y="332656"/>
            <a:ext cx="4195765" cy="587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449580" algn="ctr">
              <a:lnSpc>
                <a:spcPct val="150000"/>
              </a:lnSpc>
              <a:spcAft>
                <a:spcPts val="100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Техники работы с глиной</a:t>
            </a: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7946" y="1374775"/>
            <a:ext cx="3723648" cy="3076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Вращение на гончарном круге</a:t>
            </a:r>
          </a:p>
          <a:p>
            <a:pPr>
              <a:lnSpc>
                <a:spcPct val="20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Сворачивание</a:t>
            </a:r>
          </a:p>
          <a:p>
            <a:pPr>
              <a:lnSpc>
                <a:spcPct val="20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Лепка</a:t>
            </a:r>
          </a:p>
          <a:p>
            <a:pPr>
              <a:lnSpc>
                <a:spcPct val="20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Лепка в форме плитки</a:t>
            </a:r>
          </a:p>
          <a:p>
            <a:pPr>
              <a:lnSpc>
                <a:spcPct val="20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Глазурование и отделка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628" y="1095899"/>
            <a:ext cx="3067604" cy="2045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780928"/>
            <a:ext cx="2837208" cy="2316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628" y="4653136"/>
            <a:ext cx="3067604" cy="1821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771" y="4720952"/>
            <a:ext cx="2770501" cy="2076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503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2106" y="244972"/>
            <a:ext cx="6839436" cy="587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449580" algn="ctr">
              <a:lnSpc>
                <a:spcPct val="150000"/>
              </a:lnSpc>
              <a:spcAft>
                <a:spcPts val="100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Техники декорирования гончарных изделий</a:t>
            </a: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6054" y="1109642"/>
            <a:ext cx="2247475" cy="40626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Глазурование</a:t>
            </a:r>
          </a:p>
          <a:p>
            <a:pPr>
              <a:lnSpc>
                <a:spcPct val="20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Резьба </a:t>
            </a:r>
          </a:p>
          <a:p>
            <a:pPr>
              <a:lnSpc>
                <a:spcPct val="20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Тиснение</a:t>
            </a:r>
          </a:p>
          <a:p>
            <a:pPr>
              <a:lnSpc>
                <a:spcPct val="20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Штриховка</a:t>
            </a:r>
          </a:p>
          <a:p>
            <a:pPr>
              <a:lnSpc>
                <a:spcPct val="20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Нанесение эмали </a:t>
            </a:r>
          </a:p>
          <a:p>
            <a:pPr>
              <a:lnSpc>
                <a:spcPct val="2000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др.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690" y="1000555"/>
            <a:ext cx="2140413" cy="214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409662"/>
            <a:ext cx="2339752" cy="1871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214620"/>
            <a:ext cx="2376264" cy="2055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86" y="3641010"/>
            <a:ext cx="2705079" cy="1744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751250"/>
            <a:ext cx="2106750" cy="210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253" y="5013176"/>
            <a:ext cx="2648683" cy="1816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203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9144000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4890"/>
            <a:ext cx="5764976" cy="587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449580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Виды глины для гончарных изделий</a:t>
            </a:r>
            <a:endParaRPr lang="ru-RU" sz="2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5927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260648"/>
            <a:ext cx="5519011" cy="587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449580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Инструменты для работы с глиной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12" y="1052736"/>
            <a:ext cx="3995936" cy="3995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737" y="1052736"/>
            <a:ext cx="4572000" cy="207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285" y="3136240"/>
            <a:ext cx="2482361" cy="1644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202276"/>
            <a:ext cx="4572000" cy="1655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455574"/>
            <a:ext cx="4283968" cy="2353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86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189</TotalTime>
  <Words>278</Words>
  <Application>Microsoft Office PowerPoint</Application>
  <PresentationFormat>Экран (4:3)</PresentationFormat>
  <Paragraphs>107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Цель проекта:  познакомиться с миром гончарного искусства и научиться создавать уникальные предметы для дома своими руками.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Валинтина Сгибнева</cp:lastModifiedBy>
  <cp:revision>20</cp:revision>
  <dcterms:modified xsi:type="dcterms:W3CDTF">2024-03-09T17:17:02Z</dcterms:modified>
</cp:coreProperties>
</file>