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9" r:id="rId3"/>
    <p:sldId id="290" r:id="rId4"/>
    <p:sldId id="288" r:id="rId5"/>
    <p:sldId id="291" r:id="rId6"/>
    <p:sldId id="292" r:id="rId7"/>
    <p:sldId id="287" r:id="rId8"/>
    <p:sldId id="259" r:id="rId9"/>
    <p:sldId id="260" r:id="rId10"/>
    <p:sldId id="270" r:id="rId11"/>
    <p:sldId id="261" r:id="rId12"/>
    <p:sldId id="262" r:id="rId13"/>
    <p:sldId id="271" r:id="rId14"/>
    <p:sldId id="263" r:id="rId15"/>
    <p:sldId id="272" r:id="rId16"/>
    <p:sldId id="267" r:id="rId17"/>
    <p:sldId id="273" r:id="rId18"/>
    <p:sldId id="266" r:id="rId19"/>
    <p:sldId id="274" r:id="rId20"/>
    <p:sldId id="268" r:id="rId21"/>
    <p:sldId id="269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5" r:id="rId32"/>
    <p:sldId id="284" r:id="rId3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00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29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872975-D64B-4A80-8590-B2E6FFCC7083}" type="datetimeFigureOut">
              <a:rPr lang="ru-RU" smtClean="0"/>
              <a:pPr/>
              <a:t>21.10.2024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3A04F-9C22-453F-9BBA-1E66E9460C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 thruBlk="1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872975-D64B-4A80-8590-B2E6FFCC7083}" type="datetimeFigureOut">
              <a:rPr lang="ru-RU" smtClean="0"/>
              <a:pPr/>
              <a:t>21.10.2024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3A04F-9C22-453F-9BBA-1E66E9460C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 thruBlk="1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872975-D64B-4A80-8590-B2E6FFCC7083}" type="datetimeFigureOut">
              <a:rPr lang="ru-RU" smtClean="0"/>
              <a:pPr/>
              <a:t>21.10.2024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3A04F-9C22-453F-9BBA-1E66E9460C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 thruBlk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872975-D64B-4A80-8590-B2E6FFCC7083}" type="datetimeFigureOut">
              <a:rPr lang="ru-RU" smtClean="0"/>
              <a:pPr/>
              <a:t>21.10.2024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3A04F-9C22-453F-9BBA-1E66E9460C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 thruBlk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872975-D64B-4A80-8590-B2E6FFCC7083}" type="datetimeFigureOut">
              <a:rPr lang="ru-RU" smtClean="0"/>
              <a:pPr/>
              <a:t>21.10.2024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3A04F-9C22-453F-9BBA-1E66E9460C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 thruBlk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872975-D64B-4A80-8590-B2E6FFCC7083}" type="datetimeFigureOut">
              <a:rPr lang="ru-RU" smtClean="0"/>
              <a:pPr/>
              <a:t>21.10.2024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3A04F-9C22-453F-9BBA-1E66E9460C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 thruBlk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872975-D64B-4A80-8590-B2E6FFCC7083}" type="datetimeFigureOut">
              <a:rPr lang="ru-RU" smtClean="0"/>
              <a:pPr/>
              <a:t>21.10.2024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3A04F-9C22-453F-9BBA-1E66E9460C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 thruBlk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872975-D64B-4A80-8590-B2E6FFCC7083}" type="datetimeFigureOut">
              <a:rPr lang="ru-RU" smtClean="0"/>
              <a:pPr/>
              <a:t>21.10.2024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3A04F-9C22-453F-9BBA-1E66E9460C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 thruBlk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872975-D64B-4A80-8590-B2E6FFCC7083}" type="datetimeFigureOut">
              <a:rPr lang="ru-RU" smtClean="0"/>
              <a:pPr/>
              <a:t>21.10.2024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3A04F-9C22-453F-9BBA-1E66E9460C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 thruBlk="1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872975-D64B-4A80-8590-B2E6FFCC7083}" type="datetimeFigureOut">
              <a:rPr lang="ru-RU" smtClean="0"/>
              <a:pPr/>
              <a:t>21.10.2024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3A04F-9C22-453F-9BBA-1E66E9460C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 thruBlk="1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872975-D64B-4A80-8590-B2E6FFCC7083}" type="datetimeFigureOut">
              <a:rPr lang="ru-RU" smtClean="0"/>
              <a:pPr/>
              <a:t>21.10.2024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3A04F-9C22-453F-9BBA-1E66E9460C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 thruBlk="1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872975-D64B-4A80-8590-B2E6FFCC7083}" type="datetimeFigureOut">
              <a:rPr lang="ru-RU" smtClean="0"/>
              <a:pPr/>
              <a:t>21.10.2024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E3A04F-9C22-453F-9BBA-1E66E9460CA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fade thruBlk="1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https://mydocx.ru/12-69678.html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2.png"/><Relationship Id="rId4" Type="http://schemas.openxmlformats.org/officeDocument/2006/relationships/hyperlink" Target="https://nsportal.ru/shkola/fizkultura-i-sport/library/2015/09/29/narodno-harakternyy-tanets-v-horeografii-kak-odna-iz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C9FCB"/>
            </a:gs>
            <a:gs pos="13000">
              <a:srgbClr val="F8B049"/>
            </a:gs>
            <a:gs pos="21001">
              <a:srgbClr val="F8B049"/>
            </a:gs>
            <a:gs pos="63000">
              <a:srgbClr val="FEE7F2"/>
            </a:gs>
            <a:gs pos="67000">
              <a:srgbClr val="F952A0"/>
            </a:gs>
            <a:gs pos="69000">
              <a:srgbClr val="C50849"/>
            </a:gs>
            <a:gs pos="82001">
              <a:srgbClr val="B43E85"/>
            </a:gs>
            <a:gs pos="82001">
              <a:srgbClr val="B43E85"/>
            </a:gs>
            <a:gs pos="33000">
              <a:srgbClr val="FF0000"/>
            </a:gs>
            <a:gs pos="100000">
              <a:srgbClr val="F8B049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ctrTitle"/>
          </p:nvPr>
        </p:nvSpPr>
        <p:spPr>
          <a:xfrm>
            <a:off x="785786" y="500042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714348" y="2214554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ru-RU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«BATTEMENT DEVELOPPE» </a:t>
            </a:r>
          </a:p>
          <a:p>
            <a:pPr lvl="0"/>
            <a:r>
              <a:rPr kumimoji="0" lang="ru-RU" sz="3200" b="1" i="0" u="none" strike="noStrike" kern="1200" cap="all" normalizeH="0" baseline="0" noProof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Экзерсис</a:t>
            </a:r>
            <a:r>
              <a:rPr kumimoji="0" lang="ru-RU" sz="3200" b="1" i="0" u="none" strike="noStrike" kern="1200" cap="all" normalizeH="0" noProof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kumimoji="0" lang="ru-RU" sz="3200" b="1" i="0" u="none" strike="noStrike" kern="1200" cap="all" normalizeH="0" baseline="0" noProof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у станка. </a:t>
            </a:r>
            <a:br>
              <a:rPr kumimoji="0" lang="ru-RU" sz="3200" b="1" i="0" u="none" strike="noStrike" kern="1200" cap="all" normalizeH="0" baseline="0" noProof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sz="3200" b="1" i="0" u="none" strike="noStrike" kern="1200" cap="all" normalizeH="0" baseline="0" noProof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ru-RU" sz="3200" b="1" i="0" u="none" strike="noStrike" kern="1200" cap="all" normalizeH="0" baseline="0" noProof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sz="3200" b="1" i="0" u="none" strike="noStrike" kern="1200" cap="all" normalizeH="0" baseline="0" noProof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ru-RU" sz="3200" b="1" i="0" u="none" strike="noStrike" kern="1200" cap="all" normalizeH="0" baseline="0" noProof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endParaRPr kumimoji="0" lang="ru-RU" sz="3200" b="1" i="0" u="none" strike="noStrike" kern="1200" cap="all" normalizeH="0" baseline="0" noProof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3" name="Заголовок 1"/>
          <p:cNvSpPr txBox="1">
            <a:spLocks/>
          </p:cNvSpPr>
          <p:nvPr/>
        </p:nvSpPr>
        <p:spPr>
          <a:xfrm>
            <a:off x="683568" y="188640"/>
            <a:ext cx="8286808" cy="1196894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400" dirty="0" smtClean="0">
                <a:latin typeface="Times New Roman"/>
                <a:ea typeface="Calibri"/>
                <a:cs typeface="Times New Roman"/>
              </a:rPr>
              <a:t>Муниципальное образовательное автономное </a:t>
            </a:r>
            <a:endParaRPr lang="ru-RU" sz="1100" dirty="0" smtClean="0"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400" dirty="0" smtClean="0">
                <a:latin typeface="Times New Roman"/>
                <a:ea typeface="Calibri"/>
                <a:cs typeface="Times New Roman"/>
              </a:rPr>
              <a:t>учреждение дополнительного образования </a:t>
            </a:r>
            <a:endParaRPr lang="ru-RU" sz="1100" dirty="0" smtClean="0"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400" dirty="0" smtClean="0">
                <a:latin typeface="Times New Roman"/>
                <a:ea typeface="Calibri"/>
                <a:cs typeface="Times New Roman"/>
              </a:rPr>
              <a:t>«Дворец детей и юношества» </a:t>
            </a:r>
            <a:endParaRPr lang="ru-RU" sz="1100" dirty="0" smtClean="0"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400" dirty="0" smtClean="0">
                <a:latin typeface="Times New Roman"/>
                <a:ea typeface="Calibri"/>
                <a:cs typeface="Times New Roman"/>
              </a:rPr>
              <a:t>городского округа города Райчихинска Амурской области</a:t>
            </a:r>
            <a:endParaRPr lang="ru-RU" sz="1100" dirty="0">
              <a:ea typeface="Calibri"/>
              <a:cs typeface="Times New Roman"/>
            </a:endParaRPr>
          </a:p>
        </p:txBody>
      </p:sp>
      <p:sp>
        <p:nvSpPr>
          <p:cNvPr id="14" name="Подзаголовок 3"/>
          <p:cNvSpPr txBox="1">
            <a:spLocks/>
          </p:cNvSpPr>
          <p:nvPr/>
        </p:nvSpPr>
        <p:spPr>
          <a:xfrm>
            <a:off x="4572000" y="4941168"/>
            <a:ext cx="4000528" cy="781752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Выполнила:</a:t>
            </a:r>
            <a:r>
              <a:rPr kumimoji="0" lang="ru-RU" sz="1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Педагог дополнительного образования Черепанова Елизавета Дмитриевна</a:t>
            </a:r>
            <a:endParaRPr kumimoji="0" lang="ru-RU" sz="1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5" name="Заголовок 1"/>
          <p:cNvSpPr txBox="1">
            <a:spLocks/>
          </p:cNvSpPr>
          <p:nvPr/>
        </p:nvSpPr>
        <p:spPr>
          <a:xfrm>
            <a:off x="786346" y="6200078"/>
            <a:ext cx="8286808" cy="459989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16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Райчихинск</a:t>
            </a:r>
          </a:p>
          <a:p>
            <a:pPr lvl="0" algn="ctr">
              <a:spcBef>
                <a:spcPct val="0"/>
              </a:spcBef>
              <a:defRPr/>
            </a:pPr>
            <a:r>
              <a:rPr lang="ru-RU" sz="16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sz="16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  <a:endParaRPr kumimoji="0" lang="ru-RU" sz="1600" i="0" u="none" strike="noStrike" kern="1200" cap="none" spc="0" normalizeH="0" baseline="0" noProof="0" dirty="0" smtClean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411760" y="2708920"/>
            <a:ext cx="4572000" cy="978729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>
              <a:spcBef>
                <a:spcPct val="20000"/>
              </a:spcBef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Методическое пособие для развития суставно-связочного аппарата</a:t>
            </a:r>
          </a:p>
          <a:p>
            <a:pPr lvl="0" algn="ctr">
              <a:spcBef>
                <a:spcPct val="20000"/>
              </a:spcBef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 хореографических коллективах</a:t>
            </a:r>
          </a:p>
        </p:txBody>
      </p:sp>
    </p:spTree>
  </p:cSld>
  <p:clrMapOvr>
    <a:masterClrMapping/>
  </p:clrMapOvr>
  <p:transition>
    <p:fade thruBlk="1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Содержимое 3" descr="д1.pn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571472" y="2214554"/>
            <a:ext cx="7970360" cy="4643446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642910" y="285728"/>
            <a:ext cx="792961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«2и»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-пауза; </a:t>
            </a:r>
            <a:r>
              <a:rPr lang="ru-RU" sz="2000" dirty="0" smtClean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ru-RU" sz="2000" dirty="0" smtClean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«3и»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 рабочая нога вынимается в заданном направлении на высоту 90 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градусов, одновременно опорная нога опускается в полуприседание.</a:t>
            </a:r>
          </a:p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«4и»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-пауза; </a:t>
            </a:r>
            <a:r>
              <a:rPr lang="ru-RU" sz="2000" dirty="0" smtClean="0">
                <a:solidFill>
                  <a:schemeClr val="bg1">
                    <a:lumMod val="8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sz="2000" dirty="0" smtClean="0">
                <a:solidFill>
                  <a:schemeClr val="bg1">
                    <a:lumMod val="8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endParaRPr lang="ru-RU" sz="2000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572000" y="2357430"/>
            <a:ext cx="1571636" cy="642942"/>
          </a:xfrm>
          <a:prstGeom prst="roundRect">
            <a:avLst/>
          </a:prstGeom>
          <a:ln>
            <a:noFill/>
          </a:ln>
          <a:effectLst>
            <a:softEdge rad="63500"/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вперёд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 thruBlk="1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1285860"/>
            <a:ext cx="8215370" cy="1143000"/>
          </a:xfrm>
        </p:spPr>
        <p:txBody>
          <a:bodyPr>
            <a:noAutofit/>
          </a:bodyPr>
          <a:lstStyle/>
          <a:p>
            <a:pPr algn="just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«1и»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 рабочая нога, в вытянутом положении опускается носком в пол; одновременно опорная нога вытягивается в колене; 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«2и»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-пауза; </a:t>
            </a:r>
            <a:r>
              <a:rPr lang="ru-RU" sz="2000" dirty="0" smtClean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sz="2000" dirty="0" smtClean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«3и»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 рабочая нога по правилам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battement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tendu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закрывается в 3-ю позицию;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«4и»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-пауза </a:t>
            </a:r>
            <a:r>
              <a:rPr lang="ru-RU" sz="2000" dirty="0" smtClean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sz="2000" dirty="0" smtClean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endParaRPr lang="ru-RU" sz="20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71472" y="214290"/>
            <a:ext cx="4572000" cy="67710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2-й такт: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Рисунок 5" descr="д7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3786190"/>
            <a:ext cx="4680087" cy="3071810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7" name="Рисунок 6" descr="д1-2конец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460306" y="3786190"/>
            <a:ext cx="4683694" cy="3071809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428596" y="2500306"/>
            <a:ext cx="8286808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При исполнении </a:t>
            </a:r>
            <a:r>
              <a:rPr lang="ru-RU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developpe</a:t>
            </a: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вперед и назад голова поворачивается в </a:t>
            </a:r>
            <a:b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центр класса, при исполнении в сторону - прямо. Сначала изучается </a:t>
            </a:r>
            <a:b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только движение ног, рука остается на талии. В </a:t>
            </a:r>
            <a:b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законченном виде упражнение исполняется с движением руки.</a:t>
            </a:r>
            <a:b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fade thruBlk="1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1" name="Рисунок 10" descr="д2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80101" y="4000504"/>
            <a:ext cx="4463899" cy="2857496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2357430"/>
            <a:ext cx="6143668" cy="1143000"/>
          </a:xfrm>
        </p:spPr>
        <p:txBody>
          <a:bodyPr>
            <a:noAutofit/>
          </a:bodyPr>
          <a:lstStyle/>
          <a:p>
            <a:pPr algn="just"/>
            <a:r>
              <a:rPr lang="ru-RU" sz="2000" u="sng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u="sng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«1и»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— рука поднимается в первую позицию, голова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наклоняется к опорному плечу, взгляд в кисть руки;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«2и»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— положение сохраняется;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«3и»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— рука открывается во 2-ю позицию, 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голова, сопровождая движение руки, 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поворачивается лицом класс;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«4и»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— положение сохраняется.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143108" y="214290"/>
            <a:ext cx="480298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b="1" u="sng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Движение руки в исполнении </a:t>
            </a:r>
          </a:p>
          <a:p>
            <a:pPr algn="ctr"/>
            <a:r>
              <a:rPr lang="ru-RU" sz="2000" b="1" u="sng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Battement</a:t>
            </a:r>
            <a:r>
              <a:rPr lang="ru-RU" sz="2000" b="1" u="sng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u="sng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developpe</a:t>
            </a:r>
            <a:r>
              <a:rPr lang="ru-RU" sz="2000" b="1" u="sng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:</a:t>
            </a:r>
            <a:endParaRPr lang="ru-RU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500166" y="1000108"/>
            <a:ext cx="214314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1-й такт: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" name="Рисунок 7" descr="д1нач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-1" y="4000505"/>
            <a:ext cx="4698995" cy="2857496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13" name="Скругленный прямоугольник 12"/>
          <p:cNvSpPr/>
          <p:nvPr/>
        </p:nvSpPr>
        <p:spPr>
          <a:xfrm>
            <a:off x="3857620" y="3786190"/>
            <a:ext cx="1571636" cy="357190"/>
          </a:xfrm>
          <a:prstGeom prst="roundRect">
            <a:avLst/>
          </a:prstGeom>
          <a:ln>
            <a:noFill/>
          </a:ln>
          <a:effectLst>
            <a:softEdge rad="63500"/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в сторону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 thruBlk="1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071538" y="1357298"/>
            <a:ext cx="635798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«1и 2и»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—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положение сохраняется;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«3»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 рука закрывается в 4-ю позицию, голова, сохраняя 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поворот, слегка опускается вниз;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«4и»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— голова возвращается в исходное положение.</a:t>
            </a:r>
            <a:endParaRPr lang="ru-RU" sz="20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071538" y="785794"/>
            <a:ext cx="257176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2-й такт: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" name="Рисунок 7" descr="д5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3714752"/>
            <a:ext cx="5091258" cy="3143248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5" name="Содержимое 4" descr="д1-2конец.png"/>
          <p:cNvPicPr>
            <a:picLocks noGrp="1" noChangeAspect="1"/>
          </p:cNvPicPr>
          <p:nvPr>
            <p:ph idx="1"/>
          </p:nvPr>
        </p:nvPicPr>
        <p:blipFill>
          <a:blip r:embed="rId4" cstate="print"/>
          <a:stretch>
            <a:fillRect/>
          </a:stretch>
        </p:blipFill>
        <p:spPr>
          <a:xfrm>
            <a:off x="4351381" y="3714752"/>
            <a:ext cx="4792619" cy="3143248"/>
          </a:xfrm>
          <a:prstGeom prst="rect">
            <a:avLst/>
          </a:prstGeom>
          <a:effectLst>
            <a:softEdge rad="127000"/>
          </a:effectLst>
        </p:spPr>
      </p:pic>
    </p:spTree>
  </p:cSld>
  <p:clrMapOvr>
    <a:masterClrMapping/>
  </p:clrMapOvr>
  <p:transition>
    <p:fade thruBlk="1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1785926"/>
            <a:ext cx="7786742" cy="1143000"/>
          </a:xfrm>
        </p:spPr>
        <p:txBody>
          <a:bodyPr>
            <a:noAutofit/>
          </a:bodyPr>
          <a:lstStyle/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 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Музыкальный размер: 4/4,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исходное положение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: 3-я позиция ног.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«затакт»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 рабочая нога, по правилам классического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developpe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скользит пальцами вытянутой стопы до колена опорной ноги;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«1»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 рабочая нога вынимается в заданном направлении на высоту 90 градусов; одновременно опорная нога опускается в полуприседание;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«и2»-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пауза; </a:t>
            </a:r>
            <a:r>
              <a:rPr lang="ru-RU" sz="2000" dirty="0" smtClean="0">
                <a:solidFill>
                  <a:schemeClr val="bg1">
                    <a:lumMod val="8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endParaRPr lang="ru-RU" sz="20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714348" y="500042"/>
            <a:ext cx="4572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b="1" i="1" u="sng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2-я раскладка: </a:t>
            </a:r>
            <a:r>
              <a:rPr lang="ru-RU" sz="1600" i="1" cap="all" dirty="0" smtClean="0">
                <a:ln w="9000" cmpd="sng">
                  <a:solidFill>
                    <a:schemeClr val="tx1"/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(с затактом)</a:t>
            </a:r>
            <a:r>
              <a:rPr lang="ru-RU" sz="2000" b="1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</a:br>
            <a:endParaRPr lang="ru-RU" sz="2000" b="1" i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4" name="Рисунок 3" descr="д1нач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1" y="3929067"/>
            <a:ext cx="4816471" cy="2928934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5" name="Рисунок 4" descr="д1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116557" y="3929066"/>
            <a:ext cx="5027443" cy="2928935"/>
          </a:xfrm>
          <a:prstGeom prst="rect">
            <a:avLst/>
          </a:prstGeom>
          <a:effectLst>
            <a:softEdge rad="127000"/>
          </a:effectLst>
        </p:spPr>
      </p:pic>
    </p:spTree>
  </p:cSld>
  <p:clrMapOvr>
    <a:masterClrMapping/>
  </p:clrMapOvr>
  <p:transition>
    <p:fade thruBlk="1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786" y="1571612"/>
            <a:ext cx="7572428" cy="1143000"/>
          </a:xfrm>
        </p:spPr>
        <p:txBody>
          <a:bodyPr>
            <a:noAutofit/>
          </a:bodyPr>
          <a:lstStyle/>
          <a:p>
            <a:pPr algn="just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«и 3»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 рабочая нога, в вытянутом положении опускается носком в пол; одновременно опорная нога выпрямляется в колене;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«и 4»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 рабочая нога по правилам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battement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tendu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закрывается в 3-ю позицию.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endParaRPr lang="ru-RU" sz="2000" dirty="0"/>
          </a:p>
        </p:txBody>
      </p:sp>
      <p:pic>
        <p:nvPicPr>
          <p:cNvPr id="4" name="Содержимое 3" descr="д7.pn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-1" y="3714752"/>
            <a:ext cx="4790917" cy="3143248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5" name="Рисунок 4" descr="д1-2конец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351381" y="3714752"/>
            <a:ext cx="4792619" cy="3143247"/>
          </a:xfrm>
          <a:prstGeom prst="rect">
            <a:avLst/>
          </a:prstGeom>
          <a:effectLst>
            <a:softEdge rad="127000"/>
          </a:effectLst>
        </p:spPr>
      </p:pic>
    </p:spTree>
  </p:cSld>
  <p:clrMapOvr>
    <a:masterClrMapping/>
  </p:clrMapOvr>
  <p:transition>
    <p:fade thruBlk="1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4" name="Заголовок 1"/>
          <p:cNvSpPr>
            <a:spLocks noGrp="1"/>
          </p:cNvSpPr>
          <p:nvPr>
            <p:ph type="title"/>
          </p:nvPr>
        </p:nvSpPr>
        <p:spPr>
          <a:xfrm>
            <a:off x="357158" y="2071678"/>
            <a:ext cx="8286808" cy="1143000"/>
          </a:xfrm>
        </p:spPr>
        <p:txBody>
          <a:bodyPr>
            <a:noAutofit/>
          </a:bodyPr>
          <a:lstStyle/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 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Основной момент движения -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developpe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работающей ногой и одновременный подъем на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полупальцы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а затем резкое опускание с одним ударом пятки опорной ноги в момент раскрытия рабочей ноги в заданном направлении.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 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Музыкальная раскладка: 4/4,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исходное положение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: 3-я позиция ног.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«затакт»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 Рабочая нога начинает выполнять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developpe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одновременно 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опорная нога поднимается на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полупальцы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;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«1»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 рабочая нога открывается в заданном направлении на высоту 90 градусов, опорная нога резко опускается на всю стопу с ударом пятки в пол с последующим полуприседанием,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«и2»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-пауза; </a:t>
            </a:r>
            <a:r>
              <a:rPr lang="ru-RU" sz="2000" dirty="0" smtClean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sz="2000" dirty="0" smtClean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000" dirty="0">
              <a:solidFill>
                <a:schemeClr val="bg1">
                  <a:lumMod val="9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д1нач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4555593"/>
            <a:ext cx="3786182" cy="2302407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15" name="Прямоугольник 14"/>
          <p:cNvSpPr/>
          <p:nvPr/>
        </p:nvSpPr>
        <p:spPr>
          <a:xfrm>
            <a:off x="428596" y="285728"/>
            <a:ext cx="864396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2-й вид: </a:t>
            </a:r>
            <a:r>
              <a:rPr lang="ru-RU" sz="2000" b="1" u="sng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Battement</a:t>
            </a:r>
            <a:r>
              <a:rPr lang="ru-RU" sz="2000" b="1" u="sng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u="sng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developpe</a:t>
            </a:r>
            <a:r>
              <a:rPr lang="ru-RU" sz="2000" b="1" u="sng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отрывистое (</a:t>
            </a:r>
            <a:r>
              <a:rPr lang="ru-RU" sz="2000" b="1" u="sng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staccato</a:t>
            </a:r>
            <a:r>
              <a:rPr lang="ru-RU" sz="2000" b="1" u="sng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).</a:t>
            </a:r>
            <a:r>
              <a:rPr lang="ru-RU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</a:br>
            <a:endParaRPr lang="ru-RU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28596" y="2071678"/>
            <a:ext cx="4572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b="1" i="1" u="sng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1-я Раскладка: </a:t>
            </a:r>
            <a:r>
              <a:rPr lang="ru-RU" sz="2000" i="1" u="sng" cap="all" dirty="0" smtClean="0">
                <a:ln w="9000" cmpd="sng">
                  <a:solidFill>
                    <a:schemeClr val="tx1"/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(с затактом)</a:t>
            </a:r>
            <a:r>
              <a:rPr lang="ru-RU" sz="2000" i="1" cap="all" dirty="0" smtClean="0">
                <a:ln w="9000" cmpd="sng">
                  <a:solidFill>
                    <a:schemeClr val="tx1"/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i="1" cap="all" dirty="0" smtClean="0">
                <a:ln w="9000" cmpd="sng">
                  <a:solidFill>
                    <a:schemeClr val="tx1"/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</a:br>
            <a:endParaRPr lang="ru-RU" sz="2000" i="1" cap="all" dirty="0">
              <a:ln w="9000" cmpd="sng">
                <a:solidFill>
                  <a:schemeClr val="tx1"/>
                </a:solidFill>
                <a:prstDash val="solid"/>
              </a:ln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7" name="Рисунок 16" descr="д2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214942" y="4342875"/>
            <a:ext cx="3929058" cy="2515125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19" name="Скругленный прямоугольник 18"/>
          <p:cNvSpPr/>
          <p:nvPr/>
        </p:nvSpPr>
        <p:spPr>
          <a:xfrm>
            <a:off x="3714744" y="5143512"/>
            <a:ext cx="1571636" cy="357190"/>
          </a:xfrm>
          <a:prstGeom prst="roundRect">
            <a:avLst/>
          </a:prstGeom>
          <a:ln>
            <a:noFill/>
          </a:ln>
          <a:effectLst>
            <a:softEdge rad="63500"/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в сторону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 thruBlk="1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357298"/>
            <a:ext cx="8229600" cy="1143000"/>
          </a:xfrm>
        </p:spPr>
        <p:txBody>
          <a:bodyPr>
            <a:noAutofit/>
          </a:bodyPr>
          <a:lstStyle/>
          <a:p>
            <a:pPr algn="just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«и 3»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 рабочая нога, в вытянутом положении опускается носком в пол; 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одновременно опорная нога выпрямляется в колене;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«и 4»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 рабочая нога по правилам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battement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tendu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закрывается в 3-ю позицию.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«и»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 затактовое положение,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endParaRPr lang="ru-RU" sz="2000" dirty="0"/>
          </a:p>
        </p:txBody>
      </p:sp>
      <p:pic>
        <p:nvPicPr>
          <p:cNvPr id="4" name="Содержимое 3" descr="д5.pn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0" y="3857628"/>
            <a:ext cx="4862098" cy="3000372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5" name="Рисунок 4" descr="д1-2конец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569225" y="3857628"/>
            <a:ext cx="4574776" cy="3000373"/>
          </a:xfrm>
          <a:prstGeom prst="rect">
            <a:avLst/>
          </a:prstGeom>
          <a:effectLst>
            <a:softEdge rad="127000"/>
          </a:effectLst>
        </p:spPr>
      </p:pic>
    </p:spTree>
  </p:cSld>
  <p:clrMapOvr>
    <a:masterClrMapping/>
  </p:clrMapOvr>
  <p:transition>
    <p:fade thruBlk="1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85786" y="428604"/>
            <a:ext cx="4572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b="1" i="1" u="sng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2-я раскладка: </a:t>
            </a:r>
            <a:r>
              <a:rPr lang="ru-RU" sz="2000" b="1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</a:br>
            <a:endParaRPr lang="ru-RU" sz="2000" b="1" i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4" name="Заголовок 1"/>
          <p:cNvSpPr>
            <a:spLocks noGrp="1"/>
          </p:cNvSpPr>
          <p:nvPr>
            <p:ph type="title"/>
          </p:nvPr>
        </p:nvSpPr>
        <p:spPr>
          <a:xfrm>
            <a:off x="714348" y="1643050"/>
            <a:ext cx="7500990" cy="1143000"/>
          </a:xfrm>
        </p:spPr>
        <p:txBody>
          <a:bodyPr>
            <a:noAutofit/>
          </a:bodyPr>
          <a:lstStyle/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Музыкальный размер: 2/4,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исходное положение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: 3-я позиция ног.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«затакт»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 Рабочая нога начинает выполнять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developpe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одновременно опорная нога поднимается на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полупальцы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;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«1»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 рабочая нога открывается в заданном направлении на высоту 90 градусов, опорная нога резко опускается на всю стопу 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 ударом пятки в пол с последующим полуприседанием,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 descr="1и2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4317996"/>
            <a:ext cx="9139275" cy="2540005"/>
          </a:xfrm>
          <a:prstGeom prst="rect">
            <a:avLst/>
          </a:prstGeom>
          <a:effectLst>
            <a:softEdge rad="31750"/>
          </a:effectLst>
        </p:spPr>
      </p:pic>
    </p:spTree>
  </p:cSld>
  <p:clrMapOvr>
    <a:masterClrMapping/>
  </p:clrMapOvr>
  <p:transition>
    <p:fade thruBlk="1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8662" y="1214422"/>
            <a:ext cx="7286676" cy="1143000"/>
          </a:xfrm>
        </p:spPr>
        <p:txBody>
          <a:bodyPr>
            <a:noAutofit/>
          </a:bodyPr>
          <a:lstStyle/>
          <a:p>
            <a:pPr algn="just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«и»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 рабочая нога, в вытянутом положении опускается носком в пол; одновременно опорная нога выпрямляется в колене;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«2»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 рабочая нога по правилам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battement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tendu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закрывается в 3-ю позицию 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«и»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 затактовое положение.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endParaRPr lang="ru-RU" sz="2000" dirty="0"/>
          </a:p>
        </p:txBody>
      </p:sp>
      <p:pic>
        <p:nvPicPr>
          <p:cNvPr id="8" name="Рисунок 7" descr="и2и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71538" y="2592335"/>
            <a:ext cx="6929454" cy="4265665"/>
          </a:xfrm>
          <a:prstGeom prst="rect">
            <a:avLst/>
          </a:prstGeom>
          <a:effectLst>
            <a:softEdge rad="127000"/>
          </a:effectLst>
        </p:spPr>
      </p:pic>
    </p:spTree>
  </p:cSld>
  <p:clrMapOvr>
    <a:masterClrMapping/>
  </p:clrMapOvr>
  <p:transition>
    <p:fade thruBlk="1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1785926"/>
            <a:ext cx="8286808" cy="1143000"/>
          </a:xfrm>
        </p:spPr>
        <p:txBody>
          <a:bodyPr>
            <a:noAutofit/>
          </a:bodyPr>
          <a:lstStyle/>
          <a:p>
            <a:pPr algn="just" fontAlgn="base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Начинать изучение народного танца нужно после того, как учащиеся освоили основы классики. В процессе обучения учащиеся развивают свой суставно-связочный аппарат, эластичность и силу мышц, координацию и выразительность движений, подготавливаются к восприятию любого народного или сценического танца, любого задания балетмейстера.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3010" name="Picture 2" descr="ГААНТ имени Игоря Моисеева. Класс-концерт «Дорога к танцу ...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6248" y="3214685"/>
            <a:ext cx="4857752" cy="3643315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500034" y="3071810"/>
            <a:ext cx="4000528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Урок народного танца, так же как и классического, строится таким образом, чтобы движения чередовались правильно и гармонично, переключая нагрузку с одних групп мышц и связок на другие. Урок строится на  рациональном распределении силовой нагрузки, не утомляя и не перегружая суставно-мышечный аппарат исполнителей (учащихся). </a:t>
            </a:r>
            <a:endParaRPr lang="ru-RU" sz="20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428596" y="214290"/>
            <a:ext cx="828680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u="sng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Для чего служит экзерсис у станка и на середине.</a:t>
            </a:r>
          </a:p>
          <a:p>
            <a:pPr algn="ctr"/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Методика построения урока народного. </a:t>
            </a:r>
            <a:b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</a:br>
            <a:endParaRPr lang="ru-RU" sz="2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>
    <p:fade thruBlk="1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928670"/>
            <a:ext cx="8229600" cy="1143000"/>
          </a:xfrm>
        </p:spPr>
        <p:txBody>
          <a:bodyPr>
            <a:noAutofit/>
          </a:bodyPr>
          <a:lstStyle/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•Все движение должно исполняться, плавно, слитно.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•Следует добиваться координации в работе ног и рук.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•При исполнении движения необходимо следить за тем, чтобы колено опорной ноги было направлено точно в сторону (предельно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выворотно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).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•Рабочая нога раскрывается по правилам классического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developpe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выворотно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не понижая бедра, до уровня фиксируемого положения.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 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4" name="Picture 2" descr="Содержание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3504" y="2071678"/>
            <a:ext cx="4000496" cy="4786323"/>
          </a:xfrm>
          <a:prstGeom prst="rect">
            <a:avLst/>
          </a:prstGeom>
          <a:noFill/>
          <a:effectLst>
            <a:softEdge rad="1270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428596" y="2214554"/>
            <a:ext cx="4786346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•При исполнении движения вперед корпус слегка откидывается назад, при исполнении в сторону - удерживается прямо, при выполнении назад - слегка наклоняется вперед.</a:t>
            </a:r>
            <a:r>
              <a:rPr lang="ru-RU" sz="2000" dirty="0" smtClean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……………………..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•Корпус и руки работают по заданию педагога - в зависимости от цели и характера комбинации.</a:t>
            </a:r>
            <a:r>
              <a:rPr lang="ru-RU" sz="2000" dirty="0" smtClean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……………</a:t>
            </a:r>
            <a:r>
              <a:rPr lang="ru-RU" sz="2000" dirty="0" smtClean="0">
                <a:solidFill>
                  <a:schemeClr val="bg1">
                    <a:lumMod val="85000"/>
                  </a:schemeClr>
                </a:solidFill>
                <a:latin typeface="Times New Roman" pitchFamily="18" charset="0"/>
                <a:cs typeface="Times New Roman" pitchFamily="18" charset="0"/>
              </a:rPr>
              <a:t>……</a:t>
            </a:r>
            <a:r>
              <a:rPr lang="ru-RU" sz="2000" dirty="0" smtClean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0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357158" y="5286388"/>
            <a:ext cx="492922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Характерные ошибки</a:t>
            </a:r>
            <a:r>
              <a:rPr kumimoji="0" lang="ru-RU" sz="2000" b="1" i="0" u="sng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:</a:t>
            </a: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..………………..….</a:t>
            </a:r>
            <a:b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•Не соблюдение правил исполнения классической формы </a:t>
            </a:r>
            <a:r>
              <a:rPr kumimoji="0" lang="ru-RU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battement</a:t>
            </a: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kumimoji="0" lang="ru-RU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developpe</a:t>
            </a: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.</a:t>
            </a:r>
            <a:b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•Наиболее часто встречающаяся ошибка при исполнении - вялая работа опорной ноги.</a:t>
            </a:r>
            <a:b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>
    <p:fade thruBlk="1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 descr="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285992"/>
            <a:ext cx="8229600" cy="1143000"/>
          </a:xfrm>
        </p:spPr>
        <p:txBody>
          <a:bodyPr>
            <a:noAutofit/>
          </a:bodyPr>
          <a:lstStyle/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 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Это усложненный вариант предыдущего упражнения.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Музыкальная раскладка: 4/4,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исходное положение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: 3-я позиция ног.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«затакт»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 Рабочая нога начинает выполнять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developpe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одновременно опорная нога поднимается на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полупальцы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;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«1»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 рабочая нога открывается в заданном направлении на высоту 90 градусов, опорная нога резко опускается на всю стопу с ударом 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пятки в пол с последующим полуприседанием,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«и2»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-пауза; </a:t>
            </a:r>
            <a:r>
              <a:rPr lang="ru-RU" sz="2000" dirty="0" smtClean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sz="2000" dirty="0" smtClean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 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57158" y="214290"/>
            <a:ext cx="850112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u="sng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3-й вид: </a:t>
            </a:r>
            <a:r>
              <a:rPr lang="ru-RU" sz="2000" b="1" u="sng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Battement</a:t>
            </a:r>
            <a:r>
              <a:rPr lang="ru-RU" sz="2000" b="1" u="sng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u="sng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developpe</a:t>
            </a:r>
            <a:r>
              <a:rPr lang="ru-RU" sz="2000" b="1" u="sng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в сочетании с одним ударом пятки опорной ноги в пол.</a:t>
            </a:r>
            <a:r>
              <a:rPr lang="ru-RU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</a:br>
            <a:endParaRPr lang="ru-RU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28596" y="1714488"/>
            <a:ext cx="404476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i="1" u="sng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1-я Раскладка: </a:t>
            </a:r>
            <a:r>
              <a:rPr lang="ru-RU" sz="2000" i="1" u="sng" cap="all" dirty="0" smtClean="0">
                <a:ln w="9000" cmpd="sng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(с затактом)</a:t>
            </a:r>
            <a:endParaRPr lang="ru-RU" sz="2000" i="1" cap="all" dirty="0">
              <a:ln w="9000" cmpd="sng">
                <a:solidFill>
                  <a:sysClr val="windowText" lastClr="000000"/>
                </a:solidFill>
                <a:prstDash val="solid"/>
              </a:ln>
              <a:solidFill>
                <a:sysClr val="windowText" lastClr="00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286248" y="6572272"/>
            <a:ext cx="642942" cy="285728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Рисунок 9" descr="12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1472" y="4286256"/>
            <a:ext cx="8207433" cy="2571744"/>
          </a:xfrm>
          <a:prstGeom prst="rect">
            <a:avLst/>
          </a:prstGeom>
          <a:effectLst>
            <a:softEdge rad="31750"/>
          </a:effectLst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714348" y="1214422"/>
            <a:ext cx="7786742" cy="1143000"/>
          </a:xfrm>
        </p:spPr>
        <p:txBody>
          <a:bodyPr>
            <a:noAutofit/>
          </a:bodyPr>
          <a:lstStyle/>
          <a:p>
            <a:pPr algn="just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«и»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 при сохранении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demi-plie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на опорной ноге, приподнять ее пятку от пола, рабочая нога сохраняет положение на высоте 90 градусов;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«3»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 резким ударом поставить пятку опорной ноги на пол; рабочая нога сохраняет положение на высоте 90 градусов;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«и»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 рабочая нога, в вытянутом положении опускается носком в пол; одновременно опорная нога выпрямляется в колене;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«4»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 рабочая нога по правилам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battement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tendu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закрывается в 3-ю позицию;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«и»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 затактовое положение.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endParaRPr lang="ru-RU" sz="2000" dirty="0"/>
          </a:p>
        </p:txBody>
      </p:sp>
      <p:pic>
        <p:nvPicPr>
          <p:cNvPr id="7" name="Рисунок 6" descr="34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071670" y="2848665"/>
            <a:ext cx="4857784" cy="4009335"/>
          </a:xfrm>
          <a:prstGeom prst="rect">
            <a:avLst/>
          </a:prstGeom>
          <a:effectLst>
            <a:softEdge rad="31750"/>
          </a:effectLst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571472" y="428604"/>
            <a:ext cx="300039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i="1" u="sng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2-я Раскладка: </a:t>
            </a:r>
            <a:endParaRPr lang="ru-RU" sz="2000" dirty="0"/>
          </a:p>
        </p:txBody>
      </p:sp>
      <p:pic>
        <p:nvPicPr>
          <p:cNvPr id="6" name="Рисунок 5" descr="12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14480" y="4955307"/>
            <a:ext cx="6072230" cy="1902693"/>
          </a:xfrm>
          <a:prstGeom prst="rect">
            <a:avLst/>
          </a:prstGeom>
          <a:effectLst>
            <a:softEdge rad="3175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357430"/>
            <a:ext cx="8015286" cy="1143000"/>
          </a:xfrm>
        </p:spPr>
        <p:txBody>
          <a:bodyPr>
            <a:noAutofit/>
          </a:bodyPr>
          <a:lstStyle/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Музыкальная раскладка: 2/4, исходное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положеине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: 3-я позиция ног.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«затакт»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 Рабочая нога начинает выполнять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developpe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одновременно опорная нога поднимается на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полупальцы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;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«1»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 рабочая нога открывается в заданном направлении на высоту 90 градусов, опорная нога резко опускается на всю стопу с ударом пятки в пол с последующим полуприседанием,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«и» - при сохранении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demi-plie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на опорной ноге, приподнять ее пятку от пола и резким ударом поставить пятку опорной ноги на пол, рабочая нога сохраняет положение на высоте 90 градусов;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«2»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 рабочая нога, в вытянутом положении опускается носком в пол и закрывается в позицию; одновременно опорная нога выпрямляется в колене;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«и»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— затактовое положение.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 thruBlk="1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071678"/>
            <a:ext cx="7643866" cy="1143000"/>
          </a:xfrm>
        </p:spPr>
        <p:txBody>
          <a:bodyPr>
            <a:noAutofit/>
          </a:bodyPr>
          <a:lstStyle/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•В этом упражнении необходимо соблюдать все 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правила исполнения предыдущего движения.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•Необходимо добиваться сильного, четкого удара пяткой и следить за тем, чтобы в момент удара рабочая нога сохраняла высоту, оставаясь неподвижной и предельно вытянутой.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•Корпус на удар не реагирует.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endParaRPr lang="ru-RU" sz="2000" dirty="0">
              <a:solidFill>
                <a:schemeClr val="bg1">
                  <a:lumMod val="8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2" descr="батман девелопе - Молдавия - YouTub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00985" y="3286124"/>
            <a:ext cx="5743015" cy="3571876"/>
          </a:xfrm>
          <a:prstGeom prst="rect">
            <a:avLst/>
          </a:prstGeom>
          <a:noFill/>
          <a:effectLst>
            <a:softEdge rad="12700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571472" y="3357562"/>
            <a:ext cx="285752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u="sng" dirty="0" smtClean="0">
                <a:latin typeface="Times New Roman" pitchFamily="18" charset="0"/>
                <a:cs typeface="Times New Roman" pitchFamily="18" charset="0"/>
              </a:rPr>
              <a:t>Характерные ошибки:</a:t>
            </a:r>
            <a:r>
              <a:rPr lang="ru-RU" sz="2000" dirty="0" smtClean="0">
                <a:solidFill>
                  <a:schemeClr val="bg1">
                    <a:lumMod val="8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solidFill>
                  <a:schemeClr val="bg1">
                    <a:lumMod val="8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•Колебание рабочей ноги в момент удара.</a:t>
            </a:r>
            <a:r>
              <a:rPr lang="ru-RU" sz="2000" dirty="0" smtClean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•Сотрясание корпусом. </a:t>
            </a:r>
            <a:endParaRPr lang="ru-RU" sz="2000" dirty="0"/>
          </a:p>
        </p:txBody>
      </p:sp>
    </p:spTree>
  </p:cSld>
  <p:clrMapOvr>
    <a:masterClrMapping/>
  </p:clrMapOvr>
  <p:transition>
    <p:fade thruBlk="1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071678"/>
            <a:ext cx="8229600" cy="1143000"/>
          </a:xfrm>
        </p:spPr>
        <p:txBody>
          <a:bodyPr>
            <a:noAutofit/>
          </a:bodyPr>
          <a:lstStyle/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 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Это раскрывание ноги без приведения в позицию, в этом случае рабочая нога приводится обратно к колену и далее раскрывается в заданном направлении.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 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Музыкальная раскладка: 4/4, исходное положение: 3-я позиция ног.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«затакт»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 рабочая нога, по правилам классического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developpe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скользит пальцами вытянутой стопы до колена опорной ноги;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опорная нога поднимается на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полупальцы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;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«1»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 рабочая нога вынимается в заданном направлении на высоту 90 градусов, опорная нога опускается с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полупальцев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в полуприседание;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«и 2»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 рабочая нога приводится обратно к колену; опорная нога из положения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demi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plie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поднимается на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полупальцы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;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00034" y="214290"/>
            <a:ext cx="742955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u="sng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4-й вид: </a:t>
            </a:r>
            <a:r>
              <a:rPr lang="ru-RU" sz="2000" b="1" u="sng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Battement</a:t>
            </a:r>
            <a:r>
              <a:rPr lang="ru-RU" sz="2000" b="1" u="sng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u="sng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developpe</a:t>
            </a:r>
            <a:r>
              <a:rPr lang="ru-RU" sz="2000" b="1" u="sng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через </a:t>
            </a:r>
            <a:r>
              <a:rPr lang="ru-RU" sz="2000" b="1" u="sng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passé</a:t>
            </a:r>
            <a:r>
              <a:rPr lang="ru-RU" sz="2000" b="1" u="sng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</a:br>
            <a:endParaRPr lang="ru-RU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00034" y="1643050"/>
            <a:ext cx="224163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i="1" u="sng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1-я Раскладка:</a:t>
            </a:r>
            <a:endParaRPr lang="ru-RU" sz="2000" i="1" cap="all" dirty="0">
              <a:ln w="9000" cmpd="sng">
                <a:solidFill>
                  <a:sysClr val="windowText" lastClr="000000"/>
                </a:solidFill>
                <a:prstDash val="solid"/>
              </a:ln>
              <a:solidFill>
                <a:sysClr val="windowText" lastClr="00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786182" y="5357826"/>
            <a:ext cx="1571636" cy="357190"/>
          </a:xfrm>
          <a:prstGeom prst="roundRect">
            <a:avLst/>
          </a:prstGeom>
          <a:ln>
            <a:noFill/>
          </a:ln>
          <a:effectLst>
            <a:softEdge rad="63500"/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назад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Рисунок 9" descr="б-д с приседом 2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72066" y="4429132"/>
            <a:ext cx="3753705" cy="2428868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11" name="Рисунок 10" descr="назад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85720" y="4445244"/>
            <a:ext cx="3643306" cy="2412756"/>
          </a:xfrm>
          <a:prstGeom prst="rect">
            <a:avLst/>
          </a:prstGeom>
          <a:effectLst>
            <a:softEdge rad="127000"/>
          </a:effectLst>
        </p:spPr>
      </p:pic>
    </p:spTree>
  </p:cSld>
  <p:clrMapOvr>
    <a:masterClrMapping/>
  </p:clrMapOvr>
  <p:transition>
    <p:fade thruBlk="1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786" y="1500174"/>
            <a:ext cx="7358114" cy="1143000"/>
          </a:xfrm>
        </p:spPr>
        <p:txBody>
          <a:bodyPr>
            <a:noAutofit/>
          </a:bodyPr>
          <a:lstStyle/>
          <a:p>
            <a:pPr algn="just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«и 3»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 рабочая нога, раскрывается в заданном направлении, опорная нога опускается с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полупальцев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в полуприседание;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«и»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 рабочая нога опускается носком в пол, колено опорной ноги выпрямляется,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«4»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 рабочая нога по правилам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battement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tendu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закрывается в 3-ю позицию;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«и»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 затактовое положение.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endParaRPr lang="ru-RU" sz="2000" dirty="0"/>
          </a:p>
        </p:txBody>
      </p:sp>
      <p:pic>
        <p:nvPicPr>
          <p:cNvPr id="5" name="Рисунок 4" descr="д6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2" y="3735587"/>
            <a:ext cx="4857754" cy="3122413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6" name="Рисунок 5" descr="д3конец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385474" y="3714752"/>
            <a:ext cx="4758526" cy="3143247"/>
          </a:xfrm>
          <a:prstGeom prst="rect">
            <a:avLst/>
          </a:prstGeom>
          <a:effectLst>
            <a:softEdge rad="127000"/>
          </a:effectLst>
        </p:spPr>
      </p:pic>
    </p:spTree>
  </p:cSld>
  <p:clrMapOvr>
    <a:masterClrMapping/>
  </p:clrMapOvr>
  <p:transition>
    <p:fade thruBlk="1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143116"/>
            <a:ext cx="7786742" cy="1143000"/>
          </a:xfrm>
        </p:spPr>
        <p:txBody>
          <a:bodyPr>
            <a:noAutofit/>
          </a:bodyPr>
          <a:lstStyle/>
          <a:p>
            <a:pPr algn="just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«затакт»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 рабочая нога, по правилам классического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developpe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скользит пальцами вытянутой стопы до колена опорной ноги;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«1»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 рабочая нога вынимается в заданном направлении на высоту 90 градусов, опорная нога опускается с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полупальцев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в полуприседание;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«и»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 рабочая нога приводится обратно к колену; опорная нога опускается с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полупальцев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в полуприседание;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«2»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 рабочая нога, раскрывается в заданном направлении, опорная нога опускается с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полупальцев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в полуприседание;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«и 3»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 рабочая нога, в вытянутом положении опускается носком в пол; колено опорной ноги выпрямляется;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«и 4»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 рабочая нога по правилам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battement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tendu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закрывается в 3-ю позицию,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«и»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 затактовое положение.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71472" y="285728"/>
            <a:ext cx="300039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i="1" u="sng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2-я Раскладка: </a:t>
            </a:r>
            <a:endParaRPr lang="ru-RU" sz="2000" dirty="0"/>
          </a:p>
        </p:txBody>
      </p:sp>
      <p:pic>
        <p:nvPicPr>
          <p:cNvPr id="6" name="Рисунок 5" descr=".0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4500571"/>
            <a:ext cx="9150184" cy="2357430"/>
          </a:xfrm>
          <a:prstGeom prst="rect">
            <a:avLst/>
          </a:prstGeom>
          <a:effectLst>
            <a:softEdge rad="31750"/>
          </a:effectLst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571472" y="214290"/>
            <a:ext cx="300039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i="1" u="sng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3-я Раскладка: </a:t>
            </a:r>
            <a:endParaRPr lang="ru-RU" sz="2000" dirty="0"/>
          </a:p>
        </p:txBody>
      </p:sp>
      <p:pic>
        <p:nvPicPr>
          <p:cNvPr id="8" name="Рисунок 7" descr="Безымянный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357290" y="4357694"/>
            <a:ext cx="6429420" cy="2500306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000240"/>
            <a:ext cx="8001056" cy="1143000"/>
          </a:xfrm>
        </p:spPr>
        <p:txBody>
          <a:bodyPr>
            <a:noAutofit/>
          </a:bodyPr>
          <a:lstStyle/>
          <a:p>
            <a:pPr algn="just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«затакт»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 рабочая нога, по правилам классического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developpe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скользит пальцами вытянутой стопы до колена опорной ноги;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«1»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 рабочая нога вынимается в заданном направлении на высоту 90 градусов; опорная нога опускается с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полупальцев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в полуприседание,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«и»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 рабочая нога приводится обратно к колену; опорная нога опускается с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полупальцев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в полуприседание;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«2»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 рабочая нога, раскрывается в заданном направлении, опорная нога опускается с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полупальцев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в полуприседание;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«и 3»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 рабочая нога, в вытянутом положении опускается носком 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 пол; колено опорной ноги выпрямляется;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«и 4»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 рабочая нога по правилам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battement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tendu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закрывается в 3-ю позицию;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«и»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 затактовое положение.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0100" y="1357298"/>
            <a:ext cx="7072362" cy="1143000"/>
          </a:xfrm>
        </p:spPr>
        <p:txBody>
          <a:bodyPr>
            <a:noAutofit/>
          </a:bodyPr>
          <a:lstStyle/>
          <a:p>
            <a:pPr algn="just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иЗ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»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-пауза; 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«и»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 рабочая нога, в вытянутом положении опускается носком 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 пол; колено опорной ноги выпрямляется;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«4»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 рабочая нога по правилам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battement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tendu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закрывается в 3-ю позицию;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«и»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 затактовое положение.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endParaRPr lang="ru-RU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000100" y="285728"/>
            <a:ext cx="785818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u="sng" cap="all" dirty="0" smtClean="0">
                <a:ln w="9000" cmpd="sng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Возможен и такой вариант закрытия ноги:</a:t>
            </a:r>
            <a:r>
              <a:rPr lang="ru-RU" cap="all" dirty="0" smtClean="0">
                <a:ln w="9000" cmpd="sng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cap="all" dirty="0" smtClean="0">
                <a:ln w="9000" cmpd="sng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</a:br>
            <a:endParaRPr lang="ru-RU" cap="all" dirty="0">
              <a:ln w="9000" cmpd="sng">
                <a:solidFill>
                  <a:sysClr val="windowText" lastClr="000000"/>
                </a:solidFill>
                <a:prstDash val="solid"/>
              </a:ln>
              <a:solidFill>
                <a:sysClr val="windowText" lastClr="00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5" name="Рисунок 4" descr=".00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71538" y="2697806"/>
            <a:ext cx="7072330" cy="4160194"/>
          </a:xfrm>
          <a:prstGeom prst="rect">
            <a:avLst/>
          </a:prstGeom>
          <a:effectLst>
            <a:softEdge rad="127000"/>
          </a:effectLst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571472" y="285728"/>
            <a:ext cx="8001056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Особое внимание нужно обратить на необходимость чередования движений, которые выполняются на согнутых и вытянутых ногах. Урок народного танца должен стать основой совершенствования техники исполнения движений, помочь овладеть стилистикой народной хореографии, умением передать её национальные особенности и характерную манеру исполнения. 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endParaRPr lang="ru-RU" sz="20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642910" y="2571744"/>
            <a:ext cx="642942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/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Урок народного танца состоит из трёх частей:</a:t>
            </a: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   </a:t>
            </a:r>
            <a:b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I.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Упражнения у станка</a:t>
            </a:r>
          </a:p>
          <a:p>
            <a:pPr algn="just" fontAlgn="base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II.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Движения на середине зала</a:t>
            </a:r>
          </a:p>
          <a:p>
            <a:pPr algn="just" fontAlgn="base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III.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Разучивание и композиционное построение учебных этюдов на танцевальном материале народных танцев.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1986" name="Picture 2" descr="Музыка для экзерсис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077393"/>
            <a:ext cx="4500562" cy="2994921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41988" name="Picture 4" descr="Экзерсис у станка народный танец ноты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88545" y="4143381"/>
            <a:ext cx="4155455" cy="2714620"/>
          </a:xfrm>
          <a:prstGeom prst="rect">
            <a:avLst/>
          </a:prstGeom>
          <a:noFill/>
          <a:effectLst>
            <a:softEdge rad="127000"/>
          </a:effectLst>
        </p:spPr>
      </p:pic>
    </p:spTree>
  </p:cSld>
  <p:clrMapOvr>
    <a:masterClrMapping/>
  </p:clrMapOvr>
  <p:transition>
    <p:fade thruBlk="1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571472" y="357166"/>
            <a:ext cx="728667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С чем комбинируется данное упражнение:</a:t>
            </a:r>
            <a:br>
              <a:rPr lang="ru-RU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</a:br>
            <a:endParaRPr lang="ru-RU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6" name="Рисунок 5" descr="===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" y="3243162"/>
            <a:ext cx="4000495" cy="3614838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7" name="Рисунок 6" descr="=-=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286380" y="3282644"/>
            <a:ext cx="3857620" cy="3575355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428736"/>
            <a:ext cx="8229600" cy="1143000"/>
          </a:xfrm>
        </p:spPr>
        <p:txBody>
          <a:bodyPr>
            <a:noAutofit/>
          </a:bodyPr>
          <a:lstStyle/>
          <a:p>
            <a:pPr algn="just"/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Все виды </a:t>
            </a:r>
            <a:r>
              <a:rPr lang="ru-RU" sz="2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developpe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комбинируются: между собой </a:t>
            </a: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(например: один </a:t>
            </a:r>
            <a:r>
              <a:rPr lang="ru-RU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developpe</a:t>
            </a: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в плие, с одним ударом и т.д.)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; ритмически; с </a:t>
            </a: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port de bras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;  с танцевальными </a:t>
            </a:r>
            <a:r>
              <a:rPr lang="ru-RU" sz="2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эллементами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Упражнение может сочетаться с большими бросками, </a:t>
            </a:r>
            <a:r>
              <a:rPr lang="ru-RU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demi</a:t>
            </a: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 и </a:t>
            </a:r>
            <a:r>
              <a:rPr lang="ru-RU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grand</a:t>
            </a: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rond</a:t>
            </a: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с упражнением для бедра, опусканием на подъем, наклонами и перегибами корпуса, растяжками, поворотами </a:t>
            </a:r>
            <a:r>
              <a:rPr lang="ru-RU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soutenu</a:t>
            </a: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пируэтами, позами подготовкой к «веревочке», а так же с другими движениями, которые могут быть связками между </a:t>
            </a:r>
            <a:r>
              <a:rPr lang="ru-RU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developpe</a:t>
            </a: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в характере которых исполняется комбинация.</a:t>
            </a:r>
            <a:endParaRPr lang="ru-RU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 thruBlk="1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85918" y="285728"/>
            <a:ext cx="5500726" cy="1143000"/>
          </a:xfrm>
        </p:spPr>
        <p:txBody>
          <a:bodyPr>
            <a:normAutofit/>
          </a:bodyPr>
          <a:lstStyle/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Движение </a:t>
            </a:r>
            <a:r>
              <a:rPr lang="ru-RU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developpe</a:t>
            </a: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используется в таких танцах, как академическая Венгрия и Польша.</a:t>
            </a:r>
            <a:endParaRPr lang="ru-RU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Детство — это мы», ансамбль песни и танца имени Локтева ...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28794" y="1214422"/>
            <a:ext cx="5143536" cy="3425677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1028" name="Picture 4" descr="Венгерские батманы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" y="4572008"/>
            <a:ext cx="9103576" cy="2285992"/>
          </a:xfrm>
          <a:prstGeom prst="rect">
            <a:avLst/>
          </a:prstGeom>
          <a:noFill/>
          <a:effectLst>
            <a:softEdge rad="31750"/>
          </a:effectLst>
        </p:spPr>
      </p:pic>
    </p:spTree>
  </p:cSld>
  <p:clrMapOvr>
    <a:masterClrMapping/>
  </p:clrMapOvr>
  <p:transition>
    <p:fade thruBlk="1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785794"/>
            <a:ext cx="8229600" cy="1143000"/>
          </a:xfrm>
        </p:spPr>
        <p:txBody>
          <a:bodyPr>
            <a:noAutofit/>
          </a:bodyPr>
          <a:lstStyle/>
          <a:p>
            <a:pPr algn="l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Источники:</a:t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2000" dirty="0" smtClean="0">
                <a:latin typeface="Times New Roman" pitchFamily="18" charset="0"/>
                <a:cs typeface="Times New Roman" pitchFamily="18" charset="0"/>
                <a:hlinkClick r:id="rId3"/>
              </a:rPr>
              <a:t> https://mydocx.ru/12-69678.html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  <a:hlinkClick r:id="rId3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  <a:hlinkClick r:id="rId3"/>
              </a:rPr>
            </a:br>
            <a:r>
              <a:rPr lang="en-US" sz="2000" dirty="0" smtClean="0">
                <a:latin typeface="Times New Roman" pitchFamily="18" charset="0"/>
                <a:cs typeface="Times New Roman" pitchFamily="18" charset="0"/>
                <a:hlinkClick r:id="rId4"/>
              </a:rPr>
              <a:t> https://nsportal.ru/shkola/fizkultura-i-sport/library/2015/09/29/narodno-harakternyy-tanets-v-horeografii-kak-odna-iz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12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85786" y="2325394"/>
            <a:ext cx="7500990" cy="4532606"/>
          </a:xfrm>
          <a:prstGeom prst="rect">
            <a:avLst/>
          </a:prstGeom>
          <a:effectLst>
            <a:softEdge rad="127000"/>
          </a:effectLst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500034" y="571480"/>
            <a:ext cx="8143932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Упражнения у станка развивают специфические для народного танца технику и силу, а также связки и мышцы недостаточно или совсем не развитые в тренаже классического танца. Упражнения народного тренажа включают в себя повороты стопы и бедра внутрь, удары стопой и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полупальцами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в пол, движения на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присогнутых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ногах, движения расслабленной стопой, резкие глубокие приседания и многие другие упражнения, выражающие многообразие народного танца.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Основные элементы экзерсиса народного танца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проучиваются в комбинациях.  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71472" y="285728"/>
            <a:ext cx="4572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I. Упражнения у станка:</a:t>
            </a: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4034" name="Picture 2" descr="Народная хореография 2 курс станок - YouTub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91010" y="3714752"/>
            <a:ext cx="4952990" cy="2786057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500034" y="3571876"/>
            <a:ext cx="3857652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Комбинация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– логическое сочетание одного, двух или трех, но не более элементов, объединённых в определённый музыкальный отрезок и имеющее чётко поставленную точку. 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 thruBlk="1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5060" name="Picture 4" descr="Музыка для экзерсис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14943" y="3786190"/>
            <a:ext cx="3929057" cy="2714620"/>
          </a:xfrm>
          <a:prstGeom prst="rect">
            <a:avLst/>
          </a:prstGeom>
          <a:noFill/>
          <a:effectLst>
            <a:softEdge rad="1270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1714488"/>
            <a:ext cx="8229600" cy="1143000"/>
          </a:xfrm>
        </p:spPr>
        <p:txBody>
          <a:bodyPr>
            <a:noAutofit/>
          </a:bodyPr>
          <a:lstStyle/>
          <a:p>
            <a:pPr algn="just"/>
            <a:r>
              <a:rPr lang="ru-RU" sz="20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Комбинации экзерсиса у станка в народном танце имеют две степени сложности: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Простые комбинации (учебные)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 – комбинации, в которые включаются основные программные элементы экзерсиса народного танца. Комбинация строится по основным направлениям – вперёд, в 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сторону, назад или только в сторону.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Танцевальные комбинации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 – строятся на основе программных элементов экзерсиса народного танца и движений национального танца, созвучных данной комбинации. При составлении активно используются ритмические разнообразия, а также работа рук, корпуса и головы. 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endParaRPr lang="ru-RU" sz="20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57158" y="3687901"/>
            <a:ext cx="4929222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Построение всех комбинаций придерживается принципа от простого к сложному. Любая комбинация не должна быть громоздкой, продолжительной во времени: при музыкальном размере 4/4 продолжительность комбинации, не более 8 – 12 тактов, при музыкальном размере 3/4 - 16 – 32 такта, при музыкальном размере 2/4 – не более 32 тактов. 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endParaRPr lang="ru-RU" sz="2000" dirty="0"/>
          </a:p>
        </p:txBody>
      </p:sp>
    </p:spTree>
  </p:cSld>
  <p:clrMapOvr>
    <a:masterClrMapping/>
  </p:clrMapOvr>
  <p:transition>
    <p:fade thruBlk="1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571472" y="285728"/>
            <a:ext cx="4572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II. Движения на середине зала:</a:t>
            </a: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6082" name="Picture 2" descr="Урок народного танца - Верёвочка на середине зала (Тарантелла)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28860" y="3241469"/>
            <a:ext cx="6429388" cy="3616531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1643050"/>
            <a:ext cx="8229600" cy="1143000"/>
          </a:xfrm>
        </p:spPr>
        <p:txBody>
          <a:bodyPr>
            <a:noAutofit/>
          </a:bodyPr>
          <a:lstStyle/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Упражнения на середине зала развивают технику ног, гибкость корпуса, пластичность рук. Несложные комбинации двух трёх движений подготавливают учащегося к овладению формой, и стелем народно танца и к усложнённым комбинациям, развивающим координацию движений всего тела и выразительность танца. В этой части урока проучиваются основные элементы русского народного танца – «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ковырялочка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», «верёвочка», «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моталочка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», дроби, присядки, вращения и т.д., в чистом виде и комбинациях. А также движения и элементы танцев различных национальностей, как подготовительные движения для использования их в этюдной форме.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 thruBlk="1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500034" y="357166"/>
            <a:ext cx="800105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Упражнения экзерсиса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 — основа любой хореографической подготовки. Они развивают физические качества, необходимые для профессионального выполнения движений практически любой танцевальной техники: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выворотность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эластичность и силу мышц ног и спины, правильную постановку корпуса, рук и головы, устойчивость, координацию движений.</a:t>
            </a:r>
          </a:p>
        </p:txBody>
      </p:sp>
      <p:pic>
        <p:nvPicPr>
          <p:cNvPr id="40962" name="Picture 2" descr="Программа дисциплин балетных стажировок и лагерей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100" y="2071678"/>
            <a:ext cx="7183972" cy="4786322"/>
          </a:xfrm>
          <a:prstGeom prst="rect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  <p:transition>
    <p:fade thruBlk="1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786" y="2214554"/>
            <a:ext cx="7429552" cy="1143000"/>
          </a:xfrm>
        </p:spPr>
        <p:txBody>
          <a:bodyPr>
            <a:noAutofit/>
          </a:bodyPr>
          <a:lstStyle/>
          <a:p>
            <a:pPr algn="just"/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Developpe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 в переводе с французского означает «вынимать». 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Следовательно, нога не поднимается, а как бы вынимается.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Движение 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развивает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 танцевальный шаг, силу ног, выносливость, эластичность мышц. Укрепляет икроножные мышцы, подвижность тазобедренного и голеностопного суставов, способствует развитию устойчивости,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танцевальности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и координации движений. Можно исполнять в характере русского, 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белорусского, венгерского, польского, цыганского танцев. 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Упражнение выполняется вперед, в сторону и назад.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0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86314" y="4052047"/>
            <a:ext cx="4143371" cy="2805953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785786" y="4214818"/>
            <a:ext cx="400052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По характеру исполнения различают 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плавное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 (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legato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developpe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и 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отрывистое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 (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staccato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).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Developpe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исполняется по правилам классического движения. Проучивается после изучения классического варианта.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endParaRPr lang="ru-RU" sz="20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571604" y="142852"/>
            <a:ext cx="564360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BATTEMENT DEVELOPPE (раскрывание рабочей ноги на 90* и выше)</a:t>
            </a:r>
            <a:br>
              <a:rPr lang="ru-RU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</a:br>
            <a:endParaRPr lang="ru-RU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>
    <p:fade thruBlk="1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 descr="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2" name="Рисунок 11" descr="д1нач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14546" y="4034289"/>
            <a:ext cx="4643437" cy="2823711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1500174"/>
            <a:ext cx="8072494" cy="1143000"/>
          </a:xfrm>
        </p:spPr>
        <p:txBody>
          <a:bodyPr>
            <a:noAutofit/>
          </a:bodyPr>
          <a:lstStyle/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 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При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проучивании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движение занимает 2 такта 4/4. 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Музыкальная раскладка: 4/4,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исходное положение: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3-я позиция ног.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57158" y="285728"/>
            <a:ext cx="8358246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1-й вид:</a:t>
            </a:r>
            <a:r>
              <a:rPr lang="ru-RU" sz="2000" b="1" u="sng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000" b="1" u="sng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Battement</a:t>
            </a:r>
            <a:r>
              <a:rPr lang="ru-RU" sz="2000" b="1" u="sng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u="sng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developpe</a:t>
            </a:r>
            <a:r>
              <a:rPr lang="ru-RU" sz="2000" b="1" u="sng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плавное (</a:t>
            </a:r>
            <a:r>
              <a:rPr lang="ru-RU" sz="2000" b="1" u="sng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legato</a:t>
            </a:r>
            <a:r>
              <a:rPr lang="ru-RU" sz="2000" b="1" u="sng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) с </a:t>
            </a:r>
            <a:r>
              <a:rPr lang="ru-RU" sz="2000" b="1" u="sng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plie</a:t>
            </a:r>
            <a:r>
              <a:rPr lang="ru-RU" sz="2000" b="1" u="sng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на опорной ноге.</a:t>
            </a:r>
          </a:p>
          <a:p>
            <a:r>
              <a:rPr lang="ru-RU" sz="2000" b="1" u="sng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u="sng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000" b="1" i="1" u="sng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1-я раскладка: </a:t>
            </a:r>
            <a:r>
              <a:rPr lang="ru-RU" sz="2000" i="1" u="sng" cap="all" dirty="0" smtClean="0">
                <a:ln w="9000" cmpd="sng">
                  <a:solidFill>
                    <a:schemeClr val="tx1"/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(в такт)</a:t>
            </a:r>
            <a:r>
              <a:rPr lang="ru-RU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</a:br>
            <a:endParaRPr lang="ru-RU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286248" y="4143380"/>
            <a:ext cx="1143008" cy="285752"/>
          </a:xfrm>
          <a:prstGeom prst="roundRect">
            <a:avLst/>
          </a:prstGeom>
          <a:ln>
            <a:noFill/>
          </a:ln>
          <a:effectLst>
            <a:softEdge rad="63500"/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вперёд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57158" y="2428868"/>
            <a:ext cx="807249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Движение:</a:t>
            </a:r>
          </a:p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«1и»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 рабочая нога, по правилам классического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developpe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скользит 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пальцами вытянутой стопы до колена опорной ноги;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endParaRPr lang="ru-RU" sz="20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57158" y="2857496"/>
            <a:ext cx="4572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1-й такт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:</a:t>
            </a:r>
            <a:b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fade thruBlk="1"/>
  </p:transition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637</TotalTime>
  <Words>773</Words>
  <Application>Microsoft Office PowerPoint</Application>
  <PresentationFormat>Экран (4:3)</PresentationFormat>
  <Paragraphs>90</Paragraphs>
  <Slides>32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3" baseType="lpstr">
      <vt:lpstr>Тема Office</vt:lpstr>
      <vt:lpstr>   </vt:lpstr>
      <vt:lpstr>Начинать изучение народного танца нужно после того, как учащиеся освоили основы классики. В процессе обучения учащиеся развивают свой суставно-связочный аппарат, эластичность и силу мышц, координацию и выразительность движений, подготавливаются к восприятию любого народного или сценического танца, любого задания балетмейстера. </vt:lpstr>
      <vt:lpstr>Слайд 3</vt:lpstr>
      <vt:lpstr>Слайд 4</vt:lpstr>
      <vt:lpstr>Комбинации экзерсиса у станка в народном танце имеют две степени сложности: Простые комбинации (учебные) – комбинации, в которые включаются основные программные элементы экзерсиса народного танца. Комбинация строится по основным направлениям – вперёд, в  сторону, назад или только в сторону.  Танцевальные комбинации – строятся на основе программных элементов экзерсиса народного танца и движений национального танца, созвучных данной комбинации. При составлении активно используются ритмические разнообразия, а также работа рук, корпуса и головы.   </vt:lpstr>
      <vt:lpstr> Упражнения на середине зала развивают технику ног, гибкость корпуса, пластичность рук. Несложные комбинации двух трёх движений подготавливают учащегося к овладению формой, и стелем народно танца и к усложнённым комбинациям, развивающим координацию движений всего тела и выразительность танца. В этой части урока проучиваются основные элементы русского народного танца – «ковырялочка», «верёвочка», «моталочка», дроби, присядки, вращения и т.д., в чистом виде и комбинациях. А также движения и элементы танцев различных национальностей, как подготовительные движения для использования их в этюдной форме.</vt:lpstr>
      <vt:lpstr>Слайд 7</vt:lpstr>
      <vt:lpstr>Developpe в переводе с французского означает «вынимать».  Следовательно, нога не поднимается, а как бы вынимается.  Движение развивает танцевальный шаг, силу ног, выносливость, эластичность мышц. Укрепляет икроножные мышцы, подвижность тазобедренного и голеностопного суставов, способствует развитию устойчивости, танцевальности и координации движений. Можно исполнять в характере русского,  белорусского, венгерского, польского, цыганского танцев.  Упражнение выполняется вперед, в сторону и назад.  </vt:lpstr>
      <vt:lpstr>  При проучивании, движение занимает 2 такта 4/4.  Музыкальная раскладка: 4/4, исходное положение: 3-я позиция ног. </vt:lpstr>
      <vt:lpstr>Слайд 10</vt:lpstr>
      <vt:lpstr>«1и» - рабочая нога, в вытянутом положении опускается носком в пол; одновременно опорная нога вытягивается в колене;  «2и»-пауза; . «3и» - рабочая нога по правилам battement tendu закрывается в 3-ю позицию; «4и»-пауза .  </vt:lpstr>
      <vt:lpstr>  «1и» — рука поднимается в первую позицию, голова наклоняется к опорному плечу, взгляд в кисть руки; «2и» — положение сохраняется; «3и» — рука открывается во 2-ю позицию,  голова, сопровождая движение руки,  поворачивается лицом класс; «4и» — положение сохраняется.     </vt:lpstr>
      <vt:lpstr>«1и 2и» — положение сохраняется; «3» - рука закрывается в 4-ю позицию, голова, сохраняя  поворот, слегка опускается вниз; «4и» — голова возвращается в исходное положение.</vt:lpstr>
      <vt:lpstr>  Музыкальный размер: 4/4, исходное положение: 3-я позиция ног.  «затакт» - рабочая нога, по правилам классического developpe скользит пальцами вытянутой стопы до колена опорной ноги; «1» - рабочая нога вынимается в заданном направлении на высоту 90 градусов; одновременно опорная нога опускается в полуприседание; «и2»-пауза; . </vt:lpstr>
      <vt:lpstr>«и 3» - рабочая нога, в вытянутом положении опускается носком в пол; одновременно опорная нога выпрямляется в колене;  «и 4» - рабочая нога по правилам battement tendu закрывается в 3-ю позицию. </vt:lpstr>
      <vt:lpstr>  Основной момент движения - developpe работающей ногой и одновременный подъем на полупальцы, а затем резкое опускание с одним ударом пятки опорной ноги в момент раскрытия рабочей ноги в заданном направлении.    Музыкальная раскладка: 4/4, исходное положение: 3-я позиция ног. «затакт» - Рабочая нога начинает выполнять developpe, одновременно  опорная нога поднимается на полупальцы; «1» - рабочая нога открывается в заданном направлении на высоту 90 градусов, опорная нога резко опускается на всю стопу с ударом пятки в пол с последующим полуприседанием, «и2»-пауза; . </vt:lpstr>
      <vt:lpstr>«и 3» - рабочая нога, в вытянутом положении опускается носком в пол;  одновременно опорная нога выпрямляется в колене; «и 4» - рабочая нога по правилам battement tendu закрывается в 3-ю позицию. «и» - затактовое положение, </vt:lpstr>
      <vt:lpstr> Музыкальный размер: 2/4, исходное положение: 3-я позиция ног.  «затакт» - Рабочая нога начинает выполнять developpe, одновременно опорная нога поднимается на полупальцы; «1» - рабочая нога открывается в заданном направлении на высоту 90 градусов, опорная нога резко опускается на всю стопу  с ударом пятки в пол с последующим полуприседанием, </vt:lpstr>
      <vt:lpstr>«и» - рабочая нога, в вытянутом положении опускается носком в пол; одновременно опорная нога выпрямляется в колене; «2» - рабочая нога по правилам battement tendu  закрывается в 3-ю позицию  «и» - затактовое положение. </vt:lpstr>
      <vt:lpstr>•Все движение должно исполняться, плавно, слитно. •Следует добиваться координации в работе ног и рук. •При исполнении движения необходимо следить за тем, чтобы колено опорной ноги было направлено точно в сторону (предельно выворотно). •Рабочая нога раскрывается по правилам классического developpe - выворотно, не понижая бедра, до уровня фиксируемого положения.   </vt:lpstr>
      <vt:lpstr>  Это усложненный вариант предыдущего упражнения.   Музыкальная раскладка: 4/4, исходное положение: 3-я позиция ног. «затакт» - Рабочая нога начинает выполнять developpe,  одновременно опорная нога поднимается на полупальцы; «1» - рабочая нога открывается в заданном направлении на высоту 90 градусов, опорная нога резко опускается на всю стопу с ударом  пятки в пол с последующим полуприседанием, «и2»-пауза; .   </vt:lpstr>
      <vt:lpstr>«и» - при сохранении demi-plie на опорной ноге, приподнять ее пятку от пола, рабочая нога сохраняет положение на высоте 90 градусов; «3» - резким ударом поставить пятку опорной ноги на пол; рабочая нога сохраняет положение на высоте 90 градусов; «и» - рабочая нога, в вытянутом положении опускается носком в пол; одновременно опорная нога выпрямляется в колене; «4» - рабочая нога по правилам battement tendu закрывается в 3-ю позицию; «и» - затактовое положение. </vt:lpstr>
      <vt:lpstr> Музыкальная раскладка: 2/4, исходное положеине: 3-я позиция ног. «затакт» - Рабочая нога начинает выполнять developpe, одновременно опорная нога поднимается на полупальцы; «1» - рабочая нога открывается в заданном направлении на высоту 90 градусов, опорная нога резко опускается на всю стопу с ударом пятки в пол с последующим полуприседанием, «и» - при сохранении demi-plie на опорной ноге, приподнять ее пятку от пола и резким ударом поставить пятку опорной ноги на пол, рабочая нога сохраняет положение на высоте 90 градусов; «2» - рабочая нога, в вытянутом положении опускается носком в пол и закрывается в позицию; одновременно опорная нога выпрямляется в колене; «и» — затактовое положение. </vt:lpstr>
      <vt:lpstr>•В этом упражнении необходимо соблюдать все  правила исполнения предыдущего движения. •Необходимо добиваться сильного, четкого удара пяткой и следить за тем, чтобы в момент удара рабочая нога сохраняла высоту, оставаясь неподвижной и предельно вытянутой. •Корпус на удар не реагирует.  </vt:lpstr>
      <vt:lpstr>  Это раскрывание ноги без приведения в позицию, в этом случае рабочая нога приводится обратно к колену и далее раскрывается в заданном направлении.   Музыкальная раскладка: 4/4, исходное положение: 3-я позиция ног. «затакт» - рабочая нога, по правилам классического developpe скользит пальцами вытянутой стопы до колена опорной ноги; опорная нога поднимается на полупальцы; «1» - рабочая нога вынимается в заданном направлении на высоту 90 градусов, опорная нога опускается с полупальцев в полуприседание; «и 2» - рабочая нога приводится обратно к колену; опорная нога из положения demi–plie поднимается на полупальцы; </vt:lpstr>
      <vt:lpstr>«и 3» - рабочая нога, раскрывается в заданном направлении, опорная нога опускается с полупальцев в полуприседание; «и» - рабочая нога опускается носком в пол, колено опорной ноги выпрямляется, «4» - рабочая нога по правилам battement tendu закрывается в 3-ю позицию; «и» - затактовое положение. </vt:lpstr>
      <vt:lpstr>«затакт» - рабочая нога, по правилам классического developpe скользит пальцами вытянутой стопы до колена опорной ноги; «1» - рабочая нога вынимается в заданном направлении на высоту 90 градусов, опорная нога опускается с полупальцев в полуприседание; «и» - рабочая нога приводится обратно к колену; опорная нога опускается с полупальцев в полуприседание; «2» - рабочая нога, раскрывается в заданном направлении, опорная нога опускается с полупальцев в полуприседание; «и 3» - рабочая нога, в вытянутом положении опускается носком в пол; колено опорной ноги выпрямляется; «и 4» - рабочая нога по правилам battement tendu закрывается в 3-ю позицию, «и» - затактовое положение. </vt:lpstr>
      <vt:lpstr>«затакт» - рабочая нога, по правилам классического developpe скользит пальцами вытянутой стопы до колена опорной ноги; «1» - рабочая нога вынимается в заданном направлении на высоту 90 градусов; опорная нога опускается с полупальцев в полуприседание, «и» - рабочая нога приводится обратно к колену; опорная нога опускается с полупальцев в полуприседание; «2» - рабочая нога, раскрывается в заданном направлении, опорная нога опускается с полупальцев в полуприседание; «и 3» - рабочая нога, в вытянутом положении опускается носком  в пол; колено опорной ноги выпрямляется; «и 4» - рабочая нога по правилам battement tendu закрывается в 3-ю позицию; «и» - затактовое положение. </vt:lpstr>
      <vt:lpstr>«иЗ»-пауза; . «и» - рабочая нога, в вытянутом положении опускается носком  в пол; колено опорной ноги выпрямляется; «4» - рабочая нога по правилам battement tendu закрывается в 3-ю позицию; «и» - затактовое положение.  </vt:lpstr>
      <vt:lpstr>Все виды developpe комбинируются: между собой (например: один developpe в плие, с одним ударом и т.д.); ритмически; с port de bras;  с танцевальными эллементами. Упражнение может сочетаться с большими бросками, demi- и grand- rond, с упражнением для бедра, опусканием на подъем, наклонами и перегибами корпуса, растяжками, поворотами soutenu, пируэтами, позами подготовкой к «веревочке», а так же с другими движениями, которые могут быть связками между developpe, в характере которых исполняется комбинация.</vt:lpstr>
      <vt:lpstr>Движение developpe используется в таких танцах, как академическая Венгрия и Польша.</vt:lpstr>
      <vt:lpstr>Источники:   https://mydocx.ru/12-69678.html  https://nsportal.ru/shkola/fizkultura-i-sport/library/2015/09/29/narodno-harakternyy-tanets-v-horeografii-kak-odna-iz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Елизавета Черепанова</dc:creator>
  <cp:lastModifiedBy>DDU_Soft</cp:lastModifiedBy>
  <cp:revision>129</cp:revision>
  <dcterms:created xsi:type="dcterms:W3CDTF">2020-05-26T05:58:25Z</dcterms:created>
  <dcterms:modified xsi:type="dcterms:W3CDTF">2024-10-21T13:03:56Z</dcterms:modified>
</cp:coreProperties>
</file>