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5" r:id="rId1"/>
    <p:sldMasterId id="2147483666" r:id="rId2"/>
  </p:sldMasterIdLst>
  <p:notesMasterIdLst>
    <p:notesMasterId r:id="rId31"/>
  </p:notesMasterIdLst>
  <p:sldIdLst>
    <p:sldId id="256" r:id="rId3"/>
    <p:sldId id="269" r:id="rId4"/>
    <p:sldId id="270" r:id="rId5"/>
    <p:sldId id="257" r:id="rId6"/>
    <p:sldId id="258" r:id="rId7"/>
    <p:sldId id="259" r:id="rId8"/>
    <p:sldId id="260" r:id="rId9"/>
    <p:sldId id="261" r:id="rId10"/>
    <p:sldId id="271" r:id="rId11"/>
    <p:sldId id="272" r:id="rId12"/>
    <p:sldId id="262" r:id="rId13"/>
    <p:sldId id="263" r:id="rId14"/>
    <p:sldId id="264" r:id="rId15"/>
    <p:sldId id="273" r:id="rId16"/>
    <p:sldId id="265" r:id="rId17"/>
    <p:sldId id="266" r:id="rId18"/>
    <p:sldId id="276" r:id="rId19"/>
    <p:sldId id="267" r:id="rId20"/>
    <p:sldId id="274" r:id="rId21"/>
    <p:sldId id="277" r:id="rId22"/>
    <p:sldId id="278" r:id="rId23"/>
    <p:sldId id="279" r:id="rId24"/>
    <p:sldId id="280" r:id="rId25"/>
    <p:sldId id="282" r:id="rId26"/>
    <p:sldId id="283" r:id="rId27"/>
    <p:sldId id="275" r:id="rId28"/>
    <p:sldId id="281" r:id="rId29"/>
    <p:sldId id="268" r:id="rId30"/>
  </p:sldIdLst>
  <p:sldSz cx="9144000" cy="6858000" type="screen4x3"/>
  <p:notesSz cx="6858000" cy="9144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 sz="1100"/>
            </a:lvl1pPr>
            <a:lvl2pPr>
              <a:spcBef>
                <a:spcPts val="0"/>
              </a:spcBef>
              <a:defRPr sz="1100"/>
            </a:lvl2pPr>
            <a:lvl3pPr>
              <a:spcBef>
                <a:spcPts val="0"/>
              </a:spcBef>
              <a:defRPr sz="1100"/>
            </a:lvl3pPr>
            <a:lvl4pPr>
              <a:spcBef>
                <a:spcPts val="0"/>
              </a:spcBef>
              <a:defRPr sz="1100"/>
            </a:lvl4pPr>
            <a:lvl5pPr>
              <a:spcBef>
                <a:spcPts val="0"/>
              </a:spcBef>
              <a:defRPr sz="1100"/>
            </a:lvl5pPr>
            <a:lvl6pPr>
              <a:spcBef>
                <a:spcPts val="0"/>
              </a:spcBef>
              <a:defRPr sz="1100"/>
            </a:lvl6pPr>
            <a:lvl7pPr>
              <a:spcBef>
                <a:spcPts val="0"/>
              </a:spcBef>
              <a:defRPr sz="1100"/>
            </a:lvl7pPr>
            <a:lvl8pPr>
              <a:spcBef>
                <a:spcPts val="0"/>
              </a:spcBef>
              <a:defRPr sz="1100"/>
            </a:lvl8pPr>
            <a:lvl9pPr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57276897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02" name="Shape 10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Shape 17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72" name="Shape 17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Shape 17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79" name="Shape 17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Shape 18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90" name="Shape 19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Shape 19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94" name="Shape 194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Shape 10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10" name="Shape 11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17" name="Shape 11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25" name="Shape 12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32" name="Shape 13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hape 13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39" name="Shape 13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Shape 14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47" name="Shape 14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hape 15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54" name="Shape 15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Shape 16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64" name="Shape 16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 txBox="1">
            <a:spLocks noGrp="1"/>
          </p:cNvSpPr>
          <p:nvPr>
            <p:ph type="ctrTitle"/>
          </p:nvPr>
        </p:nvSpPr>
        <p:spPr>
          <a:xfrm>
            <a:off x="685800" y="2111123"/>
            <a:ext cx="7772400" cy="15464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subTitle" idx="1"/>
          </p:nvPr>
        </p:nvSpPr>
        <p:spPr>
          <a:xfrm>
            <a:off x="685800" y="3786737"/>
            <a:ext cx="7772400" cy="104631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_OBJECTS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599" cy="45259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 sz="2800"/>
            </a:lvl1pPr>
            <a:lvl2pPr rtl="0">
              <a:spcBef>
                <a:spcPts val="0"/>
              </a:spcBef>
              <a:defRPr sz="2400"/>
            </a:lvl2pPr>
            <a:lvl3pPr rtl="0">
              <a:spcBef>
                <a:spcPts val="0"/>
              </a:spcBef>
              <a:defRPr sz="2000"/>
            </a:lvl3pPr>
            <a:lvl4pPr rtl="0">
              <a:spcBef>
                <a:spcPts val="0"/>
              </a:spcBef>
              <a:defRPr sz="1800"/>
            </a:lvl4pPr>
            <a:lvl5pPr rtl="0">
              <a:spcBef>
                <a:spcPts val="0"/>
              </a:spcBef>
              <a:defRPr sz="1800"/>
            </a:lvl5pPr>
            <a:lvl6pPr rtl="0">
              <a:spcBef>
                <a:spcPts val="0"/>
              </a:spcBef>
              <a:defRPr sz="1800"/>
            </a:lvl6pPr>
            <a:lvl7pPr rtl="0">
              <a:spcBef>
                <a:spcPts val="0"/>
              </a:spcBef>
              <a:defRPr sz="1800"/>
            </a:lvl7pPr>
            <a:lvl8pPr rtl="0">
              <a:spcBef>
                <a:spcPts val="0"/>
              </a:spcBef>
              <a:defRPr sz="1800"/>
            </a:lvl8pPr>
            <a:lvl9pPr rtl="0">
              <a:spcBef>
                <a:spcPts val="0"/>
              </a:spcBef>
              <a:defRPr sz="1800"/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599" cy="45259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 sz="2800"/>
            </a:lvl1pPr>
            <a:lvl2pPr rtl="0">
              <a:spcBef>
                <a:spcPts val="0"/>
              </a:spcBef>
              <a:defRPr sz="2400"/>
            </a:lvl2pPr>
            <a:lvl3pPr rtl="0">
              <a:spcBef>
                <a:spcPts val="0"/>
              </a:spcBef>
              <a:defRPr sz="2000"/>
            </a:lvl3pPr>
            <a:lvl4pPr rtl="0">
              <a:spcBef>
                <a:spcPts val="0"/>
              </a:spcBef>
              <a:defRPr sz="1800"/>
            </a:lvl4pPr>
            <a:lvl5pPr rtl="0">
              <a:spcBef>
                <a:spcPts val="0"/>
              </a:spcBef>
              <a:defRPr sz="1800"/>
            </a:lvl5pPr>
            <a:lvl6pPr rtl="0">
              <a:spcBef>
                <a:spcPts val="0"/>
              </a:spcBef>
              <a:defRPr sz="1800"/>
            </a:lvl6pPr>
            <a:lvl7pPr rtl="0">
              <a:spcBef>
                <a:spcPts val="0"/>
              </a:spcBef>
              <a:defRPr sz="1800"/>
            </a:lvl7pPr>
            <a:lvl8pPr rtl="0">
              <a:spcBef>
                <a:spcPts val="0"/>
              </a:spcBef>
              <a:defRPr sz="1800"/>
            </a:lvl8pPr>
            <a:lvl9pPr rtl="0">
              <a:spcBef>
                <a:spcPts val="0"/>
              </a:spcBef>
              <a:defRPr sz="1800"/>
            </a:lvl9pPr>
          </a:lstStyle>
          <a:p>
            <a:endParaRPr/>
          </a:p>
        </p:txBody>
      </p:sp>
      <p:sp>
        <p:nvSpPr>
          <p:cNvPr id="50" name="Shape 5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lvl="0" indent="-8890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endParaRPr sz="1200" b="0" i="0" u="none" strike="noStrike" cap="none" baseline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1" indent="-8890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lvl="2" indent="-8890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371600" lvl="3" indent="-8890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828800" lvl="4" indent="-8890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0" lvl="5" indent="-8890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743200" lvl="6" indent="-8890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200400" lvl="7" indent="-8890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657600" lvl="8" indent="-8890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TWO_OBJECTS_WITH_TEXT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body" idx="1"/>
          </p:nvPr>
        </p:nvSpPr>
        <p:spPr>
          <a:xfrm>
            <a:off x="457200" y="1535112"/>
            <a:ext cx="4040187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spcBef>
                <a:spcPts val="0"/>
              </a:spcBef>
              <a:buFont typeface="Calibri"/>
              <a:buNone/>
              <a:defRPr sz="2400" b="1"/>
            </a:lvl1pPr>
            <a:lvl2pPr marL="457200" indent="0" rtl="0">
              <a:spcBef>
                <a:spcPts val="0"/>
              </a:spcBef>
              <a:buFont typeface="Calibri"/>
              <a:buNone/>
              <a:defRPr sz="2000" b="1"/>
            </a:lvl2pPr>
            <a:lvl3pPr marL="914400" indent="0" rtl="0">
              <a:spcBef>
                <a:spcPts val="0"/>
              </a:spcBef>
              <a:buFont typeface="Calibri"/>
              <a:buNone/>
              <a:defRPr sz="1800" b="1"/>
            </a:lvl3pPr>
            <a:lvl4pPr marL="1371600" indent="0" rtl="0">
              <a:spcBef>
                <a:spcPts val="0"/>
              </a:spcBef>
              <a:buFont typeface="Calibri"/>
              <a:buNone/>
              <a:defRPr sz="1600" b="1"/>
            </a:lvl4pPr>
            <a:lvl5pPr marL="1828800" indent="0" rtl="0">
              <a:spcBef>
                <a:spcPts val="0"/>
              </a:spcBef>
              <a:buFont typeface="Calibri"/>
              <a:buNone/>
              <a:defRPr sz="1600" b="1"/>
            </a:lvl5pPr>
            <a:lvl6pPr marL="2286000" indent="0" rtl="0">
              <a:spcBef>
                <a:spcPts val="0"/>
              </a:spcBef>
              <a:buFont typeface="Calibri"/>
              <a:buNone/>
              <a:defRPr sz="1600" b="1"/>
            </a:lvl6pPr>
            <a:lvl7pPr marL="2743200" indent="0" rtl="0">
              <a:spcBef>
                <a:spcPts val="0"/>
              </a:spcBef>
              <a:buFont typeface="Calibri"/>
              <a:buNone/>
              <a:defRPr sz="1600" b="1"/>
            </a:lvl7pPr>
            <a:lvl8pPr marL="3200400" indent="0" rtl="0">
              <a:spcBef>
                <a:spcPts val="0"/>
              </a:spcBef>
              <a:buFont typeface="Calibri"/>
              <a:buNone/>
              <a:defRPr sz="1600" b="1"/>
            </a:lvl8pPr>
            <a:lvl9pPr marL="3657600" indent="0" rtl="0">
              <a:spcBef>
                <a:spcPts val="0"/>
              </a:spcBef>
              <a:buFont typeface="Calibri"/>
              <a:buNone/>
              <a:defRPr sz="1600" b="1"/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7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 sz="2400"/>
            </a:lvl1pPr>
            <a:lvl2pPr rtl="0">
              <a:spcBef>
                <a:spcPts val="0"/>
              </a:spcBef>
              <a:defRPr sz="2000"/>
            </a:lvl2pPr>
            <a:lvl3pPr rtl="0">
              <a:spcBef>
                <a:spcPts val="0"/>
              </a:spcBef>
              <a:defRPr sz="1800"/>
            </a:lvl3pPr>
            <a:lvl4pPr rtl="0">
              <a:spcBef>
                <a:spcPts val="0"/>
              </a:spcBef>
              <a:defRPr sz="1600"/>
            </a:lvl4pPr>
            <a:lvl5pPr rtl="0">
              <a:spcBef>
                <a:spcPts val="0"/>
              </a:spcBef>
              <a:defRPr sz="1600"/>
            </a:lvl5pPr>
            <a:lvl6pPr rtl="0">
              <a:spcBef>
                <a:spcPts val="0"/>
              </a:spcBef>
              <a:defRPr sz="1600"/>
            </a:lvl6pPr>
            <a:lvl7pPr rtl="0">
              <a:spcBef>
                <a:spcPts val="0"/>
              </a:spcBef>
              <a:defRPr sz="1600"/>
            </a:lvl7pPr>
            <a:lvl8pPr rtl="0">
              <a:spcBef>
                <a:spcPts val="0"/>
              </a:spcBef>
              <a:defRPr sz="1600"/>
            </a:lvl8pPr>
            <a:lvl9pPr rtl="0">
              <a:spcBef>
                <a:spcPts val="0"/>
              </a:spcBef>
              <a:defRPr sz="1600"/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body" idx="3"/>
          </p:nvPr>
        </p:nvSpPr>
        <p:spPr>
          <a:xfrm>
            <a:off x="4645025" y="1535112"/>
            <a:ext cx="4041774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spcBef>
                <a:spcPts val="0"/>
              </a:spcBef>
              <a:buFont typeface="Calibri"/>
              <a:buNone/>
              <a:defRPr sz="2400" b="1"/>
            </a:lvl1pPr>
            <a:lvl2pPr marL="457200" indent="0" rtl="0">
              <a:spcBef>
                <a:spcPts val="0"/>
              </a:spcBef>
              <a:buFont typeface="Calibri"/>
              <a:buNone/>
              <a:defRPr sz="2000" b="1"/>
            </a:lvl2pPr>
            <a:lvl3pPr marL="914400" indent="0" rtl="0">
              <a:spcBef>
                <a:spcPts val="0"/>
              </a:spcBef>
              <a:buFont typeface="Calibri"/>
              <a:buNone/>
              <a:defRPr sz="1800" b="1"/>
            </a:lvl3pPr>
            <a:lvl4pPr marL="1371600" indent="0" rtl="0">
              <a:spcBef>
                <a:spcPts val="0"/>
              </a:spcBef>
              <a:buFont typeface="Calibri"/>
              <a:buNone/>
              <a:defRPr sz="1600" b="1"/>
            </a:lvl4pPr>
            <a:lvl5pPr marL="1828800" indent="0" rtl="0">
              <a:spcBef>
                <a:spcPts val="0"/>
              </a:spcBef>
              <a:buFont typeface="Calibri"/>
              <a:buNone/>
              <a:defRPr sz="1600" b="1"/>
            </a:lvl5pPr>
            <a:lvl6pPr marL="2286000" indent="0" rtl="0">
              <a:spcBef>
                <a:spcPts val="0"/>
              </a:spcBef>
              <a:buFont typeface="Calibri"/>
              <a:buNone/>
              <a:defRPr sz="1600" b="1"/>
            </a:lvl6pPr>
            <a:lvl7pPr marL="2743200" indent="0" rtl="0">
              <a:spcBef>
                <a:spcPts val="0"/>
              </a:spcBef>
              <a:buFont typeface="Calibri"/>
              <a:buNone/>
              <a:defRPr sz="1600" b="1"/>
            </a:lvl7pPr>
            <a:lvl8pPr marL="3200400" indent="0" rtl="0">
              <a:spcBef>
                <a:spcPts val="0"/>
              </a:spcBef>
              <a:buFont typeface="Calibri"/>
              <a:buNone/>
              <a:defRPr sz="1600" b="1"/>
            </a:lvl8pPr>
            <a:lvl9pPr marL="3657600" indent="0" rtl="0">
              <a:spcBef>
                <a:spcPts val="0"/>
              </a:spcBef>
              <a:buFont typeface="Calibri"/>
              <a:buNone/>
              <a:defRPr sz="1600" b="1"/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4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 sz="2400"/>
            </a:lvl1pPr>
            <a:lvl2pPr rtl="0">
              <a:spcBef>
                <a:spcPts val="0"/>
              </a:spcBef>
              <a:defRPr sz="2000"/>
            </a:lvl2pPr>
            <a:lvl3pPr rtl="0">
              <a:spcBef>
                <a:spcPts val="0"/>
              </a:spcBef>
              <a:defRPr sz="1800"/>
            </a:lvl3pPr>
            <a:lvl4pPr rtl="0">
              <a:spcBef>
                <a:spcPts val="0"/>
              </a:spcBef>
              <a:defRPr sz="1600"/>
            </a:lvl4pPr>
            <a:lvl5pPr rtl="0">
              <a:spcBef>
                <a:spcPts val="0"/>
              </a:spcBef>
              <a:defRPr sz="1600"/>
            </a:lvl5pPr>
            <a:lvl6pPr rtl="0">
              <a:spcBef>
                <a:spcPts val="0"/>
              </a:spcBef>
              <a:defRPr sz="1600"/>
            </a:lvl6pPr>
            <a:lvl7pPr rtl="0">
              <a:spcBef>
                <a:spcPts val="0"/>
              </a:spcBef>
              <a:defRPr sz="1600"/>
            </a:lvl7pPr>
            <a:lvl8pPr rtl="0">
              <a:spcBef>
                <a:spcPts val="0"/>
              </a:spcBef>
              <a:defRPr sz="1600"/>
            </a:lvl8pPr>
            <a:lvl9pPr rtl="0">
              <a:spcBef>
                <a:spcPts val="0"/>
              </a:spcBef>
              <a:defRPr sz="1600"/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lvl="0" indent="-8890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endParaRPr sz="1200" b="0" i="0" u="none" strike="noStrike" cap="none" baseline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1" indent="-8890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lvl="2" indent="-8890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371600" lvl="3" indent="-8890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828800" lvl="4" indent="-8890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0" lvl="5" indent="-8890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743200" lvl="6" indent="-8890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200400" lvl="7" indent="-8890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657600" lvl="8" indent="-8890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lvl="0" indent="-8890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endParaRPr sz="1200" b="0" i="0" u="none" strike="noStrike" cap="none" baseline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1" indent="-8890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lvl="2" indent="-8890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371600" lvl="3" indent="-8890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828800" lvl="4" indent="-8890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0" lvl="5" indent="-8890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743200" lvl="6" indent="-8890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200400" lvl="7" indent="-8890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657600" lvl="8" indent="-8890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lvl="0" indent="-8890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endParaRPr sz="1200" b="0" i="0" u="none" strike="noStrike" cap="none" baseline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1" indent="-8890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lvl="2" indent="-8890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371600" lvl="3" indent="-8890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828800" lvl="4" indent="-8890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0" lvl="5" indent="-8890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743200" lvl="6" indent="-8890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200400" lvl="7" indent="-8890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657600" lvl="8" indent="-8890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OBJECT_WITH_CAPTION_TEXT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defRPr sz="2000" b="1"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 sz="3200"/>
            </a:lvl1pPr>
            <a:lvl2pPr rtl="0">
              <a:spcBef>
                <a:spcPts val="0"/>
              </a:spcBef>
              <a:defRPr sz="2800"/>
            </a:lvl2pPr>
            <a:lvl3pPr rtl="0">
              <a:spcBef>
                <a:spcPts val="0"/>
              </a:spcBef>
              <a:defRPr sz="2400"/>
            </a:lvl3pPr>
            <a:lvl4pPr rtl="0">
              <a:spcBef>
                <a:spcPts val="0"/>
              </a:spcBef>
              <a:defRPr sz="2000"/>
            </a:lvl4pPr>
            <a:lvl5pPr rtl="0">
              <a:spcBef>
                <a:spcPts val="0"/>
              </a:spcBef>
              <a:defRPr sz="2000"/>
            </a:lvl5pPr>
            <a:lvl6pPr rtl="0">
              <a:spcBef>
                <a:spcPts val="0"/>
              </a:spcBef>
              <a:defRPr sz="2000"/>
            </a:lvl6pPr>
            <a:lvl7pPr rtl="0">
              <a:spcBef>
                <a:spcPts val="0"/>
              </a:spcBef>
              <a:defRPr sz="2000"/>
            </a:lvl7pPr>
            <a:lvl8pPr rtl="0">
              <a:spcBef>
                <a:spcPts val="0"/>
              </a:spcBef>
              <a:defRPr sz="2000"/>
            </a:lvl8pPr>
            <a:lvl9pPr rtl="0">
              <a:spcBef>
                <a:spcPts val="0"/>
              </a:spcBef>
              <a:defRPr sz="2000"/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spcBef>
                <a:spcPts val="0"/>
              </a:spcBef>
              <a:buFont typeface="Calibri"/>
              <a:buNone/>
              <a:defRPr sz="1400"/>
            </a:lvl1pPr>
            <a:lvl2pPr marL="457200" indent="0" rtl="0">
              <a:spcBef>
                <a:spcPts val="0"/>
              </a:spcBef>
              <a:buFont typeface="Calibri"/>
              <a:buNone/>
              <a:defRPr sz="1200"/>
            </a:lvl2pPr>
            <a:lvl3pPr marL="914400" indent="0" rtl="0">
              <a:spcBef>
                <a:spcPts val="0"/>
              </a:spcBef>
              <a:buFont typeface="Calibri"/>
              <a:buNone/>
              <a:defRPr sz="1000"/>
            </a:lvl3pPr>
            <a:lvl4pPr marL="1371600" indent="0" rtl="0">
              <a:spcBef>
                <a:spcPts val="0"/>
              </a:spcBef>
              <a:buFont typeface="Calibri"/>
              <a:buNone/>
              <a:defRPr sz="900"/>
            </a:lvl4pPr>
            <a:lvl5pPr marL="1828800" indent="0" rtl="0">
              <a:spcBef>
                <a:spcPts val="0"/>
              </a:spcBef>
              <a:buFont typeface="Calibri"/>
              <a:buNone/>
              <a:defRPr sz="900"/>
            </a:lvl5pPr>
            <a:lvl6pPr marL="2286000" indent="0" rtl="0">
              <a:spcBef>
                <a:spcPts val="0"/>
              </a:spcBef>
              <a:buFont typeface="Calibri"/>
              <a:buNone/>
              <a:defRPr sz="900"/>
            </a:lvl6pPr>
            <a:lvl7pPr marL="2743200" indent="0" rtl="0">
              <a:spcBef>
                <a:spcPts val="0"/>
              </a:spcBef>
              <a:buFont typeface="Calibri"/>
              <a:buNone/>
              <a:defRPr sz="900"/>
            </a:lvl7pPr>
            <a:lvl8pPr marL="3200400" indent="0" rtl="0">
              <a:spcBef>
                <a:spcPts val="0"/>
              </a:spcBef>
              <a:buFont typeface="Calibri"/>
              <a:buNone/>
              <a:defRPr sz="900"/>
            </a:lvl8pPr>
            <a:lvl9pPr marL="3657600" indent="0" rtl="0">
              <a:spcBef>
                <a:spcPts val="0"/>
              </a:spcBef>
              <a:buFont typeface="Calibri"/>
              <a:buNone/>
              <a:defRPr sz="900"/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lvl="0" indent="-8890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endParaRPr sz="1200" b="0" i="0" u="none" strike="noStrike" cap="none" baseline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1" indent="-8890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lvl="2" indent="-8890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371600" lvl="3" indent="-8890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828800" lvl="4" indent="-8890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0" lvl="5" indent="-8890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743200" lvl="6" indent="-8890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200400" lvl="7" indent="-8890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657600" lvl="8" indent="-8890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_WITH_CAPTION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399" cy="566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defRPr sz="2000" b="1"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80" name="Shape 80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 sz="3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2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24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2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2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2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2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2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2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1792288" y="5367337"/>
            <a:ext cx="5486399" cy="8048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spcBef>
                <a:spcPts val="0"/>
              </a:spcBef>
              <a:buFont typeface="Calibri"/>
              <a:buNone/>
              <a:defRPr sz="1400"/>
            </a:lvl1pPr>
            <a:lvl2pPr marL="457200" indent="0" rtl="0">
              <a:spcBef>
                <a:spcPts val="0"/>
              </a:spcBef>
              <a:buFont typeface="Calibri"/>
              <a:buNone/>
              <a:defRPr sz="1200"/>
            </a:lvl2pPr>
            <a:lvl3pPr marL="914400" indent="0" rtl="0">
              <a:spcBef>
                <a:spcPts val="0"/>
              </a:spcBef>
              <a:buFont typeface="Calibri"/>
              <a:buNone/>
              <a:defRPr sz="1000"/>
            </a:lvl3pPr>
            <a:lvl4pPr marL="1371600" indent="0" rtl="0">
              <a:spcBef>
                <a:spcPts val="0"/>
              </a:spcBef>
              <a:buFont typeface="Calibri"/>
              <a:buNone/>
              <a:defRPr sz="900"/>
            </a:lvl4pPr>
            <a:lvl5pPr marL="1828800" indent="0" rtl="0">
              <a:spcBef>
                <a:spcPts val="0"/>
              </a:spcBef>
              <a:buFont typeface="Calibri"/>
              <a:buNone/>
              <a:defRPr sz="900"/>
            </a:lvl5pPr>
            <a:lvl6pPr marL="2286000" indent="0" rtl="0">
              <a:spcBef>
                <a:spcPts val="0"/>
              </a:spcBef>
              <a:buFont typeface="Calibri"/>
              <a:buNone/>
              <a:defRPr sz="900"/>
            </a:lvl6pPr>
            <a:lvl7pPr marL="2743200" indent="0" rtl="0">
              <a:spcBef>
                <a:spcPts val="0"/>
              </a:spcBef>
              <a:buFont typeface="Calibri"/>
              <a:buNone/>
              <a:defRPr sz="900"/>
            </a:lvl7pPr>
            <a:lvl8pPr marL="3200400" indent="0" rtl="0">
              <a:spcBef>
                <a:spcPts val="0"/>
              </a:spcBef>
              <a:buFont typeface="Calibri"/>
              <a:buNone/>
              <a:defRPr sz="900"/>
            </a:lvl8pPr>
            <a:lvl9pPr marL="3657600" indent="0" rtl="0">
              <a:spcBef>
                <a:spcPts val="0"/>
              </a:spcBef>
              <a:buFont typeface="Calibri"/>
              <a:buNone/>
              <a:defRPr sz="900"/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3" name="Shape 8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4" name="Shape 8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lvl="0" indent="-8890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endParaRPr sz="1200" b="0" i="0" u="none" strike="noStrike" cap="none" baseline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1" indent="-8890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lvl="2" indent="-8890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371600" lvl="3" indent="-8890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828800" lvl="4" indent="-8890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0" lvl="5" indent="-8890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743200" lvl="6" indent="-8890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200400" lvl="7" indent="-8890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657600" lvl="8" indent="-8890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VERTICAL_TEXT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hape 8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87" name="Shape 87"/>
          <p:cNvSpPr txBox="1">
            <a:spLocks noGrp="1"/>
          </p:cNvSpPr>
          <p:nvPr>
            <p:ph type="body" idx="1"/>
          </p:nvPr>
        </p:nvSpPr>
        <p:spPr>
          <a:xfrm rot="5400000">
            <a:off x="2309018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222250" algn="l" rtl="0">
              <a:spcBef>
                <a:spcPts val="640"/>
              </a:spcBef>
              <a:buClr>
                <a:schemeClr val="dk1"/>
              </a:buClr>
              <a:buFont typeface="Arial"/>
              <a:buChar char="●"/>
              <a:defRPr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indent="-177800" algn="l" rtl="0">
              <a:spcBef>
                <a:spcPts val="560"/>
              </a:spcBef>
              <a:buClr>
                <a:schemeClr val="dk1"/>
              </a:buClr>
              <a:buFont typeface="Arial"/>
              <a:buChar char="●"/>
              <a:defRPr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indent="-136525" algn="l" rtl="0">
              <a:spcBef>
                <a:spcPts val="480"/>
              </a:spcBef>
              <a:buClr>
                <a:schemeClr val="dk1"/>
              </a:buClr>
              <a:buFont typeface="Arial"/>
              <a:buChar char="●"/>
              <a:defRPr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indent="-152400" algn="l" rtl="0">
              <a:spcBef>
                <a:spcPts val="400"/>
              </a:spcBef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indent="-152400" algn="l" rtl="0">
              <a:spcBef>
                <a:spcPts val="400"/>
              </a:spcBef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indent="-152400" algn="l" rtl="0">
              <a:spcBef>
                <a:spcPts val="400"/>
              </a:spcBef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indent="-152400" algn="l" rtl="0">
              <a:spcBef>
                <a:spcPts val="400"/>
              </a:spcBef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indent="-152400" algn="l" rtl="0">
              <a:spcBef>
                <a:spcPts val="400"/>
              </a:spcBef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indent="-152400" algn="l" rtl="0">
              <a:spcBef>
                <a:spcPts val="400"/>
              </a:spcBef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8" name="Shape 8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9" name="Shape 8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0" name="Shape 9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lvl="0" indent="-8890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endParaRPr sz="1200" b="0" i="0" u="none" strike="noStrike" cap="none" baseline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1" indent="-8890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lvl="2" indent="-8890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371600" lvl="3" indent="-8890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828800" lvl="4" indent="-8890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0" lvl="5" indent="-8890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743200" lvl="6" indent="-8890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200400" lvl="7" indent="-8890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657600" lvl="8" indent="-8890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_TITLE_AND_VERTICAL_TEXT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 txBox="1">
            <a:spLocks noGrp="1"/>
          </p:cNvSpPr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93" name="Shape 93"/>
          <p:cNvSpPr txBox="1">
            <a:spLocks noGrp="1"/>
          </p:cNvSpPr>
          <p:nvPr>
            <p:ph type="body" idx="1"/>
          </p:nvPr>
        </p:nvSpPr>
        <p:spPr>
          <a:xfrm rot="5400000">
            <a:off x="541337" y="190500"/>
            <a:ext cx="5851525" cy="6019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222250" algn="l" rtl="0">
              <a:spcBef>
                <a:spcPts val="640"/>
              </a:spcBef>
              <a:buClr>
                <a:schemeClr val="dk1"/>
              </a:buClr>
              <a:buFont typeface="Arial"/>
              <a:buChar char="●"/>
              <a:defRPr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indent="-177800" algn="l" rtl="0">
              <a:spcBef>
                <a:spcPts val="560"/>
              </a:spcBef>
              <a:buClr>
                <a:schemeClr val="dk1"/>
              </a:buClr>
              <a:buFont typeface="Arial"/>
              <a:buChar char="●"/>
              <a:defRPr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indent="-136525" algn="l" rtl="0">
              <a:spcBef>
                <a:spcPts val="480"/>
              </a:spcBef>
              <a:buClr>
                <a:schemeClr val="dk1"/>
              </a:buClr>
              <a:buFont typeface="Arial"/>
              <a:buChar char="●"/>
              <a:defRPr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indent="-152400" algn="l" rtl="0">
              <a:spcBef>
                <a:spcPts val="400"/>
              </a:spcBef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indent="-152400" algn="l" rtl="0">
              <a:spcBef>
                <a:spcPts val="400"/>
              </a:spcBef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indent="-152400" algn="l" rtl="0">
              <a:spcBef>
                <a:spcPts val="400"/>
              </a:spcBef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indent="-152400" algn="l" rtl="0">
              <a:spcBef>
                <a:spcPts val="400"/>
              </a:spcBef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indent="-152400" algn="l" rtl="0">
              <a:spcBef>
                <a:spcPts val="400"/>
              </a:spcBef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indent="-152400" algn="l" rtl="0">
              <a:spcBef>
                <a:spcPts val="400"/>
              </a:spcBef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4" name="Shape 9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5" name="Shape 9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6" name="Shape 9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lvl="0" indent="-8890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endParaRPr sz="1200" b="0" i="0" u="none" strike="noStrike" cap="none" baseline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1" indent="-8890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lvl="2" indent="-8890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371600" lvl="3" indent="-8890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828800" lvl="4" indent="-8890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0" lvl="5" indent="-8890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743200" lvl="6" indent="-8890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200400" lvl="7" indent="-8890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657600" lvl="8" indent="-8890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 sz="1800"/>
            </a:lvl5pPr>
            <a:lvl6pPr rtl="0">
              <a:spcBef>
                <a:spcPts val="0"/>
              </a:spcBef>
              <a:defRPr sz="1800"/>
            </a:lvl6pPr>
            <a:lvl7pPr rtl="0">
              <a:spcBef>
                <a:spcPts val="0"/>
              </a:spcBef>
              <a:defRPr sz="1800"/>
            </a:lvl7pPr>
            <a:lvl8pPr rtl="0">
              <a:spcBef>
                <a:spcPts val="0"/>
              </a:spcBef>
              <a:defRPr sz="1800"/>
            </a:lvl8pPr>
            <a:lvl9pPr rtl="0">
              <a:spcBef>
                <a:spcPts val="0"/>
              </a:spcBef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3994525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 sz="1800"/>
            </a:lvl5pPr>
            <a:lvl6pPr rtl="0">
              <a:spcBef>
                <a:spcPts val="0"/>
              </a:spcBef>
              <a:defRPr sz="1800"/>
            </a:lvl6pPr>
            <a:lvl7pPr rtl="0">
              <a:spcBef>
                <a:spcPts val="0"/>
              </a:spcBef>
              <a:defRPr sz="1800"/>
            </a:lvl7pPr>
            <a:lvl8pPr rtl="0">
              <a:spcBef>
                <a:spcPts val="0"/>
              </a:spcBef>
              <a:defRPr sz="1800"/>
            </a:lvl8pPr>
            <a:lvl9pPr rtl="0">
              <a:spcBef>
                <a:spcPts val="0"/>
              </a:spcBef>
              <a:defRPr sz="1800"/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body" idx="2"/>
          </p:nvPr>
        </p:nvSpPr>
        <p:spPr>
          <a:xfrm>
            <a:off x="4692273" y="1600200"/>
            <a:ext cx="3994525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 sz="1800"/>
            </a:lvl5pPr>
            <a:lvl6pPr rtl="0">
              <a:spcBef>
                <a:spcPts val="0"/>
              </a:spcBef>
              <a:defRPr sz="1800"/>
            </a:lvl6pPr>
            <a:lvl7pPr rtl="0">
              <a:spcBef>
                <a:spcPts val="0"/>
              </a:spcBef>
              <a:defRPr sz="1800"/>
            </a:lvl7pPr>
            <a:lvl8pPr rtl="0">
              <a:spcBef>
                <a:spcPts val="0"/>
              </a:spcBef>
              <a:defRPr sz="1800"/>
            </a:lvl8pPr>
            <a:lvl9pPr rtl="0">
              <a:spcBef>
                <a:spcPts val="0"/>
              </a:spcBef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>
            <a:spLocks noGrp="1"/>
          </p:cNvSpPr>
          <p:nvPr>
            <p:ph type="body" idx="1"/>
          </p:nvPr>
        </p:nvSpPr>
        <p:spPr>
          <a:xfrm>
            <a:off x="457200" y="5875078"/>
            <a:ext cx="8229600" cy="69269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●"/>
              <a:defRPr sz="1800">
                <a:solidFill>
                  <a:schemeClr val="dk1"/>
                </a:solidFill>
              </a:defRPr>
            </a:lvl1pPr>
            <a:lvl2pPr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2pPr>
            <a:lvl3pPr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3pPr>
            <a:lvl4pPr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●"/>
              <a:defRPr sz="1800">
                <a:solidFill>
                  <a:schemeClr val="dk1"/>
                </a:solidFill>
              </a:defRPr>
            </a:lvl4pPr>
            <a:lvl5pPr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5pPr>
            <a:lvl6pPr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6pPr>
            <a:lvl7pPr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●"/>
              <a:defRPr sz="1800">
                <a:solidFill>
                  <a:schemeClr val="dk1"/>
                </a:solidFill>
              </a:defRPr>
            </a:lvl7pPr>
            <a:lvl8pPr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8pPr>
            <a:lvl9pPr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indent="0" algn="l" rtl="0">
              <a:spcBef>
                <a:spcPts val="0"/>
              </a:spcBef>
              <a:defRPr/>
            </a:lvl2pPr>
            <a:lvl3pPr marL="0" marR="0" indent="0" algn="l" rtl="0">
              <a:spcBef>
                <a:spcPts val="0"/>
              </a:spcBef>
              <a:defRPr/>
            </a:lvl3pPr>
            <a:lvl4pPr marL="0" marR="0" indent="0" algn="l" rtl="0">
              <a:spcBef>
                <a:spcPts val="0"/>
              </a:spcBef>
              <a:defRPr/>
            </a:lvl4pPr>
            <a:lvl5pPr marL="0" marR="0" indent="0" algn="l" rtl="0">
              <a:spcBef>
                <a:spcPts val="0"/>
              </a:spcBef>
              <a:defRPr/>
            </a:lvl5pPr>
            <a:lvl6pPr marL="0" marR="0" indent="0" algn="l" rtl="0">
              <a:spcBef>
                <a:spcPts val="0"/>
              </a:spcBef>
              <a:defRPr/>
            </a:lvl6pPr>
            <a:lvl7pPr marL="0" marR="0" indent="0" algn="l" rtl="0">
              <a:spcBef>
                <a:spcPts val="0"/>
              </a:spcBef>
              <a:defRPr/>
            </a:lvl7pPr>
            <a:lvl8pPr marL="0" marR="0" indent="0" algn="l" rtl="0">
              <a:spcBef>
                <a:spcPts val="0"/>
              </a:spcBef>
              <a:defRPr/>
            </a:lvl8pPr>
            <a:lvl9pPr marL="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799" cy="1752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ctr" rtl="0">
              <a:spcBef>
                <a:spcPts val="640"/>
              </a:spcBef>
              <a:buClr>
                <a:srgbClr val="888888"/>
              </a:buClr>
              <a:buFont typeface="Calibri"/>
              <a:buNone/>
              <a:defRPr sz="3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indent="0" algn="ctr" rtl="0">
              <a:spcBef>
                <a:spcPts val="560"/>
              </a:spcBef>
              <a:buClr>
                <a:srgbClr val="888888"/>
              </a:buClr>
              <a:buFont typeface="Calibri"/>
              <a:buNone/>
              <a:defRPr sz="28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indent="0" algn="ctr" rtl="0">
              <a:spcBef>
                <a:spcPts val="480"/>
              </a:spcBef>
              <a:buClr>
                <a:srgbClr val="888888"/>
              </a:buClr>
              <a:buFont typeface="Calibri"/>
              <a:buNone/>
              <a:defRPr sz="24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indent="0" algn="ctr" rtl="0">
              <a:spcBef>
                <a:spcPts val="400"/>
              </a:spcBef>
              <a:buClr>
                <a:srgbClr val="888888"/>
              </a:buClr>
              <a:buFont typeface="Calibri"/>
              <a:buNone/>
              <a:defRPr sz="20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indent="0" algn="ctr" rtl="0">
              <a:spcBef>
                <a:spcPts val="400"/>
              </a:spcBef>
              <a:buClr>
                <a:srgbClr val="888888"/>
              </a:buClr>
              <a:buFont typeface="Calibri"/>
              <a:buNone/>
              <a:defRPr sz="20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indent="0" algn="ctr" rtl="0">
              <a:spcBef>
                <a:spcPts val="400"/>
              </a:spcBef>
              <a:buClr>
                <a:srgbClr val="888888"/>
              </a:buClr>
              <a:buFont typeface="Calibri"/>
              <a:buNone/>
              <a:defRPr sz="20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indent="0" algn="ctr" rtl="0">
              <a:spcBef>
                <a:spcPts val="400"/>
              </a:spcBef>
              <a:buClr>
                <a:srgbClr val="888888"/>
              </a:buClr>
              <a:buFont typeface="Calibri"/>
              <a:buNone/>
              <a:defRPr sz="20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indent="0" algn="ctr" rtl="0">
              <a:spcBef>
                <a:spcPts val="400"/>
              </a:spcBef>
              <a:buClr>
                <a:srgbClr val="888888"/>
              </a:buClr>
              <a:buFont typeface="Calibri"/>
              <a:buNone/>
              <a:defRPr sz="20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indent="0" algn="ctr" rtl="0">
              <a:spcBef>
                <a:spcPts val="400"/>
              </a:spcBef>
              <a:buClr>
                <a:srgbClr val="888888"/>
              </a:buClr>
              <a:buFont typeface="Calibri"/>
              <a:buNone/>
              <a:defRPr sz="20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lvl="0" indent="-8890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endParaRPr sz="1200" b="0" i="0" u="none" strike="noStrike" cap="none" baseline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1" indent="-8890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lvl="2" indent="-8890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371600" lvl="3" indent="-8890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828800" lvl="4" indent="-8890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0" lvl="5" indent="-8890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743200" lvl="6" indent="-8890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200400" lvl="7" indent="-8890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657600" lvl="8" indent="-8890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OBJECT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222250" algn="l" rtl="0">
              <a:spcBef>
                <a:spcPts val="640"/>
              </a:spcBef>
              <a:buClr>
                <a:schemeClr val="dk1"/>
              </a:buClr>
              <a:buFont typeface="Arial"/>
              <a:buChar char="●"/>
              <a:defRPr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indent="-177800" algn="l" rtl="0">
              <a:spcBef>
                <a:spcPts val="560"/>
              </a:spcBef>
              <a:buClr>
                <a:schemeClr val="dk1"/>
              </a:buClr>
              <a:buFont typeface="Arial"/>
              <a:buChar char="●"/>
              <a:defRPr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indent="-136525" algn="l" rtl="0">
              <a:spcBef>
                <a:spcPts val="480"/>
              </a:spcBef>
              <a:buClr>
                <a:schemeClr val="dk1"/>
              </a:buClr>
              <a:buFont typeface="Arial"/>
              <a:buChar char="●"/>
              <a:defRPr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indent="-152400" algn="l" rtl="0">
              <a:spcBef>
                <a:spcPts val="400"/>
              </a:spcBef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indent="-152400" algn="l" rtl="0">
              <a:spcBef>
                <a:spcPts val="400"/>
              </a:spcBef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indent="-152400" algn="l" rtl="0">
              <a:spcBef>
                <a:spcPts val="400"/>
              </a:spcBef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indent="-152400" algn="l" rtl="0">
              <a:spcBef>
                <a:spcPts val="400"/>
              </a:spcBef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indent="-152400" algn="l" rtl="0">
              <a:spcBef>
                <a:spcPts val="400"/>
              </a:spcBef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indent="-152400" algn="l" rtl="0">
              <a:spcBef>
                <a:spcPts val="400"/>
              </a:spcBef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lvl="0" indent="-8890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endParaRPr sz="1200" b="0" i="0" u="none" strike="noStrike" cap="none" baseline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1" indent="-8890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lvl="2" indent="-8890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371600" lvl="3" indent="-8890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828800" lvl="4" indent="-8890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0" lvl="5" indent="-8890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743200" lvl="6" indent="-8890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200400" lvl="7" indent="-8890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657600" lvl="8" indent="-8890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_HEADER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 txBox="1">
            <a:spLocks noGrp="1"/>
          </p:cNvSpPr>
          <p:nvPr>
            <p:ph type="title"/>
          </p:nvPr>
        </p:nvSpPr>
        <p:spPr>
          <a:xfrm>
            <a:off x="722312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l" rtl="0">
              <a:spcBef>
                <a:spcPts val="0"/>
              </a:spcBef>
              <a:defRPr sz="4000" b="1" cap="small"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body" idx="1"/>
          </p:nvPr>
        </p:nvSpPr>
        <p:spPr>
          <a:xfrm>
            <a:off x="722312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 sz="2000">
                <a:solidFill>
                  <a:srgbClr val="888888"/>
                </a:solidFill>
              </a:defRPr>
            </a:lvl1pPr>
            <a:lvl2pPr marL="4572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 sz="1800">
                <a:solidFill>
                  <a:srgbClr val="888888"/>
                </a:solidFill>
              </a:defRPr>
            </a:lvl2pPr>
            <a:lvl3pPr marL="9144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 sz="1600">
                <a:solidFill>
                  <a:srgbClr val="888888"/>
                </a:solidFill>
              </a:defRPr>
            </a:lvl3pPr>
            <a:lvl4pPr marL="13716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 sz="1400">
                <a:solidFill>
                  <a:srgbClr val="888888"/>
                </a:solidFill>
              </a:defRPr>
            </a:lvl4pPr>
            <a:lvl5pPr marL="18288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 sz="1400">
                <a:solidFill>
                  <a:srgbClr val="888888"/>
                </a:solidFill>
              </a:defRPr>
            </a:lvl5pPr>
            <a:lvl6pPr marL="22860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 sz="1400">
                <a:solidFill>
                  <a:srgbClr val="888888"/>
                </a:solidFill>
              </a:defRPr>
            </a:lvl6pPr>
            <a:lvl7pPr marL="27432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 sz="1400">
                <a:solidFill>
                  <a:srgbClr val="888888"/>
                </a:solidFill>
              </a:defRPr>
            </a:lvl7pPr>
            <a:lvl8pPr marL="32004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 sz="1400">
                <a:solidFill>
                  <a:srgbClr val="888888"/>
                </a:solidFill>
              </a:defRPr>
            </a:lvl8pPr>
            <a:lvl9pPr marL="36576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lvl="0" indent="-8890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endParaRPr sz="1200" b="0" i="0" u="none" strike="noStrike" cap="none" baseline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1" indent="-8890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lvl="2" indent="-8890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371600" lvl="3" indent="-8890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828800" lvl="4" indent="-8890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0" lvl="5" indent="-8890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743200" lvl="6" indent="-8890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200400" lvl="7" indent="-8890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657600" lvl="8" indent="-8890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l" rtl="0">
              <a:spcBef>
                <a:spcPts val="600"/>
              </a:spcBef>
              <a:buClr>
                <a:schemeClr val="dk1"/>
              </a:buClr>
              <a:buSzPct val="100000"/>
              <a:buFont typeface="Arial"/>
              <a:buChar char="●"/>
              <a:defRPr sz="3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480"/>
              </a:spcBef>
              <a:buClr>
                <a:schemeClr val="dk1"/>
              </a:buClr>
              <a:buSzPct val="100000"/>
              <a:buFont typeface="Courier New"/>
              <a:buChar char="o"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480"/>
              </a:spcBef>
              <a:buClr>
                <a:schemeClr val="dk1"/>
              </a:buClr>
              <a:buSzPct val="100000"/>
              <a:buFont typeface="Wingdings"/>
              <a:buChar char="§"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●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360"/>
              </a:spcBef>
              <a:buClr>
                <a:schemeClr val="dk1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360"/>
              </a:spcBef>
              <a:buClr>
                <a:schemeClr val="dk1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●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360"/>
              </a:spcBef>
              <a:buClr>
                <a:schemeClr val="dk1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360"/>
              </a:spcBef>
              <a:buClr>
                <a:schemeClr val="dk1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hf sldNum="0" hdr="0" ftr="0" dt="0"/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indent="0" algn="l" rtl="0">
              <a:spcBef>
                <a:spcPts val="0"/>
              </a:spcBef>
              <a:defRPr/>
            </a:lvl2pPr>
            <a:lvl3pPr marL="0" marR="0" indent="0" algn="l" rtl="0">
              <a:spcBef>
                <a:spcPts val="0"/>
              </a:spcBef>
              <a:defRPr/>
            </a:lvl3pPr>
            <a:lvl4pPr marL="0" marR="0" indent="0" algn="l" rtl="0">
              <a:spcBef>
                <a:spcPts val="0"/>
              </a:spcBef>
              <a:defRPr/>
            </a:lvl4pPr>
            <a:lvl5pPr marL="0" marR="0" indent="0" algn="l" rtl="0">
              <a:spcBef>
                <a:spcPts val="0"/>
              </a:spcBef>
              <a:defRPr/>
            </a:lvl5pPr>
            <a:lvl6pPr marL="0" marR="0" indent="0" algn="l" rtl="0">
              <a:spcBef>
                <a:spcPts val="0"/>
              </a:spcBef>
              <a:defRPr/>
            </a:lvl6pPr>
            <a:lvl7pPr marL="0" marR="0" indent="0" algn="l" rtl="0">
              <a:spcBef>
                <a:spcPts val="0"/>
              </a:spcBef>
              <a:defRPr/>
            </a:lvl7pPr>
            <a:lvl8pPr marL="0" marR="0" indent="0" algn="l" rtl="0">
              <a:spcBef>
                <a:spcPts val="0"/>
              </a:spcBef>
              <a:defRPr/>
            </a:lvl8pPr>
            <a:lvl9pPr marL="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indent="-222250" algn="l" rtl="0">
              <a:spcBef>
                <a:spcPts val="640"/>
              </a:spcBef>
              <a:buClr>
                <a:schemeClr val="dk1"/>
              </a:buClr>
              <a:buFont typeface="Arial"/>
              <a:buChar char="●"/>
              <a:defRPr sz="3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indent="-177800" algn="l" rtl="0">
              <a:spcBef>
                <a:spcPts val="560"/>
              </a:spcBef>
              <a:buClr>
                <a:schemeClr val="dk1"/>
              </a:buClr>
              <a:buFont typeface="Arial"/>
              <a:buChar char="●"/>
              <a:defRPr sz="2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indent="-136525" algn="l" rtl="0">
              <a:spcBef>
                <a:spcPts val="480"/>
              </a:spcBef>
              <a:buClr>
                <a:schemeClr val="dk1"/>
              </a:buClr>
              <a:buFont typeface="Arial"/>
              <a:buChar char="●"/>
              <a:defRPr sz="24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indent="-152400" algn="l" rtl="0">
              <a:spcBef>
                <a:spcPts val="400"/>
              </a:spcBef>
              <a:buClr>
                <a:schemeClr val="dk1"/>
              </a:buClr>
              <a:buFont typeface="Arial"/>
              <a:buChar char="●"/>
              <a:defRPr sz="2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indent="-152400" algn="l" rtl="0">
              <a:spcBef>
                <a:spcPts val="400"/>
              </a:spcBef>
              <a:buClr>
                <a:schemeClr val="dk1"/>
              </a:buClr>
              <a:buFont typeface="Arial"/>
              <a:buChar char="●"/>
              <a:defRPr sz="2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indent="-152400" algn="l" rtl="0">
              <a:spcBef>
                <a:spcPts val="400"/>
              </a:spcBef>
              <a:buClr>
                <a:schemeClr val="dk1"/>
              </a:buClr>
              <a:buFont typeface="Arial"/>
              <a:buChar char="●"/>
              <a:defRPr sz="2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indent="-152400" algn="l" rtl="0">
              <a:spcBef>
                <a:spcPts val="400"/>
              </a:spcBef>
              <a:buClr>
                <a:schemeClr val="dk1"/>
              </a:buClr>
              <a:buFont typeface="Arial"/>
              <a:buChar char="●"/>
              <a:defRPr sz="2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indent="-152400" algn="l" rtl="0">
              <a:spcBef>
                <a:spcPts val="400"/>
              </a:spcBef>
              <a:buClr>
                <a:schemeClr val="dk1"/>
              </a:buClr>
              <a:buFont typeface="Arial"/>
              <a:buChar char="●"/>
              <a:defRPr sz="2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indent="-152400" algn="l" rtl="0">
              <a:spcBef>
                <a:spcPts val="400"/>
              </a:spcBef>
              <a:buClr>
                <a:schemeClr val="dk1"/>
              </a:buClr>
              <a:buFont typeface="Arial"/>
              <a:buChar char="●"/>
              <a:defRPr sz="2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lvl="0" indent="-8890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endParaRPr sz="1200" b="0" i="0" u="none" strike="noStrike" cap="none" baseline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1" indent="-8890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lvl="2" indent="-8890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371600" lvl="3" indent="-8890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828800" lvl="4" indent="-8890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0" lvl="5" indent="-8890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743200" lvl="6" indent="-8890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200400" lvl="7" indent="-8890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657600" lvl="8" indent="-8890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hf sldNum="0" hdr="0" ftr="0" dt="0"/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4.jpeg"/><Relationship Id="rId4" Type="http://schemas.openxmlformats.org/officeDocument/2006/relationships/image" Target="../media/image2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6.jpeg"/><Relationship Id="rId4" Type="http://schemas.openxmlformats.org/officeDocument/2006/relationships/image" Target="../media/image2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8.jpeg"/><Relationship Id="rId4" Type="http://schemas.openxmlformats.org/officeDocument/2006/relationships/image" Target="../media/image2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1.jpeg"/><Relationship Id="rId4" Type="http://schemas.openxmlformats.org/officeDocument/2006/relationships/image" Target="../media/image2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2.jpeg"/><Relationship Id="rId4" Type="http://schemas.openxmlformats.org/officeDocument/2006/relationships/image" Target="../media/image2.gi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4.jpeg"/><Relationship Id="rId4" Type="http://schemas.openxmlformats.org/officeDocument/2006/relationships/image" Target="../media/image2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funeral-spb.narod.ru/necropols/literat/tombs/berggolts/berggolts.html" TargetMode="External"/><Relationship Id="rId13" Type="http://schemas.openxmlformats.org/officeDocument/2006/relationships/hyperlink" Target="http://ns.nbdrx.ru/chit/lm/vov/vov3.asp" TargetMode="External"/><Relationship Id="rId3" Type="http://schemas.openxmlformats.org/officeDocument/2006/relationships/hyperlink" Target="http://www.peoples.ru/art/literature/prose/detectiv/vasilev/" TargetMode="External"/><Relationship Id="rId7" Type="http://schemas.openxmlformats.org/officeDocument/2006/relationships/hyperlink" Target="http://www.drunina.ru/biography.html" TargetMode="External"/><Relationship Id="rId12" Type="http://schemas.openxmlformats.org/officeDocument/2006/relationships/hyperlink" Target="http://ns.nbdrx.ru/chit/lm/vov/vov4.asp" TargetMode="Externa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chtoby-pomnili.com/page.php?id=296" TargetMode="External"/><Relationship Id="rId11" Type="http://schemas.openxmlformats.org/officeDocument/2006/relationships/hyperlink" Target="http://ns.nbdrx.ru/chit/lm/vov/vov2.asp" TargetMode="External"/><Relationship Id="rId5" Type="http://schemas.openxmlformats.org/officeDocument/2006/relationships/hyperlink" Target="http://www.peoples.ru/military/hero/bondarev/" TargetMode="External"/><Relationship Id="rId10" Type="http://schemas.openxmlformats.org/officeDocument/2006/relationships/hyperlink" Target="http://irkipedia.ru/content/utkin_iosif_pavlovich" TargetMode="External"/><Relationship Id="rId4" Type="http://schemas.openxmlformats.org/officeDocument/2006/relationships/hyperlink" Target="http://militera.lib.ru/" TargetMode="External"/><Relationship Id="rId9" Type="http://schemas.openxmlformats.org/officeDocument/2006/relationships/hyperlink" Target="http://utkin.ouc.ru/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.jpeg"/><Relationship Id="rId4" Type="http://schemas.openxmlformats.org/officeDocument/2006/relationships/image" Target="../media/image2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6.jpeg"/><Relationship Id="rId4" Type="http://schemas.openxmlformats.org/officeDocument/2006/relationships/image" Target="../media/image2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8.jpeg"/><Relationship Id="rId4" Type="http://schemas.openxmlformats.org/officeDocument/2006/relationships/image" Target="../media/image2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0.jpeg"/><Relationship Id="rId4" Type="http://schemas.openxmlformats.org/officeDocument/2006/relationships/image" Target="../media/image2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1.jpeg"/><Relationship Id="rId4" Type="http://schemas.openxmlformats.org/officeDocument/2006/relationships/image" Target="../media/image2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 txBox="1">
            <a:spLocks noGrp="1"/>
          </p:cNvSpPr>
          <p:nvPr>
            <p:ph type="ctrTitle"/>
          </p:nvPr>
        </p:nvSpPr>
        <p:spPr>
          <a:xfrm>
            <a:off x="571472" y="2071678"/>
            <a:ext cx="7429552" cy="264320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ru-RU" sz="2800" b="1" i="1" dirty="0" smtClean="0">
                <a:solidFill>
                  <a:srgbClr val="FF0000"/>
                </a:solidFill>
                <a:latin typeface="Cambria Math" pitchFamily="18" charset="0"/>
                <a:ea typeface="Cambria Math" pitchFamily="18" charset="0"/>
                <a:cs typeface="Arial"/>
                <a:sym typeface="Arial"/>
              </a:rPr>
              <a:t>МБУК «Центральная районная библиотека им. М. Е. Кильчичакова»</a:t>
            </a:r>
            <a:r>
              <a:rPr lang="ru-RU" sz="4800" b="1" i="1" dirty="0" smtClean="0">
                <a:solidFill>
                  <a:srgbClr val="FF0000"/>
                </a:solidFill>
                <a:latin typeface="Cambria Math" pitchFamily="18" charset="0"/>
                <a:ea typeface="Cambria Math" pitchFamily="18" charset="0"/>
                <a:cs typeface="Arial"/>
                <a:sym typeface="Arial"/>
              </a:rPr>
              <a:t/>
            </a:r>
            <a:br>
              <a:rPr lang="ru-RU" sz="4800" b="1" i="1" dirty="0" smtClean="0">
                <a:solidFill>
                  <a:srgbClr val="FF0000"/>
                </a:solidFill>
                <a:latin typeface="Cambria Math" pitchFamily="18" charset="0"/>
                <a:ea typeface="Cambria Math" pitchFamily="18" charset="0"/>
                <a:cs typeface="Arial"/>
                <a:sym typeface="Arial"/>
              </a:rPr>
            </a:br>
            <a:r>
              <a:rPr lang="ru-RU" sz="4800" b="1" i="1" dirty="0" smtClean="0">
                <a:solidFill>
                  <a:srgbClr val="FF0000"/>
                </a:solidFill>
                <a:latin typeface="Cambria Math" pitchFamily="18" charset="0"/>
                <a:ea typeface="Cambria Math" pitchFamily="18" charset="0"/>
                <a:cs typeface="Arial"/>
                <a:sym typeface="Arial"/>
              </a:rPr>
              <a:t/>
            </a:r>
            <a:br>
              <a:rPr lang="ru-RU" sz="4800" b="1" i="1" dirty="0" smtClean="0">
                <a:solidFill>
                  <a:srgbClr val="FF0000"/>
                </a:solidFill>
                <a:latin typeface="Cambria Math" pitchFamily="18" charset="0"/>
                <a:ea typeface="Cambria Math" pitchFamily="18" charset="0"/>
                <a:cs typeface="Arial"/>
                <a:sym typeface="Arial"/>
              </a:rPr>
            </a:br>
            <a:r>
              <a:rPr lang="ru-RU" sz="8000" b="1" dirty="0" smtClean="0">
                <a:solidFill>
                  <a:srgbClr val="FF0000"/>
                </a:solidFill>
                <a:latin typeface="Cambria Math" pitchFamily="18" charset="0"/>
                <a:ea typeface="Cambria Math" pitchFamily="18" charset="0"/>
                <a:cs typeface="Arial"/>
                <a:sym typeface="Arial"/>
              </a:rPr>
              <a:t>«ОНИ ПИСАЛИ О ВОЙНЕ»</a:t>
            </a:r>
            <a:br>
              <a:rPr lang="ru-RU" sz="8000" b="1" dirty="0" smtClean="0">
                <a:solidFill>
                  <a:srgbClr val="FF0000"/>
                </a:solidFill>
                <a:latin typeface="Cambria Math" pitchFamily="18" charset="0"/>
                <a:ea typeface="Cambria Math" pitchFamily="18" charset="0"/>
                <a:cs typeface="Arial"/>
                <a:sym typeface="Arial"/>
              </a:rPr>
            </a:br>
            <a:r>
              <a:rPr lang="ru-RU" sz="4800" b="1" i="1" dirty="0" smtClean="0">
                <a:solidFill>
                  <a:srgbClr val="FF0000"/>
                </a:solidFill>
                <a:latin typeface="Cambria Math" pitchFamily="18" charset="0"/>
                <a:ea typeface="Cambria Math" pitchFamily="18" charset="0"/>
                <a:cs typeface="Arial"/>
                <a:sym typeface="Arial"/>
              </a:rPr>
              <a:t/>
            </a:r>
            <a:br>
              <a:rPr lang="ru-RU" sz="4800" b="1" i="1" dirty="0" smtClean="0">
                <a:solidFill>
                  <a:srgbClr val="FF0000"/>
                </a:solidFill>
                <a:latin typeface="Cambria Math" pitchFamily="18" charset="0"/>
                <a:ea typeface="Cambria Math" pitchFamily="18" charset="0"/>
                <a:cs typeface="Arial"/>
                <a:sym typeface="Arial"/>
              </a:rPr>
            </a:br>
            <a:r>
              <a:rPr lang="ru-RU" sz="4800" b="1" i="1" dirty="0" smtClean="0">
                <a:solidFill>
                  <a:srgbClr val="FF0000"/>
                </a:solidFill>
                <a:latin typeface="Cambria Math" pitchFamily="18" charset="0"/>
                <a:ea typeface="Cambria Math" pitchFamily="18" charset="0"/>
                <a:cs typeface="Arial"/>
                <a:sym typeface="Arial"/>
              </a:rPr>
              <a:t/>
            </a:r>
            <a:br>
              <a:rPr lang="ru-RU" sz="4800" b="1" i="1" dirty="0" smtClean="0">
                <a:solidFill>
                  <a:srgbClr val="FF0000"/>
                </a:solidFill>
                <a:latin typeface="Cambria Math" pitchFamily="18" charset="0"/>
                <a:ea typeface="Cambria Math" pitchFamily="18" charset="0"/>
                <a:cs typeface="Arial"/>
                <a:sym typeface="Arial"/>
              </a:rPr>
            </a:br>
            <a:r>
              <a:rPr lang="ru-RU" sz="4800" b="1" i="1" dirty="0" smtClean="0">
                <a:solidFill>
                  <a:srgbClr val="FF0000"/>
                </a:solidFill>
                <a:latin typeface="Cambria Math" pitchFamily="18" charset="0"/>
                <a:ea typeface="Cambria Math" pitchFamily="18" charset="0"/>
                <a:cs typeface="Arial"/>
                <a:sym typeface="Arial"/>
              </a:rPr>
              <a:t/>
            </a:r>
            <a:br>
              <a:rPr lang="ru-RU" sz="4800" b="1" i="1" dirty="0" smtClean="0">
                <a:solidFill>
                  <a:srgbClr val="FF0000"/>
                </a:solidFill>
                <a:latin typeface="Cambria Math" pitchFamily="18" charset="0"/>
                <a:ea typeface="Cambria Math" pitchFamily="18" charset="0"/>
                <a:cs typeface="Arial"/>
                <a:sym typeface="Arial"/>
              </a:rPr>
            </a:br>
            <a:r>
              <a:rPr lang="ru-RU" sz="2800" b="1" dirty="0" smtClean="0">
                <a:solidFill>
                  <a:srgbClr val="FF0000"/>
                </a:solidFill>
                <a:latin typeface="Cambria Math" pitchFamily="18" charset="0"/>
                <a:ea typeface="Cambria Math" pitchFamily="18" charset="0"/>
                <a:cs typeface="Arial"/>
                <a:sym typeface="Arial"/>
              </a:rPr>
              <a:t>Аскиз 2015</a:t>
            </a:r>
            <a:endParaRPr lang="ru" sz="2800" b="1" u="none" strike="noStrike" cap="none" baseline="0" dirty="0">
              <a:solidFill>
                <a:srgbClr val="FF0000"/>
              </a:solidFill>
              <a:latin typeface="Cambria Math" pitchFamily="18" charset="0"/>
              <a:ea typeface="Cambria Math" pitchFamily="18" charset="0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Рисунок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14348" y="142852"/>
            <a:ext cx="750099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u="sng" dirty="0" smtClean="0">
                <a:solidFill>
                  <a:srgbClr val="FF0000"/>
                </a:solidFill>
                <a:latin typeface="Cambria Math" pitchFamily="18" charset="0"/>
                <a:ea typeface="Cambria Math" pitchFamily="18" charset="0"/>
              </a:rPr>
              <a:t>«В стихах оживший лик войны»</a:t>
            </a:r>
            <a:endParaRPr lang="ru-RU" sz="5400" b="1" u="sng" dirty="0">
              <a:solidFill>
                <a:srgbClr val="FF0000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" name="Shape 128"/>
          <p:cNvSpPr txBox="1">
            <a:spLocks/>
          </p:cNvSpPr>
          <p:nvPr/>
        </p:nvSpPr>
        <p:spPr>
          <a:xfrm>
            <a:off x="571472" y="1857364"/>
            <a:ext cx="7929618" cy="4786346"/>
          </a:xfrm>
          <a:prstGeom prst="rect">
            <a:avLst/>
          </a:prstGeom>
          <a:solidFill>
            <a:schemeClr val="lt1">
              <a:alpha val="76862"/>
            </a:schemeClr>
          </a:solidFill>
          <a:ln w="9525" cap="flat">
            <a:solidFill>
              <a:schemeClr val="accent4"/>
            </a:solidFill>
            <a:prstDash val="dot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algn="ctr"/>
            <a:r>
              <a:rPr lang="ru-RU" sz="2400" b="1" i="1" dirty="0" smtClean="0">
                <a:latin typeface="Cambria Math" pitchFamily="18" charset="0"/>
                <a:ea typeface="Cambria Math" pitchFamily="18" charset="0"/>
              </a:rPr>
              <a:t>«И все же есть живые, подлинные слова, звучащие с такой силой, что их не пересилит никакая сила. Это слова, сказанные перед казнью, это завещания погибших героев живым. Слова, протянувшиеся из прошлого в будущее и нерасторжимо спаявшие прошлое и будущее. Это голоса, которым никогда не умолкнуть, как бы далеко не отодвинулось время. Это великое свидетельство разумности жизни и борьбы, неиссякаемый источник мужества и веры в будущее».         </a:t>
            </a:r>
          </a:p>
          <a:p>
            <a:pPr lvl="0" algn="r"/>
            <a:r>
              <a:rPr lang="ru-RU" sz="2400" b="1" i="1" dirty="0" smtClean="0">
                <a:latin typeface="Cambria Math" pitchFamily="18" charset="0"/>
                <a:ea typeface="Cambria Math" pitchFamily="18" charset="0"/>
              </a:rPr>
              <a:t>Александр </a:t>
            </a:r>
            <a:r>
              <a:rPr lang="ru-RU" sz="2400" b="1" i="1" dirty="0" err="1" smtClean="0">
                <a:latin typeface="Cambria Math" pitchFamily="18" charset="0"/>
                <a:ea typeface="Cambria Math" pitchFamily="18" charset="0"/>
              </a:rPr>
              <a:t>Борщаговский</a:t>
            </a:r>
            <a:r>
              <a:rPr lang="ru-RU" sz="2400" b="1" i="1" dirty="0" smtClean="0">
                <a:latin typeface="Cambria Math" pitchFamily="18" charset="0"/>
                <a:ea typeface="Cambria Math" pitchFamily="18" charset="0"/>
              </a:rPr>
              <a:t>.</a:t>
            </a:r>
          </a:p>
          <a:p>
            <a:pPr algn="r"/>
            <a:endParaRPr lang="ru-RU" b="1" i="1" dirty="0" smtClean="0">
              <a:latin typeface="Cambria Math" pitchFamily="18" charset="0"/>
              <a:ea typeface="Cambria Math" pitchFamily="18" charset="0"/>
            </a:endParaRPr>
          </a:p>
          <a:p>
            <a:pPr algn="ctr"/>
            <a:endParaRPr lang="ru-RU" b="1" i="1" dirty="0" smtClean="0">
              <a:latin typeface="Cambria Math" pitchFamily="18" charset="0"/>
              <a:ea typeface="Cambria Math" pitchFamily="18" charset="0"/>
            </a:endParaRPr>
          </a:p>
          <a:p>
            <a:pPr algn="ctr"/>
            <a:endParaRPr lang="ru-RU" b="1" i="1" dirty="0" smtClean="0">
              <a:latin typeface="Cambria Math" pitchFamily="18" charset="0"/>
              <a:ea typeface="Cambria Math" pitchFamily="18" charset="0"/>
            </a:endParaRPr>
          </a:p>
          <a:p>
            <a:pPr algn="ctr"/>
            <a:endParaRPr lang="ru-RU" b="1" i="1" dirty="0" smtClean="0">
              <a:latin typeface="Cambria Math" pitchFamily="18" charset="0"/>
              <a:ea typeface="Cambria Math" pitchFamily="18" charset="0"/>
            </a:endParaRPr>
          </a:p>
          <a:p>
            <a:pPr algn="ctr"/>
            <a:endParaRPr lang="ru-RU" b="1" i="1" dirty="0" smtClean="0">
              <a:latin typeface="Cambria Math" pitchFamily="18" charset="0"/>
              <a:ea typeface="Cambria Math" pitchFamily="18" charset="0"/>
            </a:endParaRPr>
          </a:p>
          <a:p>
            <a:pPr algn="ctr"/>
            <a:endParaRPr lang="ru-RU" b="1" i="1" dirty="0" smtClean="0">
              <a:latin typeface="Cambria Math" pitchFamily="18" charset="0"/>
              <a:ea typeface="Cambria Math" pitchFamily="18" charset="0"/>
            </a:endParaRPr>
          </a:p>
          <a:p>
            <a:pPr algn="ctr"/>
            <a:endParaRPr lang="ru-RU" b="1" i="1" dirty="0" smtClean="0">
              <a:latin typeface="Cambria Math" pitchFamily="18" charset="0"/>
              <a:ea typeface="Cambria Math" pitchFamily="18" charset="0"/>
            </a:endParaRPr>
          </a:p>
          <a:p>
            <a:pPr algn="ctr"/>
            <a:endParaRPr lang="ru-RU" b="1" i="1" dirty="0" smtClean="0">
              <a:latin typeface="Cambria Math" pitchFamily="18" charset="0"/>
              <a:ea typeface="Cambria Math" pitchFamily="18" charset="0"/>
            </a:endParaRPr>
          </a:p>
          <a:p>
            <a:pPr algn="r"/>
            <a:endParaRPr lang="ru-RU" b="1" i="1" dirty="0" smtClean="0">
              <a:latin typeface="Cambria Math" pitchFamily="18" charset="0"/>
              <a:ea typeface="Cambria Math" pitchFamily="18" charset="0"/>
            </a:endParaRPr>
          </a:p>
          <a:p>
            <a:pPr algn="r"/>
            <a:endParaRPr lang="ru-RU" b="1" i="1" dirty="0" smtClean="0">
              <a:latin typeface="Cambria Math" pitchFamily="18" charset="0"/>
              <a:ea typeface="Cambria Math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Shape 141"/>
          <p:cNvSpPr txBox="1">
            <a:spLocks noGrp="1"/>
          </p:cNvSpPr>
          <p:nvPr>
            <p:ph type="title"/>
          </p:nvPr>
        </p:nvSpPr>
        <p:spPr>
          <a:xfrm>
            <a:off x="662879" y="125759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lvl="0">
              <a:buSzPct val="25000"/>
            </a:pPr>
            <a:r>
              <a:rPr lang="ru-RU" sz="4000" b="1" dirty="0" err="1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</a:rPr>
              <a:t>Друнина</a:t>
            </a:r>
            <a:r>
              <a:rPr lang="ru-RU" sz="4000" b="1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</a:rPr>
              <a:t> Юлия Владимировна </a:t>
            </a:r>
            <a:r>
              <a:rPr lang="ru-RU" sz="4000" b="1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/>
            </a:r>
            <a:br>
              <a:rPr lang="ru-RU" sz="4000" b="1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</a:br>
            <a:r>
              <a:rPr lang="ru-RU" sz="4000" b="1" dirty="0" smtClean="0">
                <a:latin typeface="Cambria Math" pitchFamily="18" charset="0"/>
                <a:ea typeface="Cambria Math" pitchFamily="18" charset="0"/>
              </a:rPr>
              <a:t>(10. 05. 1924 – 21. 11. 1991)</a:t>
            </a:r>
            <a:endParaRPr lang="ru" sz="3950" b="1" i="0" u="none" strike="noStrike" cap="none" baseline="0" dirty="0">
              <a:solidFill>
                <a:schemeClr val="bg1"/>
              </a:solidFill>
              <a:latin typeface="Cambria Math" pitchFamily="18" charset="0"/>
              <a:ea typeface="Cambria Math" pitchFamily="18" charset="0"/>
              <a:sym typeface="Calibri"/>
            </a:endParaRPr>
          </a:p>
        </p:txBody>
      </p:sp>
      <p:sp>
        <p:nvSpPr>
          <p:cNvPr id="142" name="Shape 142"/>
          <p:cNvSpPr txBox="1">
            <a:spLocks noGrp="1"/>
          </p:cNvSpPr>
          <p:nvPr>
            <p:ph type="body" idx="1"/>
          </p:nvPr>
        </p:nvSpPr>
        <p:spPr>
          <a:xfrm>
            <a:off x="251519" y="1340767"/>
            <a:ext cx="4824535" cy="5374381"/>
          </a:xfrm>
          <a:prstGeom prst="rect">
            <a:avLst/>
          </a:prstGeom>
          <a:solidFill>
            <a:schemeClr val="lt1">
              <a:alpha val="78823"/>
            </a:schemeClr>
          </a:solidFill>
          <a:ln w="9525" cap="flat">
            <a:solidFill>
              <a:schemeClr val="accent2"/>
            </a:solidFill>
            <a:prstDash val="dot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lvl="0" indent="-342900">
              <a:spcBef>
                <a:spcPts val="480"/>
              </a:spcBef>
              <a:buSzPct val="60416"/>
            </a:pPr>
            <a:r>
              <a:rPr lang="ru-RU" sz="1800" dirty="0" smtClean="0">
                <a:latin typeface="Cambria Math" pitchFamily="18" charset="0"/>
                <a:ea typeface="Cambria Math" pitchFamily="18" charset="0"/>
              </a:rPr>
              <a:t>Родилась в Москве</a:t>
            </a:r>
          </a:p>
          <a:p>
            <a:pPr indent="-342900">
              <a:spcBef>
                <a:spcPts val="480"/>
              </a:spcBef>
              <a:buSzPct val="60416"/>
            </a:pPr>
            <a:r>
              <a:rPr lang="ru-RU" sz="1800" dirty="0" smtClean="0">
                <a:latin typeface="Cambria Math" pitchFamily="18" charset="0"/>
                <a:ea typeface="Cambria Math" pitchFamily="18" charset="0"/>
              </a:rPr>
              <a:t>В 16 лет записывается в добровольную санитарную дружину при </a:t>
            </a:r>
            <a:r>
              <a:rPr lang="ru-RU" sz="1800" dirty="0" err="1" smtClean="0">
                <a:latin typeface="Cambria Math" pitchFamily="18" charset="0"/>
                <a:ea typeface="Cambria Math" pitchFamily="18" charset="0"/>
              </a:rPr>
              <a:t>РОККе</a:t>
            </a:r>
            <a:r>
              <a:rPr lang="ru-RU" sz="1800" dirty="0" smtClean="0">
                <a:latin typeface="Cambria Math" pitchFamily="18" charset="0"/>
                <a:ea typeface="Cambria Math" pitchFamily="18" charset="0"/>
              </a:rPr>
              <a:t> (Районное общество Красного Креста) и работает в глазном госпитале. Была ранена. После ранения была курсантом Школы младших авиаспециалистов (ШМАС), после окончания которой получает направление в штурмовой полк на Дальнем Востоке. </a:t>
            </a:r>
            <a:r>
              <a:rPr lang="ru-RU" sz="1800" dirty="0" err="1" smtClean="0">
                <a:latin typeface="Cambria Math" pitchFamily="18" charset="0"/>
                <a:ea typeface="Cambria Math" pitchFamily="18" charset="0"/>
              </a:rPr>
              <a:t>Батальоннный</a:t>
            </a:r>
            <a:r>
              <a:rPr lang="ru-RU" sz="1800" dirty="0" smtClean="0">
                <a:latin typeface="Cambria Math" pitchFamily="18" charset="0"/>
                <a:ea typeface="Cambria Math" pitchFamily="18" charset="0"/>
              </a:rPr>
              <a:t> санинструктор.</a:t>
            </a:r>
            <a:r>
              <a:rPr lang="ru-RU" sz="1800" dirty="0" smtClean="0"/>
              <a:t> </a:t>
            </a:r>
            <a:r>
              <a:rPr lang="ru-RU" sz="1800" dirty="0" smtClean="0">
                <a:latin typeface="Cambria Math" pitchFamily="18" charset="0"/>
                <a:ea typeface="Cambria Math" pitchFamily="18" charset="0"/>
              </a:rPr>
              <a:t>В Гомеле получает направление в 218-ю стрелковую дивизию. Снова была ранена. Возвращается в самоходный артполк. Звание - старшина </a:t>
            </a:r>
            <a:r>
              <a:rPr lang="ru-RU" sz="1800" dirty="0" err="1" smtClean="0">
                <a:latin typeface="Cambria Math" pitchFamily="18" charset="0"/>
                <a:ea typeface="Cambria Math" pitchFamily="18" charset="0"/>
              </a:rPr>
              <a:t>медслужбы</a:t>
            </a:r>
            <a:r>
              <a:rPr lang="ru-RU" sz="1800" dirty="0" smtClean="0">
                <a:latin typeface="Cambria Math" pitchFamily="18" charset="0"/>
                <a:ea typeface="Cambria Math" pitchFamily="18" charset="0"/>
              </a:rPr>
              <a:t>, воюет в Белорусском Полесье, затем в Прибалтике. Контузия, и 21 ноября 1944 получает документ "...негоден к несению военной службы". </a:t>
            </a:r>
          </a:p>
          <a:p>
            <a:pPr lvl="0" indent="-342900">
              <a:spcBef>
                <a:spcPts val="480"/>
              </a:spcBef>
              <a:buSzPct val="60416"/>
            </a:pPr>
            <a:endParaRPr sz="1400" b="0" i="0" u="none" strike="noStrike" cap="none" baseline="0">
              <a:solidFill>
                <a:schemeClr val="dk1"/>
              </a:solidFill>
              <a:latin typeface="Cambria Math" pitchFamily="18" charset="0"/>
              <a:ea typeface="Cambria Math" pitchFamily="18" charset="0"/>
              <a:sym typeface="Calibri"/>
            </a:endParaRPr>
          </a:p>
        </p:txBody>
      </p:sp>
      <p:pic>
        <p:nvPicPr>
          <p:cNvPr id="144" name="Shape 14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32167" y="-25810"/>
            <a:ext cx="1143000" cy="1143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51502bb-29.jpg"/>
          <p:cNvPicPr/>
          <p:nvPr/>
        </p:nvPicPr>
        <p:blipFill>
          <a:blip r:embed="rId5"/>
          <a:stretch>
            <a:fillRect/>
          </a:stretch>
        </p:blipFill>
        <p:spPr>
          <a:xfrm>
            <a:off x="5500694" y="1428736"/>
            <a:ext cx="3357586" cy="4857784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 txBox="1">
            <a:spLocks noGrp="1"/>
          </p:cNvSpPr>
          <p:nvPr>
            <p:ph type="body" idx="1"/>
          </p:nvPr>
        </p:nvSpPr>
        <p:spPr>
          <a:xfrm>
            <a:off x="395537" y="785795"/>
            <a:ext cx="3962150" cy="5451516"/>
          </a:xfrm>
          <a:prstGeom prst="rect">
            <a:avLst/>
          </a:prstGeom>
          <a:solidFill>
            <a:schemeClr val="lt1">
              <a:alpha val="81960"/>
            </a:schemeClr>
          </a:solidFill>
          <a:ln w="9525" cap="flat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r>
              <a:rPr lang="ru-RU" sz="1800" dirty="0" smtClean="0">
                <a:latin typeface="Cambria Math" pitchFamily="18" charset="0"/>
                <a:ea typeface="Cambria Math" pitchFamily="18" charset="0"/>
              </a:rPr>
              <a:t>Печатается как поэт с 1940 года. В начале 1945 в журнале "Знамя" была напечатана подборка стихов </a:t>
            </a:r>
            <a:r>
              <a:rPr lang="ru-RU" sz="1800" dirty="0" err="1" smtClean="0">
                <a:latin typeface="Cambria Math" pitchFamily="18" charset="0"/>
                <a:ea typeface="Cambria Math" pitchFamily="18" charset="0"/>
              </a:rPr>
              <a:t>Друниной</a:t>
            </a:r>
            <a:r>
              <a:rPr lang="ru-RU" sz="1800" dirty="0" smtClean="0">
                <a:latin typeface="Cambria Math" pitchFamily="18" charset="0"/>
                <a:ea typeface="Cambria Math" pitchFamily="18" charset="0"/>
              </a:rPr>
              <a:t>. </a:t>
            </a:r>
          </a:p>
          <a:p>
            <a:r>
              <a:rPr lang="ru-RU" sz="1800" dirty="0" smtClean="0">
                <a:latin typeface="Cambria Math" pitchFamily="18" charset="0"/>
                <a:ea typeface="Cambria Math" pitchFamily="18" charset="0"/>
              </a:rPr>
              <a:t>В марте 1947 участвует в 1 Всесоюзном совещании молодых писателей, была принята в Союз писателей.</a:t>
            </a:r>
            <a:endParaRPr lang="en-US" sz="1800" dirty="0" smtClean="0">
              <a:latin typeface="Cambria Math" pitchFamily="18" charset="0"/>
              <a:ea typeface="Cambria Math" pitchFamily="18" charset="0"/>
            </a:endParaRPr>
          </a:p>
          <a:p>
            <a:pPr>
              <a:buNone/>
            </a:pPr>
            <a:endParaRPr lang="ru-RU" sz="1800" dirty="0" smtClean="0">
              <a:latin typeface="Cambria Math" pitchFamily="18" charset="0"/>
              <a:ea typeface="Cambria Math" pitchFamily="18" charset="0"/>
            </a:endParaRPr>
          </a:p>
          <a:p>
            <a:pPr algn="ctr">
              <a:buNone/>
            </a:pPr>
            <a:r>
              <a:rPr lang="ru-RU" sz="1800" b="1" i="1" dirty="0" smtClean="0">
                <a:latin typeface="Cambria Math" pitchFamily="18" charset="0"/>
                <a:ea typeface="Cambria Math" pitchFamily="18" charset="0"/>
              </a:rPr>
              <a:t>«Я столько раз видала рукопашный, Раз наяву. И тысячу — во сне. Кто говорит, что на войне не страшно, Тот ничего не знает о войне.»</a:t>
            </a:r>
          </a:p>
          <a:p>
            <a:pPr algn="r">
              <a:buNone/>
            </a:pPr>
            <a:r>
              <a:rPr lang="ru-RU" sz="1800" b="1" i="1" dirty="0" smtClean="0">
                <a:latin typeface="Cambria Math" pitchFamily="18" charset="0"/>
                <a:ea typeface="Cambria Math" pitchFamily="18" charset="0"/>
              </a:rPr>
              <a:t>Юлия </a:t>
            </a:r>
            <a:r>
              <a:rPr lang="ru-RU" sz="1800" b="1" i="1" dirty="0" err="1" smtClean="0">
                <a:latin typeface="Cambria Math" pitchFamily="18" charset="0"/>
                <a:ea typeface="Cambria Math" pitchFamily="18" charset="0"/>
              </a:rPr>
              <a:t>Друнина</a:t>
            </a:r>
            <a:endParaRPr lang="ru-RU" sz="1800" b="1" i="1" dirty="0" smtClean="0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151" name="Shape 15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36511" y="-27383"/>
            <a:ext cx="1143000" cy="1143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Друнина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29190" y="666277"/>
            <a:ext cx="3571900" cy="5649840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hape 156"/>
          <p:cNvSpPr txBox="1">
            <a:spLocks noGrp="1"/>
          </p:cNvSpPr>
          <p:nvPr>
            <p:ph type="title"/>
          </p:nvPr>
        </p:nvSpPr>
        <p:spPr>
          <a:xfrm>
            <a:off x="428596" y="571480"/>
            <a:ext cx="8229600" cy="94350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lvl="0">
              <a:buSzPct val="25000"/>
            </a:pPr>
            <a:r>
              <a:rPr lang="ru-RU" sz="4000" b="1" dirty="0" err="1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Берггольц</a:t>
            </a:r>
            <a:r>
              <a:rPr lang="ru-RU" sz="4000" b="1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 Ольга Фёдоровна </a:t>
            </a:r>
            <a:br>
              <a:rPr lang="ru-RU" sz="4000" b="1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</a:br>
            <a:r>
              <a:rPr lang="ru-RU" sz="4000" b="1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(16. 05. 1910  – 13. 11. 1975) </a:t>
            </a:r>
            <a:r>
              <a:rPr lang="ru" sz="3600" b="0" i="0" u="none" strike="noStrike" cap="none" baseline="0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" sz="3600" b="0" i="0" u="none" strike="noStrike" cap="none" baseline="0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</a:br>
            <a:endParaRPr lang="ru" sz="3600" b="0" i="0" u="none" strike="noStrike" cap="none" baseline="0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0" name="Shape 160"/>
          <p:cNvSpPr/>
          <p:nvPr/>
        </p:nvSpPr>
        <p:spPr>
          <a:xfrm>
            <a:off x="8100392" y="6438276"/>
            <a:ext cx="704039" cy="40010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ru" sz="2000" b="1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1945</a:t>
            </a:r>
          </a:p>
        </p:txBody>
      </p:sp>
      <p:pic>
        <p:nvPicPr>
          <p:cNvPr id="161" name="Shape 16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9547" y="0"/>
            <a:ext cx="1143000" cy="1143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109452378_Olgi_Berggolc_.jpg"/>
          <p:cNvPicPr/>
          <p:nvPr/>
        </p:nvPicPr>
        <p:blipFill>
          <a:blip r:embed="rId5"/>
          <a:stretch>
            <a:fillRect/>
          </a:stretch>
        </p:blipFill>
        <p:spPr>
          <a:xfrm>
            <a:off x="285720" y="1714488"/>
            <a:ext cx="3357586" cy="4572032"/>
          </a:xfrm>
          <a:prstGeom prst="rect">
            <a:avLst/>
          </a:prstGeom>
        </p:spPr>
      </p:pic>
      <p:sp>
        <p:nvSpPr>
          <p:cNvPr id="10" name="Shape 142"/>
          <p:cNvSpPr txBox="1">
            <a:spLocks noGrp="1"/>
          </p:cNvSpPr>
          <p:nvPr>
            <p:ph type="body" idx="1"/>
          </p:nvPr>
        </p:nvSpPr>
        <p:spPr>
          <a:xfrm>
            <a:off x="4143372" y="1357298"/>
            <a:ext cx="4824535" cy="5374381"/>
          </a:xfrm>
          <a:prstGeom prst="rect">
            <a:avLst/>
          </a:prstGeom>
          <a:solidFill>
            <a:schemeClr val="lt1">
              <a:alpha val="78823"/>
            </a:schemeClr>
          </a:solidFill>
          <a:ln w="9525" cap="flat">
            <a:solidFill>
              <a:schemeClr val="accent2"/>
            </a:solidFill>
            <a:prstDash val="dot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lvl="0" indent="-342900">
              <a:spcBef>
                <a:spcPts val="480"/>
              </a:spcBef>
              <a:buSzPct val="60416"/>
            </a:pPr>
            <a:r>
              <a:rPr lang="ru-RU" sz="1800" dirty="0" smtClean="0">
                <a:latin typeface="Cambria Math" pitchFamily="18" charset="0"/>
                <a:ea typeface="Cambria Math" pitchFamily="18" charset="0"/>
              </a:rPr>
              <a:t>В годы Великой Отечественной войны </a:t>
            </a:r>
            <a:r>
              <a:rPr lang="ru-RU" sz="1800" dirty="0" err="1" smtClean="0">
                <a:latin typeface="Cambria Math" pitchFamily="18" charset="0"/>
                <a:ea typeface="Cambria Math" pitchFamily="18" charset="0"/>
              </a:rPr>
              <a:t>Берггольц</a:t>
            </a:r>
            <a:r>
              <a:rPr lang="ru-RU" sz="1800" dirty="0" smtClean="0">
                <a:latin typeface="Cambria Math" pitchFamily="18" charset="0"/>
                <a:ea typeface="Cambria Math" pitchFamily="18" charset="0"/>
              </a:rPr>
              <a:t>, оставаясь в родном городе все 900 дней блокады, работала на Ленинградском радио. Обессиленная от голода, она никогда не теряла силы духа, поддерживая свои обращения к ленинградцам доверительными и мужественными стихами ("Письма на Каму", "Разговор с соседкой", поэмы "Памяти защитников", 1944, "Твой путь", 1945; сборники "Ленинградская тетрадь", 1942, "Ленинград", 1944), в которых картины блокадного города соседствуют с раздумьями о героизме, верности и любви, побеждающими страдания и смерть. </a:t>
            </a:r>
            <a:endParaRPr sz="1800" b="0" i="0" u="none" strike="noStrike" cap="none" baseline="0">
              <a:solidFill>
                <a:schemeClr val="dk1"/>
              </a:solidFill>
              <a:latin typeface="Cambria Math" pitchFamily="18" charset="0"/>
              <a:ea typeface="Cambria Math" pitchFamily="18" charset="0"/>
              <a:sym typeface="Calibri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Рисунок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Shape 142"/>
          <p:cNvSpPr txBox="1">
            <a:spLocks/>
          </p:cNvSpPr>
          <p:nvPr/>
        </p:nvSpPr>
        <p:spPr>
          <a:xfrm>
            <a:off x="214282" y="1214422"/>
            <a:ext cx="4824535" cy="5374381"/>
          </a:xfrm>
          <a:prstGeom prst="rect">
            <a:avLst/>
          </a:prstGeom>
          <a:solidFill>
            <a:schemeClr val="lt1">
              <a:alpha val="78823"/>
            </a:schemeClr>
          </a:solidFill>
          <a:ln w="9525" cap="flat">
            <a:solidFill>
              <a:schemeClr val="accent2"/>
            </a:solidFill>
            <a:prstDash val="dot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342900" lvl="0" indent="-342900">
              <a:spcBef>
                <a:spcPts val="480"/>
              </a:spcBef>
              <a:buClr>
                <a:schemeClr val="dk1"/>
              </a:buClr>
              <a:buSzPct val="60416"/>
              <a:buFont typeface="Arial"/>
              <a:buChar char="●"/>
            </a:pPr>
            <a:r>
              <a:rPr lang="ru-RU" sz="1800" dirty="0" smtClean="0">
                <a:latin typeface="Cambria Math" pitchFamily="18" charset="0"/>
                <a:ea typeface="Cambria Math" pitchFamily="18" charset="0"/>
              </a:rPr>
              <a:t>Выступления и радиопередачи 1941-1943 годов из осажденного фашистами Ленинграда после войны вошли в книгу </a:t>
            </a:r>
            <a:r>
              <a:rPr lang="ru-RU" sz="1800" dirty="0" err="1" smtClean="0">
                <a:latin typeface="Cambria Math" pitchFamily="18" charset="0"/>
                <a:ea typeface="Cambria Math" pitchFamily="18" charset="0"/>
              </a:rPr>
              <a:t>Берггольц</a:t>
            </a:r>
            <a:r>
              <a:rPr lang="ru-RU" sz="1800" dirty="0" smtClean="0">
                <a:latin typeface="Cambria Math" pitchFamily="18" charset="0"/>
                <a:ea typeface="Cambria Math" pitchFamily="18" charset="0"/>
              </a:rPr>
              <a:t> "Говорит Ленинград" (1946). </a:t>
            </a:r>
          </a:p>
          <a:p>
            <a:pPr marL="342900" lvl="0" indent="-342900" algn="ctr">
              <a:spcBef>
                <a:spcPts val="480"/>
              </a:spcBef>
              <a:buClr>
                <a:schemeClr val="dk1"/>
              </a:buClr>
              <a:buSzPct val="60416"/>
            </a:pPr>
            <a:r>
              <a:rPr lang="en-US" sz="1800" i="1" dirty="0" smtClean="0"/>
              <a:t>  </a:t>
            </a:r>
            <a:r>
              <a:rPr lang="ru-RU" sz="1800" b="1" i="1" dirty="0" smtClean="0"/>
              <a:t>«</a:t>
            </a:r>
            <a:r>
              <a:rPr lang="ru-RU" sz="1800" b="1" i="1" dirty="0" smtClean="0">
                <a:latin typeface="Cambria Math" pitchFamily="18" charset="0"/>
                <a:ea typeface="Cambria Math" pitchFamily="18" charset="0"/>
              </a:rPr>
              <a:t>Здесь лежат ленинградцы.</a:t>
            </a:r>
            <a:br>
              <a:rPr lang="ru-RU" sz="1800" b="1" i="1" dirty="0" smtClean="0">
                <a:latin typeface="Cambria Math" pitchFamily="18" charset="0"/>
                <a:ea typeface="Cambria Math" pitchFamily="18" charset="0"/>
              </a:rPr>
            </a:br>
            <a:r>
              <a:rPr lang="ru-RU" sz="1800" b="1" i="1" dirty="0" smtClean="0">
                <a:latin typeface="Cambria Math" pitchFamily="18" charset="0"/>
                <a:ea typeface="Cambria Math" pitchFamily="18" charset="0"/>
              </a:rPr>
              <a:t>Здесь горожане — мужчины, женщины, дети.</a:t>
            </a:r>
            <a:br>
              <a:rPr lang="ru-RU" sz="1800" b="1" i="1" dirty="0" smtClean="0">
                <a:latin typeface="Cambria Math" pitchFamily="18" charset="0"/>
                <a:ea typeface="Cambria Math" pitchFamily="18" charset="0"/>
              </a:rPr>
            </a:br>
            <a:r>
              <a:rPr lang="ru-RU" sz="1800" b="1" i="1" dirty="0" smtClean="0">
                <a:latin typeface="Cambria Math" pitchFamily="18" charset="0"/>
                <a:ea typeface="Cambria Math" pitchFamily="18" charset="0"/>
              </a:rPr>
              <a:t>Рядом с ними солдаты-красноармейцы.</a:t>
            </a:r>
            <a:br>
              <a:rPr lang="ru-RU" sz="1800" b="1" i="1" dirty="0" smtClean="0">
                <a:latin typeface="Cambria Math" pitchFamily="18" charset="0"/>
                <a:ea typeface="Cambria Math" pitchFamily="18" charset="0"/>
              </a:rPr>
            </a:br>
            <a:r>
              <a:rPr lang="ru-RU" sz="1800" b="1" i="1" dirty="0" smtClean="0">
                <a:latin typeface="Cambria Math" pitchFamily="18" charset="0"/>
                <a:ea typeface="Cambria Math" pitchFamily="18" charset="0"/>
              </a:rPr>
              <a:t>Всею жизнью своею</a:t>
            </a:r>
            <a:br>
              <a:rPr lang="ru-RU" sz="1800" b="1" i="1" dirty="0" smtClean="0">
                <a:latin typeface="Cambria Math" pitchFamily="18" charset="0"/>
                <a:ea typeface="Cambria Math" pitchFamily="18" charset="0"/>
              </a:rPr>
            </a:br>
            <a:r>
              <a:rPr lang="ru-RU" sz="1800" b="1" i="1" dirty="0" smtClean="0">
                <a:latin typeface="Cambria Math" pitchFamily="18" charset="0"/>
                <a:ea typeface="Cambria Math" pitchFamily="18" charset="0"/>
              </a:rPr>
              <a:t>Они защищали тебя, Ленинград,</a:t>
            </a:r>
            <a:br>
              <a:rPr lang="ru-RU" sz="1800" b="1" i="1" dirty="0" smtClean="0">
                <a:latin typeface="Cambria Math" pitchFamily="18" charset="0"/>
                <a:ea typeface="Cambria Math" pitchFamily="18" charset="0"/>
              </a:rPr>
            </a:br>
            <a:r>
              <a:rPr lang="ru-RU" sz="1800" b="1" i="1" dirty="0" smtClean="0">
                <a:latin typeface="Cambria Math" pitchFamily="18" charset="0"/>
                <a:ea typeface="Cambria Math" pitchFamily="18" charset="0"/>
              </a:rPr>
              <a:t>Колыбель революции.</a:t>
            </a:r>
            <a:br>
              <a:rPr lang="ru-RU" sz="1800" b="1" i="1" dirty="0" smtClean="0">
                <a:latin typeface="Cambria Math" pitchFamily="18" charset="0"/>
                <a:ea typeface="Cambria Math" pitchFamily="18" charset="0"/>
              </a:rPr>
            </a:br>
            <a:r>
              <a:rPr lang="ru-RU" sz="1800" b="1" i="1" dirty="0" smtClean="0">
                <a:latin typeface="Cambria Math" pitchFamily="18" charset="0"/>
                <a:ea typeface="Cambria Math" pitchFamily="18" charset="0"/>
              </a:rPr>
              <a:t>Их имён благородных мы здесь перечислить не сможем,</a:t>
            </a:r>
            <a:br>
              <a:rPr lang="ru-RU" sz="1800" b="1" i="1" dirty="0" smtClean="0">
                <a:latin typeface="Cambria Math" pitchFamily="18" charset="0"/>
                <a:ea typeface="Cambria Math" pitchFamily="18" charset="0"/>
              </a:rPr>
            </a:br>
            <a:r>
              <a:rPr lang="ru-RU" sz="1800" b="1" i="1" dirty="0" smtClean="0">
                <a:latin typeface="Cambria Math" pitchFamily="18" charset="0"/>
                <a:ea typeface="Cambria Math" pitchFamily="18" charset="0"/>
              </a:rPr>
              <a:t>Так их много под вечной охраной гранита.</a:t>
            </a:r>
            <a:br>
              <a:rPr lang="ru-RU" sz="1800" b="1" i="1" dirty="0" smtClean="0">
                <a:latin typeface="Cambria Math" pitchFamily="18" charset="0"/>
                <a:ea typeface="Cambria Math" pitchFamily="18" charset="0"/>
              </a:rPr>
            </a:br>
            <a:r>
              <a:rPr lang="ru-RU" sz="1800" b="1" i="1" dirty="0" smtClean="0">
                <a:latin typeface="Cambria Math" pitchFamily="18" charset="0"/>
                <a:ea typeface="Cambria Math" pitchFamily="18" charset="0"/>
              </a:rPr>
              <a:t>Но знай, внимающий этим камням:</a:t>
            </a:r>
            <a:br>
              <a:rPr lang="ru-RU" sz="1800" b="1" i="1" dirty="0" smtClean="0">
                <a:latin typeface="Cambria Math" pitchFamily="18" charset="0"/>
                <a:ea typeface="Cambria Math" pitchFamily="18" charset="0"/>
              </a:rPr>
            </a:br>
            <a:r>
              <a:rPr lang="ru-RU" sz="1800" b="1" i="1" dirty="0" smtClean="0">
                <a:latin typeface="Cambria Math" pitchFamily="18" charset="0"/>
                <a:ea typeface="Cambria Math" pitchFamily="18" charset="0"/>
              </a:rPr>
              <a:t>Никто не забыт и ничто не забыто».</a:t>
            </a:r>
          </a:p>
          <a:p>
            <a:pPr marL="342900" lvl="0" indent="-342900" algn="r">
              <a:spcBef>
                <a:spcPts val="480"/>
              </a:spcBef>
              <a:buClr>
                <a:schemeClr val="dk1"/>
              </a:buClr>
              <a:buSzPct val="60416"/>
            </a:pPr>
            <a:r>
              <a:rPr kumimoji="0" lang="ru-RU" sz="1800" b="1" i="1" u="none" strike="noStrike" kern="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cs typeface="Calibri"/>
                <a:sym typeface="Calibri"/>
              </a:rPr>
              <a:t>Ольга </a:t>
            </a:r>
            <a:r>
              <a:rPr kumimoji="0" lang="ru-RU" sz="1800" b="1" i="1" u="none" strike="noStrike" kern="0" cap="none" spc="0" normalizeH="0" baseline="0" noProof="0" dirty="0" err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cs typeface="Calibri"/>
                <a:sym typeface="Calibri"/>
              </a:rPr>
              <a:t>Берггольц</a:t>
            </a:r>
            <a:r>
              <a:rPr kumimoji="0" lang="ru-RU" sz="1800" b="1" i="1" u="none" strike="noStrike" kern="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cs typeface="Calibri"/>
                <a:sym typeface="Calibri"/>
              </a:rPr>
              <a:t>.</a:t>
            </a:r>
            <a:endParaRPr kumimoji="0" lang="ru-RU" sz="1800" b="1" i="0" u="none" strike="noStrike" kern="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Cambria Math" pitchFamily="18" charset="0"/>
              <a:ea typeface="Cambria Math" pitchFamily="18" charset="0"/>
              <a:cs typeface="Calibri"/>
              <a:sym typeface="Calibri"/>
            </a:endParaRPr>
          </a:p>
        </p:txBody>
      </p:sp>
      <p:pic>
        <p:nvPicPr>
          <p:cNvPr id="6" name="Shape 16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9547" y="0"/>
            <a:ext cx="1143000" cy="1143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никто не забыт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86380" y="1428736"/>
            <a:ext cx="3536342" cy="4946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 txBox="1">
            <a:spLocks noGrp="1"/>
          </p:cNvSpPr>
          <p:nvPr>
            <p:ph type="title"/>
          </p:nvPr>
        </p:nvSpPr>
        <p:spPr>
          <a:xfrm>
            <a:off x="457200" y="341784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buSzPct val="25000"/>
            </a:pPr>
            <a:r>
              <a:rPr lang="ru-RU" sz="4000" b="1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Уткин Иосиф Павлович </a:t>
            </a:r>
            <a:br>
              <a:rPr lang="ru-RU" sz="4000" b="1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</a:br>
            <a:r>
              <a:rPr lang="ru-RU" sz="4000" b="1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( 27. 05. 1903 – 13. 11.1944) </a:t>
            </a:r>
            <a:endParaRPr lang="ru" sz="4000" b="1" i="0" u="none" strike="noStrike" cap="none" baseline="0" dirty="0">
              <a:solidFill>
                <a:schemeClr val="bg1"/>
              </a:solidFill>
              <a:latin typeface="Cambria Math" pitchFamily="18" charset="0"/>
              <a:ea typeface="Cambria Math" pitchFamily="18" charset="0"/>
              <a:cs typeface="Arial"/>
              <a:sym typeface="Arial"/>
            </a:endParaRPr>
          </a:p>
        </p:txBody>
      </p:sp>
      <p:sp>
        <p:nvSpPr>
          <p:cNvPr id="167" name="Shape 167"/>
          <p:cNvSpPr txBox="1">
            <a:spLocks noGrp="1"/>
          </p:cNvSpPr>
          <p:nvPr>
            <p:ph type="body" idx="1"/>
          </p:nvPr>
        </p:nvSpPr>
        <p:spPr>
          <a:xfrm>
            <a:off x="251519" y="1600200"/>
            <a:ext cx="5256583" cy="4853136"/>
          </a:xfrm>
          <a:prstGeom prst="rect">
            <a:avLst/>
          </a:prstGeom>
          <a:solidFill>
            <a:schemeClr val="lt1">
              <a:alpha val="81960"/>
            </a:schemeClr>
          </a:solidFill>
          <a:ln w="9525" cap="flat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r>
              <a:rPr lang="ru-RU" sz="2000" dirty="0" smtClean="0">
                <a:latin typeface="Cambria Math" pitchFamily="18" charset="0"/>
                <a:ea typeface="Cambria Math" pitchFamily="18" charset="0"/>
              </a:rPr>
              <a:t>В Великой Отечественной войне участвовал с ее первых дней в качестве работника фронтовой газеты «На разгром врага». В войну было создано немало песен на стихи Уткина: «Провожала сына мать», «Дед», «Бабы», «Я видел девочку убитую», «Над родиной грозные тучи», «Я видел сам» и др.  </a:t>
            </a:r>
          </a:p>
          <a:p>
            <a:r>
              <a:rPr lang="ru-RU" sz="2000" dirty="0" smtClean="0">
                <a:latin typeface="Cambria Math" pitchFamily="18" charset="0"/>
                <a:ea typeface="Cambria Math" pitchFamily="18" charset="0"/>
              </a:rPr>
              <a:t>Летом 1944 вышел последний сборник произведений Уткина «О родине, о дружбе, о любви». 13 ноября 1944 Иосиф Уткин погиб в авиакатастрофе под Москвой.</a:t>
            </a:r>
          </a:p>
        </p:txBody>
      </p:sp>
      <p:pic>
        <p:nvPicPr>
          <p:cNvPr id="169" name="Shape 16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1143000" cy="1143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a27e8cb08a46.jpg"/>
          <p:cNvPicPr/>
          <p:nvPr/>
        </p:nvPicPr>
        <p:blipFill>
          <a:blip r:embed="rId5"/>
          <a:stretch>
            <a:fillRect/>
          </a:stretch>
        </p:blipFill>
        <p:spPr>
          <a:xfrm>
            <a:off x="5715008" y="1785926"/>
            <a:ext cx="3143272" cy="4071966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hape 175"/>
          <p:cNvSpPr txBox="1">
            <a:spLocks noGrp="1"/>
          </p:cNvSpPr>
          <p:nvPr>
            <p:ph type="body" idx="1"/>
          </p:nvPr>
        </p:nvSpPr>
        <p:spPr>
          <a:xfrm>
            <a:off x="467543" y="1142984"/>
            <a:ext cx="4461647" cy="5357850"/>
          </a:xfrm>
          <a:prstGeom prst="rect">
            <a:avLst/>
          </a:prstGeom>
          <a:solidFill>
            <a:schemeClr val="lt1">
              <a:alpha val="78823"/>
            </a:schemeClr>
          </a:solidFill>
          <a:ln w="9525" cap="flat">
            <a:solidFill>
              <a:schemeClr val="accent6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ctr" rtl="0">
              <a:spcBef>
                <a:spcPts val="480"/>
              </a:spcBef>
              <a:buClr>
                <a:schemeClr val="dk1"/>
              </a:buClr>
              <a:buSzPct val="60416"/>
              <a:buNone/>
            </a:pPr>
            <a:r>
              <a:rPr lang="ru" sz="1800" b="1" i="1" u="none" strike="noStrike" cap="none" baseline="0" dirty="0" smtClean="0">
                <a:solidFill>
                  <a:schemeClr val="dk1"/>
                </a:solidFill>
                <a:latin typeface="Cambria Math" pitchFamily="18" charset="0"/>
                <a:ea typeface="Cambria Math" pitchFamily="18" charset="0"/>
                <a:cs typeface="Arial"/>
                <a:sym typeface="Arial"/>
              </a:rPr>
              <a:t>«Я видел сам... Но нет, не верю,</a:t>
            </a:r>
          </a:p>
          <a:p>
            <a:pPr marL="342900" marR="0" lvl="0" indent="-342900" algn="ctr" rtl="0">
              <a:spcBef>
                <a:spcPts val="480"/>
              </a:spcBef>
              <a:buClr>
                <a:schemeClr val="dk1"/>
              </a:buClr>
              <a:buSzPct val="60416"/>
              <a:buNone/>
            </a:pPr>
            <a:r>
              <a:rPr lang="ru" sz="1800" b="1" i="1" dirty="0" smtClean="0">
                <a:latin typeface="Cambria Math" pitchFamily="18" charset="0"/>
                <a:ea typeface="Cambria Math" pitchFamily="18" charset="0"/>
                <a:cs typeface="Arial"/>
                <a:sym typeface="Arial"/>
              </a:rPr>
              <a:t>Не  верю  собственным глазам,</a:t>
            </a:r>
          </a:p>
          <a:p>
            <a:pPr marL="342900" marR="0" lvl="0" indent="-342900" algn="ctr" rtl="0">
              <a:spcBef>
                <a:spcPts val="480"/>
              </a:spcBef>
              <a:buClr>
                <a:schemeClr val="dk1"/>
              </a:buClr>
              <a:buSzPct val="60416"/>
              <a:buNone/>
            </a:pPr>
            <a:r>
              <a:rPr lang="ru" sz="1800" b="1" i="1" u="none" strike="noStrike" cap="none" baseline="0" dirty="0" smtClean="0">
                <a:solidFill>
                  <a:schemeClr val="dk1"/>
                </a:solidFill>
                <a:latin typeface="Cambria Math" pitchFamily="18" charset="0"/>
                <a:ea typeface="Cambria Math" pitchFamily="18" charset="0"/>
                <a:cs typeface="Arial"/>
                <a:sym typeface="Arial"/>
              </a:rPr>
              <a:t>Чтоб то, что я увидел сам,</a:t>
            </a:r>
          </a:p>
          <a:p>
            <a:pPr marL="342900" marR="0" lvl="0" indent="-342900" algn="ctr" rtl="0">
              <a:spcBef>
                <a:spcPts val="480"/>
              </a:spcBef>
              <a:buClr>
                <a:schemeClr val="dk1"/>
              </a:buClr>
              <a:buSzPct val="60416"/>
              <a:buNone/>
            </a:pPr>
            <a:r>
              <a:rPr lang="ru" sz="1800" b="1" i="1" dirty="0" smtClean="0">
                <a:latin typeface="Cambria Math" pitchFamily="18" charset="0"/>
                <a:ea typeface="Cambria Math" pitchFamily="18" charset="0"/>
                <a:cs typeface="Arial"/>
                <a:sym typeface="Arial"/>
              </a:rPr>
              <a:t>Свершили люди, а не звери!</a:t>
            </a:r>
          </a:p>
          <a:p>
            <a:pPr marL="342900" marR="0" lvl="0" indent="-342900" algn="ctr" rtl="0">
              <a:spcBef>
                <a:spcPts val="480"/>
              </a:spcBef>
              <a:buClr>
                <a:schemeClr val="dk1"/>
              </a:buClr>
              <a:buSzPct val="60416"/>
              <a:buNone/>
            </a:pPr>
            <a:r>
              <a:rPr lang="ru" sz="1800" b="1" i="1" u="none" strike="noStrike" cap="none" baseline="0" dirty="0" smtClean="0">
                <a:solidFill>
                  <a:schemeClr val="dk1"/>
                </a:solidFill>
                <a:latin typeface="Cambria Math" pitchFamily="18" charset="0"/>
                <a:ea typeface="Cambria Math" pitchFamily="18" charset="0"/>
                <a:cs typeface="Arial"/>
                <a:sym typeface="Arial"/>
              </a:rPr>
              <a:t>Не верю, нет! Но тише, тише...</a:t>
            </a:r>
          </a:p>
          <a:p>
            <a:pPr marL="342900" marR="0" lvl="0" indent="-342900" algn="ctr" rtl="0">
              <a:spcBef>
                <a:spcPts val="480"/>
              </a:spcBef>
              <a:buClr>
                <a:schemeClr val="dk1"/>
              </a:buClr>
              <a:buSzPct val="60416"/>
              <a:buNone/>
            </a:pPr>
            <a:r>
              <a:rPr lang="ru" sz="1800" b="1" i="1" dirty="0" smtClean="0">
                <a:latin typeface="Cambria Math" pitchFamily="18" charset="0"/>
                <a:ea typeface="Cambria Math" pitchFamily="18" charset="0"/>
                <a:cs typeface="Arial"/>
                <a:sym typeface="Arial"/>
              </a:rPr>
              <a:t>Я видел сам... Я видел их – </a:t>
            </a:r>
          </a:p>
          <a:p>
            <a:pPr marL="342900" marR="0" lvl="0" indent="-342900" algn="ctr" rtl="0">
              <a:spcBef>
                <a:spcPts val="480"/>
              </a:spcBef>
              <a:buClr>
                <a:schemeClr val="dk1"/>
              </a:buClr>
              <a:buSzPct val="60416"/>
              <a:buNone/>
            </a:pPr>
            <a:r>
              <a:rPr lang="ru" sz="1800" b="1" i="1" u="none" strike="noStrike" cap="none" baseline="0" dirty="0" smtClean="0">
                <a:solidFill>
                  <a:schemeClr val="dk1"/>
                </a:solidFill>
                <a:latin typeface="Cambria Math" pitchFamily="18" charset="0"/>
                <a:ea typeface="Cambria Math" pitchFamily="18" charset="0"/>
                <a:cs typeface="Arial"/>
                <a:sym typeface="Arial"/>
              </a:rPr>
              <a:t>Невинных, мертвых и нагих,</a:t>
            </a:r>
          </a:p>
          <a:p>
            <a:pPr marL="342900" marR="0" lvl="0" indent="-342900" algn="ctr" rtl="0">
              <a:spcBef>
                <a:spcPts val="480"/>
              </a:spcBef>
              <a:buClr>
                <a:schemeClr val="dk1"/>
              </a:buClr>
              <a:buSzPct val="60416"/>
              <a:buNone/>
            </a:pPr>
            <a:r>
              <a:rPr lang="ru" sz="1800" b="1" i="1" u="none" strike="noStrike" cap="none" baseline="0" dirty="0" smtClean="0">
                <a:solidFill>
                  <a:schemeClr val="dk1"/>
                </a:solidFill>
                <a:latin typeface="Cambria Math" pitchFamily="18" charset="0"/>
                <a:ea typeface="Cambria Math" pitchFamily="18" charset="0"/>
                <a:cs typeface="Arial"/>
                <a:sym typeface="Arial"/>
              </a:rPr>
              <a:t>Штыками</a:t>
            </a:r>
            <a:r>
              <a:rPr lang="ru" sz="1800" b="1" i="1" u="none" strike="noStrike" cap="none" dirty="0" smtClean="0">
                <a:solidFill>
                  <a:schemeClr val="dk1"/>
                </a:solidFill>
                <a:latin typeface="Cambria Math" pitchFamily="18" charset="0"/>
                <a:ea typeface="Cambria Math" pitchFamily="18" charset="0"/>
                <a:cs typeface="Arial"/>
                <a:sym typeface="Arial"/>
              </a:rPr>
              <a:t> проткнутых детишек!</a:t>
            </a:r>
          </a:p>
          <a:p>
            <a:pPr marL="342900" marR="0" lvl="0" indent="-342900" algn="ctr" rtl="0">
              <a:spcBef>
                <a:spcPts val="480"/>
              </a:spcBef>
              <a:buClr>
                <a:schemeClr val="dk1"/>
              </a:buClr>
              <a:buSzPct val="60416"/>
              <a:buNone/>
            </a:pPr>
            <a:r>
              <a:rPr lang="ru" sz="1800" b="1" i="1" baseline="0" dirty="0" smtClean="0">
                <a:latin typeface="Cambria Math" pitchFamily="18" charset="0"/>
                <a:ea typeface="Cambria Math" pitchFamily="18" charset="0"/>
                <a:cs typeface="Arial"/>
                <a:sym typeface="Arial"/>
              </a:rPr>
              <a:t>И,</a:t>
            </a:r>
            <a:r>
              <a:rPr lang="ru" sz="1800" b="1" i="1" dirty="0" smtClean="0">
                <a:latin typeface="Cambria Math" pitchFamily="18" charset="0"/>
                <a:ea typeface="Cambria Math" pitchFamily="18" charset="0"/>
                <a:cs typeface="Arial"/>
                <a:sym typeface="Arial"/>
              </a:rPr>
              <a:t> как слепой, руками шаря,</a:t>
            </a:r>
          </a:p>
          <a:p>
            <a:pPr marL="342900" marR="0" lvl="0" indent="-342900" algn="ctr" rtl="0">
              <a:spcBef>
                <a:spcPts val="480"/>
              </a:spcBef>
              <a:buClr>
                <a:schemeClr val="dk1"/>
              </a:buClr>
              <a:buSzPct val="60416"/>
              <a:buNone/>
            </a:pPr>
            <a:r>
              <a:rPr lang="ru" sz="1800" b="1" i="1" u="none" strike="noStrike" cap="none" baseline="0" dirty="0" smtClean="0">
                <a:solidFill>
                  <a:schemeClr val="dk1"/>
                </a:solidFill>
                <a:latin typeface="Cambria Math" pitchFamily="18" charset="0"/>
                <a:ea typeface="Cambria Math" pitchFamily="18" charset="0"/>
                <a:cs typeface="Arial"/>
                <a:sym typeface="Arial"/>
              </a:rPr>
              <a:t>Не</a:t>
            </a:r>
            <a:r>
              <a:rPr lang="ru" sz="1800" b="1" i="1" u="none" strike="noStrike" cap="none" dirty="0" smtClean="0">
                <a:solidFill>
                  <a:schemeClr val="dk1"/>
                </a:solidFill>
                <a:latin typeface="Cambria Math" pitchFamily="18" charset="0"/>
                <a:ea typeface="Cambria Math" pitchFamily="18" charset="0"/>
                <a:cs typeface="Arial"/>
                <a:sym typeface="Arial"/>
              </a:rPr>
              <a:t> веря собственным глазам, - </a:t>
            </a:r>
          </a:p>
          <a:p>
            <a:pPr marL="342900" marR="0" lvl="0" indent="-342900" algn="ctr" rtl="0">
              <a:spcBef>
                <a:spcPts val="480"/>
              </a:spcBef>
              <a:buClr>
                <a:schemeClr val="dk1"/>
              </a:buClr>
              <a:buSzPct val="60416"/>
              <a:buNone/>
            </a:pPr>
            <a:r>
              <a:rPr lang="ru" sz="1800" b="1" i="1" baseline="0" dirty="0" smtClean="0">
                <a:latin typeface="Cambria Math" pitchFamily="18" charset="0"/>
                <a:ea typeface="Cambria Math" pitchFamily="18" charset="0"/>
                <a:cs typeface="Arial"/>
                <a:sym typeface="Arial"/>
              </a:rPr>
              <a:t>Их</a:t>
            </a:r>
            <a:r>
              <a:rPr lang="ru" sz="1800" b="1" i="1" dirty="0" smtClean="0">
                <a:latin typeface="Cambria Math" pitchFamily="18" charset="0"/>
                <a:ea typeface="Cambria Math" pitchFamily="18" charset="0"/>
                <a:cs typeface="Arial"/>
                <a:sym typeface="Arial"/>
              </a:rPr>
              <a:t> матерей в костре пожара,</a:t>
            </a:r>
          </a:p>
          <a:p>
            <a:pPr marL="342900" marR="0" lvl="0" indent="-342900" algn="ctr" rtl="0">
              <a:spcBef>
                <a:spcPts val="480"/>
              </a:spcBef>
              <a:buClr>
                <a:schemeClr val="dk1"/>
              </a:buClr>
              <a:buSzPct val="60416"/>
              <a:buNone/>
            </a:pPr>
            <a:r>
              <a:rPr lang="ru" sz="1800" b="1" i="1" u="none" strike="noStrike" cap="none" baseline="0" dirty="0" smtClean="0">
                <a:solidFill>
                  <a:schemeClr val="dk1"/>
                </a:solidFill>
                <a:latin typeface="Cambria Math" pitchFamily="18" charset="0"/>
                <a:ea typeface="Cambria Math" pitchFamily="18" charset="0"/>
                <a:cs typeface="Arial"/>
                <a:sym typeface="Arial"/>
              </a:rPr>
              <a:t>Товарищи,</a:t>
            </a:r>
            <a:r>
              <a:rPr lang="ru" sz="1800" b="1" i="1" u="none" strike="noStrike" cap="none" dirty="0" smtClean="0">
                <a:solidFill>
                  <a:schemeClr val="dk1"/>
                </a:solidFill>
                <a:latin typeface="Cambria Math" pitchFamily="18" charset="0"/>
                <a:ea typeface="Cambria Math" pitchFamily="18" charset="0"/>
                <a:cs typeface="Arial"/>
                <a:sym typeface="Arial"/>
              </a:rPr>
              <a:t> я видел сам!..»</a:t>
            </a:r>
          </a:p>
          <a:p>
            <a:pPr marL="342900" marR="0" lvl="0" indent="-342900" algn="r" rtl="0">
              <a:spcBef>
                <a:spcPts val="480"/>
              </a:spcBef>
              <a:buClr>
                <a:schemeClr val="dk1"/>
              </a:buClr>
              <a:buSzPct val="60416"/>
              <a:buNone/>
            </a:pPr>
            <a:r>
              <a:rPr lang="ru" sz="1800" b="1" i="1" dirty="0" smtClean="0">
                <a:latin typeface="Cambria Math" pitchFamily="18" charset="0"/>
                <a:ea typeface="Cambria Math" pitchFamily="18" charset="0"/>
                <a:cs typeface="Arial"/>
                <a:sym typeface="Arial"/>
              </a:rPr>
              <a:t>Иосиф Уткин, 1942.</a:t>
            </a:r>
            <a:endParaRPr lang="ru" sz="1800" b="1" i="1" u="none" strike="noStrike" cap="none" dirty="0" smtClean="0">
              <a:solidFill>
                <a:schemeClr val="dk1"/>
              </a:solidFill>
              <a:latin typeface="Cambria Math" pitchFamily="18" charset="0"/>
              <a:ea typeface="Cambria Math" pitchFamily="18" charset="0"/>
              <a:cs typeface="Arial"/>
              <a:sym typeface="Arial"/>
            </a:endParaRPr>
          </a:p>
        </p:txBody>
      </p:sp>
      <p:pic>
        <p:nvPicPr>
          <p:cNvPr id="176" name="Shape 17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1143000" cy="1143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до последнего дыхания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57818" y="1357298"/>
            <a:ext cx="3116511" cy="4929198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 descr="Рисунок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14348" y="142852"/>
            <a:ext cx="750099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u="sng" dirty="0" smtClean="0">
                <a:solidFill>
                  <a:srgbClr val="FF0000"/>
                </a:solidFill>
                <a:latin typeface="Cambria Math" pitchFamily="18" charset="0"/>
                <a:ea typeface="Cambria Math" pitchFamily="18" charset="0"/>
              </a:rPr>
              <a:t>«Любовью к Родине дыша»</a:t>
            </a:r>
            <a:endParaRPr lang="ru-RU" sz="5400" b="1" u="sng" dirty="0">
              <a:solidFill>
                <a:srgbClr val="FF0000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8" name="Shape 128"/>
          <p:cNvSpPr txBox="1">
            <a:spLocks/>
          </p:cNvSpPr>
          <p:nvPr/>
        </p:nvSpPr>
        <p:spPr>
          <a:xfrm>
            <a:off x="571472" y="2000240"/>
            <a:ext cx="7929618" cy="4357718"/>
          </a:xfrm>
          <a:prstGeom prst="rect">
            <a:avLst/>
          </a:prstGeom>
          <a:solidFill>
            <a:schemeClr val="lt1">
              <a:alpha val="76862"/>
            </a:schemeClr>
          </a:solidFill>
          <a:ln w="9525" cap="flat">
            <a:solidFill>
              <a:schemeClr val="accent4"/>
            </a:solidFill>
            <a:prstDash val="dot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algn="ctr"/>
            <a:r>
              <a:rPr lang="ru-RU" sz="2400" b="1" i="1" dirty="0" smtClean="0">
                <a:latin typeface="Cambria Math" pitchFamily="18" charset="0"/>
                <a:ea typeface="Cambria Math" pitchFamily="18" charset="0"/>
              </a:rPr>
              <a:t>  </a:t>
            </a:r>
            <a:r>
              <a:rPr lang="ru-RU" sz="2000" b="1" i="1" dirty="0" smtClean="0">
                <a:latin typeface="Cambria Math" pitchFamily="18" charset="0"/>
                <a:ea typeface="Cambria Math" pitchFamily="18" charset="0"/>
              </a:rPr>
              <a:t>«Вчерашние фронтовики, участники Великой отечественной войны в своих стихотворениях     с большим волнением, искренне рассказывают народу о мужестве, стойкости советского человека, о любви к России, Хакасии, о крепкой дружбе советских людей в огненные дни войны.  Рассказывая об огненных дорогах войны, о тех лишениях и страданиях, которые испытал и воин-солдат, и труженик тыла, поэты Хакасии стремятся передать читателю свои мысли о том, как дорог мир, как прекрасен созидательный труд, как опасны происки поджигателей новой войны, как необходима солидарность всего мира, чтобы уберечь мир. Хакасские поэты присоединили свой голос к мощному голосу всех народов, борющихся за мир».</a:t>
            </a:r>
          </a:p>
          <a:p>
            <a:pPr algn="r"/>
            <a:r>
              <a:rPr lang="ru-RU" sz="2000" b="1" i="1" dirty="0" smtClean="0">
                <a:latin typeface="Cambria Math" pitchFamily="18" charset="0"/>
                <a:ea typeface="Cambria Math" pitchFamily="18" charset="0"/>
              </a:rPr>
              <a:t>А. Л. Кошелева</a:t>
            </a:r>
          </a:p>
          <a:p>
            <a:pPr algn="r"/>
            <a:endParaRPr lang="ru-RU" b="1" i="1" dirty="0" smtClean="0">
              <a:latin typeface="Cambria Math" pitchFamily="18" charset="0"/>
              <a:ea typeface="Cambria Math" pitchFamily="18" charset="0"/>
            </a:endParaRPr>
          </a:p>
          <a:p>
            <a:pPr algn="ctr"/>
            <a:endParaRPr lang="ru-RU" b="1" i="1" dirty="0" smtClean="0">
              <a:latin typeface="Cambria Math" pitchFamily="18" charset="0"/>
              <a:ea typeface="Cambria Math" pitchFamily="18" charset="0"/>
            </a:endParaRPr>
          </a:p>
          <a:p>
            <a:pPr algn="ctr"/>
            <a:endParaRPr lang="ru-RU" b="1" i="1" dirty="0" smtClean="0">
              <a:latin typeface="Cambria Math" pitchFamily="18" charset="0"/>
              <a:ea typeface="Cambria Math" pitchFamily="18" charset="0"/>
            </a:endParaRPr>
          </a:p>
          <a:p>
            <a:pPr algn="ctr"/>
            <a:endParaRPr lang="ru-RU" b="1" i="1" dirty="0" smtClean="0">
              <a:latin typeface="Cambria Math" pitchFamily="18" charset="0"/>
              <a:ea typeface="Cambria Math" pitchFamily="18" charset="0"/>
            </a:endParaRPr>
          </a:p>
          <a:p>
            <a:pPr algn="ctr"/>
            <a:endParaRPr lang="ru-RU" b="1" i="1" dirty="0" smtClean="0">
              <a:latin typeface="Cambria Math" pitchFamily="18" charset="0"/>
              <a:ea typeface="Cambria Math" pitchFamily="18" charset="0"/>
            </a:endParaRPr>
          </a:p>
          <a:p>
            <a:pPr algn="ctr"/>
            <a:endParaRPr lang="ru-RU" b="1" i="1" dirty="0" smtClean="0">
              <a:latin typeface="Cambria Math" pitchFamily="18" charset="0"/>
              <a:ea typeface="Cambria Math" pitchFamily="18" charset="0"/>
            </a:endParaRPr>
          </a:p>
          <a:p>
            <a:pPr algn="ctr"/>
            <a:endParaRPr lang="ru-RU" b="1" i="1" dirty="0" smtClean="0">
              <a:latin typeface="Cambria Math" pitchFamily="18" charset="0"/>
              <a:ea typeface="Cambria Math" pitchFamily="18" charset="0"/>
            </a:endParaRPr>
          </a:p>
          <a:p>
            <a:pPr algn="ctr"/>
            <a:endParaRPr lang="ru-RU" b="1" i="1" dirty="0" smtClean="0">
              <a:latin typeface="Cambria Math" pitchFamily="18" charset="0"/>
              <a:ea typeface="Cambria Math" pitchFamily="18" charset="0"/>
            </a:endParaRPr>
          </a:p>
          <a:p>
            <a:pPr algn="r"/>
            <a:endParaRPr lang="ru-RU" b="1" i="1" dirty="0" smtClean="0">
              <a:latin typeface="Cambria Math" pitchFamily="18" charset="0"/>
              <a:ea typeface="Cambria Math" pitchFamily="18" charset="0"/>
            </a:endParaRPr>
          </a:p>
          <a:p>
            <a:pPr algn="r"/>
            <a:endParaRPr lang="ru-RU" b="1" i="1" dirty="0" smtClean="0">
              <a:latin typeface="Cambria Math" pitchFamily="18" charset="0"/>
              <a:ea typeface="Cambria Math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Shape 181"/>
          <p:cNvSpPr txBox="1">
            <a:spLocks noGrp="1"/>
          </p:cNvSpPr>
          <p:nvPr>
            <p:ph type="title"/>
          </p:nvPr>
        </p:nvSpPr>
        <p:spPr>
          <a:xfrm>
            <a:off x="642910" y="21429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lvl="0"/>
            <a:r>
              <a:rPr lang="ru-RU" sz="4000" b="1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Кильчичаков Михаил </a:t>
            </a:r>
            <a:r>
              <a:rPr lang="ru-RU" sz="4000" b="1" dirty="0" err="1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Еремеевич</a:t>
            </a:r>
            <a:r>
              <a:rPr lang="ru-RU" sz="4000" b="1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 (21. 11. 1919 – 23. 08. 1990)</a:t>
            </a:r>
            <a:endParaRPr lang="ru-RU" sz="4000" b="1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187" name="Shape 18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1143000" cy="1143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b2a6a5a7638e00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428596" y="2000240"/>
            <a:ext cx="2928958" cy="3857652"/>
          </a:xfrm>
          <a:prstGeom prst="rect">
            <a:avLst/>
          </a:prstGeom>
        </p:spPr>
      </p:pic>
      <p:sp>
        <p:nvSpPr>
          <p:cNvPr id="11" name="Shape 167"/>
          <p:cNvSpPr txBox="1">
            <a:spLocks noGrp="1"/>
          </p:cNvSpPr>
          <p:nvPr>
            <p:ph type="body" idx="1"/>
          </p:nvPr>
        </p:nvSpPr>
        <p:spPr>
          <a:xfrm>
            <a:off x="3571868" y="1643050"/>
            <a:ext cx="5256583" cy="4853136"/>
          </a:xfrm>
          <a:prstGeom prst="rect">
            <a:avLst/>
          </a:prstGeom>
          <a:solidFill>
            <a:schemeClr val="lt1">
              <a:alpha val="81960"/>
            </a:schemeClr>
          </a:solidFill>
          <a:ln w="9525" cap="flat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r>
              <a:rPr lang="ru-RU" sz="1800" dirty="0" smtClean="0">
                <a:latin typeface="Cambria Math" pitchFamily="18" charset="0"/>
                <a:ea typeface="Cambria Math" pitchFamily="18" charset="0"/>
              </a:rPr>
              <a:t>Родился 21 ноября 1919 года в улусе Верхняя Тея Аскизского района Хакасской автономной области. </a:t>
            </a:r>
          </a:p>
          <a:p>
            <a:r>
              <a:rPr lang="ru-RU" sz="1800" dirty="0" smtClean="0">
                <a:latin typeface="Cambria Math" pitchFamily="18" charset="0"/>
                <a:ea typeface="Cambria Math" pitchFamily="18" charset="0"/>
              </a:rPr>
              <a:t>С июля 1941 по октябрь 1942 года М. Е. Кильчичаков на фронте в составе 634 стрелкового полка 119 стрелковой дивизии. В октябре 1942 года после тяжелого ранения Михаил </a:t>
            </a:r>
            <a:r>
              <a:rPr lang="ru-RU" sz="1800" dirty="0" err="1" smtClean="0">
                <a:latin typeface="Cambria Math" pitchFamily="18" charset="0"/>
                <a:ea typeface="Cambria Math" pitchFamily="18" charset="0"/>
              </a:rPr>
              <a:t>Еремеевич</a:t>
            </a:r>
            <a:r>
              <a:rPr lang="ru-RU" sz="1800" dirty="0" smtClean="0">
                <a:latin typeface="Cambria Math" pitchFamily="18" charset="0"/>
                <a:ea typeface="Cambria Math" pitchFamily="18" charset="0"/>
              </a:rPr>
              <a:t> был демобилизован из армии и возвратился в Абакан. </a:t>
            </a:r>
            <a:endParaRPr lang="en-US" sz="1800" dirty="0" smtClean="0">
              <a:latin typeface="Cambria Math" pitchFamily="18" charset="0"/>
              <a:ea typeface="Cambria Math" pitchFamily="18" charset="0"/>
            </a:endParaRPr>
          </a:p>
          <a:p>
            <a:r>
              <a:rPr lang="ru-RU" sz="1800" dirty="0" smtClean="0">
                <a:latin typeface="Cambria Math" pitchFamily="18" charset="0"/>
                <a:ea typeface="Cambria Math" pitchFamily="18" charset="0"/>
              </a:rPr>
              <a:t>Первая одноактная пьеса «Недобрая мысль» (1947). О подъеме творчества в эти годы свидетельствуют следующие работы: пьеса «Всходы» 91952), сборник стихов «В тайге» (1957), пьеса «Медвежий лог» (1957), поэтический сборник «Живая кровь» (1962). За книгу «Ожившие камни» он удостоен премии Союза писателей РФ.</a:t>
            </a: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Рисунок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10" name="Shape 17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143000" cy="1143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Shape 142"/>
          <p:cNvSpPr txBox="1">
            <a:spLocks/>
          </p:cNvSpPr>
          <p:nvPr/>
        </p:nvSpPr>
        <p:spPr>
          <a:xfrm>
            <a:off x="214282" y="1000108"/>
            <a:ext cx="4824535" cy="5715040"/>
          </a:xfrm>
          <a:prstGeom prst="rect">
            <a:avLst/>
          </a:prstGeom>
          <a:solidFill>
            <a:schemeClr val="lt1">
              <a:alpha val="78823"/>
            </a:schemeClr>
          </a:solidFill>
          <a:ln w="9525" cap="flat">
            <a:solidFill>
              <a:schemeClr val="accent2"/>
            </a:solidFill>
            <a:prstDash val="dot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342900" lvl="0" indent="-342900" algn="ctr">
              <a:spcBef>
                <a:spcPts val="480"/>
              </a:spcBef>
              <a:buClr>
                <a:schemeClr val="dk1"/>
              </a:buClr>
              <a:buSzPct val="60416"/>
            </a:pPr>
            <a:r>
              <a:rPr lang="ru-RU" sz="1800" b="1" i="1" dirty="0" smtClean="0">
                <a:latin typeface="Cambria Math" pitchFamily="18" charset="0"/>
                <a:ea typeface="Cambria Math" pitchFamily="18" charset="0"/>
              </a:rPr>
              <a:t>      «Клятва»</a:t>
            </a:r>
          </a:p>
          <a:p>
            <a:pPr marL="342900" lvl="0" indent="-342900" algn="ctr">
              <a:spcBef>
                <a:spcPts val="480"/>
              </a:spcBef>
              <a:buClr>
                <a:schemeClr val="dk1"/>
              </a:buClr>
              <a:buSzPct val="60416"/>
            </a:pPr>
            <a:r>
              <a:rPr lang="ru-RU" sz="1800" b="1" i="1" dirty="0" smtClean="0">
                <a:latin typeface="Cambria Math" pitchFamily="18" charset="0"/>
                <a:ea typeface="Cambria Math" pitchFamily="18" charset="0"/>
              </a:rPr>
              <a:t>«…Я вижу снова вихри непогод.</a:t>
            </a:r>
          </a:p>
          <a:p>
            <a:pPr marL="342900" lvl="0" indent="-342900" algn="ctr">
              <a:spcBef>
                <a:spcPts val="480"/>
              </a:spcBef>
              <a:buClr>
                <a:schemeClr val="dk1"/>
              </a:buClr>
              <a:buSzPct val="60416"/>
            </a:pPr>
            <a:r>
              <a:rPr lang="ru-RU" sz="1800" b="1" i="1" dirty="0" smtClean="0">
                <a:latin typeface="Cambria Math" pitchFamily="18" charset="0"/>
                <a:ea typeface="Cambria Math" pitchFamily="18" charset="0"/>
              </a:rPr>
              <a:t>Земля изрыта язвами воронок.</a:t>
            </a:r>
          </a:p>
          <a:p>
            <a:pPr marL="342900" lvl="0" indent="-342900" algn="ctr">
              <a:spcBef>
                <a:spcPts val="480"/>
              </a:spcBef>
              <a:buClr>
                <a:schemeClr val="dk1"/>
              </a:buClr>
              <a:buSzPct val="60416"/>
            </a:pPr>
            <a:r>
              <a:rPr lang="ru-RU" sz="1800" b="1" i="1" dirty="0" smtClean="0">
                <a:latin typeface="Cambria Math" pitchFamily="18" charset="0"/>
                <a:ea typeface="Cambria Math" pitchFamily="18" charset="0"/>
              </a:rPr>
              <a:t>Исходит кровью сорок первый год,</a:t>
            </a:r>
          </a:p>
          <a:p>
            <a:pPr marL="342900" lvl="0" indent="-342900" algn="ctr">
              <a:spcBef>
                <a:spcPts val="480"/>
              </a:spcBef>
              <a:buClr>
                <a:schemeClr val="dk1"/>
              </a:buClr>
              <a:buSzPct val="60416"/>
            </a:pPr>
            <a:r>
              <a:rPr lang="ru-RU" sz="1800" b="1" i="1" dirty="0" smtClean="0">
                <a:latin typeface="Cambria Math" pitchFamily="18" charset="0"/>
                <a:ea typeface="Cambria Math" pitchFamily="18" charset="0"/>
              </a:rPr>
              <a:t>Как раненый волками жеребенок.</a:t>
            </a:r>
          </a:p>
          <a:p>
            <a:pPr marL="342900" lvl="0" indent="-342900" algn="ctr">
              <a:spcBef>
                <a:spcPts val="480"/>
              </a:spcBef>
              <a:buClr>
                <a:schemeClr val="dk1"/>
              </a:buClr>
              <a:buSzPct val="60416"/>
            </a:pPr>
            <a:r>
              <a:rPr lang="ru-RU" sz="1800" b="1" i="1" dirty="0" smtClean="0">
                <a:latin typeface="Cambria Math" pitchFamily="18" charset="0"/>
                <a:ea typeface="Cambria Math" pitchFamily="18" charset="0"/>
              </a:rPr>
              <a:t>Я был тогда безусым…</a:t>
            </a:r>
          </a:p>
          <a:p>
            <a:pPr marL="342900" lvl="0" indent="-342900" algn="ctr">
              <a:spcBef>
                <a:spcPts val="480"/>
              </a:spcBef>
              <a:buClr>
                <a:schemeClr val="dk1"/>
              </a:buClr>
              <a:buSzPct val="60416"/>
            </a:pPr>
            <a:r>
              <a:rPr lang="ru-RU" sz="1800" b="1" i="1" dirty="0" smtClean="0">
                <a:latin typeface="Cambria Math" pitchFamily="18" charset="0"/>
                <a:ea typeface="Cambria Math" pitchFamily="18" charset="0"/>
              </a:rPr>
              <a:t>Но успел я</a:t>
            </a:r>
          </a:p>
          <a:p>
            <a:pPr marL="342900" lvl="0" indent="-342900" algn="ctr">
              <a:spcBef>
                <a:spcPts val="480"/>
              </a:spcBef>
              <a:buClr>
                <a:schemeClr val="dk1"/>
              </a:buClr>
              <a:buSzPct val="60416"/>
            </a:pPr>
            <a:r>
              <a:rPr lang="ru-RU" sz="1800" b="1" i="1" dirty="0" smtClean="0">
                <a:latin typeface="Cambria Math" pitchFamily="18" charset="0"/>
                <a:ea typeface="Cambria Math" pitchFamily="18" charset="0"/>
              </a:rPr>
              <a:t>Сквозь дым атак пройти уже не раз;</a:t>
            </a:r>
          </a:p>
          <a:p>
            <a:pPr marL="342900" lvl="0" indent="-342900" algn="ctr">
              <a:spcBef>
                <a:spcPts val="480"/>
              </a:spcBef>
              <a:buClr>
                <a:schemeClr val="dk1"/>
              </a:buClr>
              <a:buSzPct val="60416"/>
            </a:pPr>
            <a:r>
              <a:rPr lang="ru-RU" sz="1800" b="1" i="1" dirty="0" smtClean="0">
                <a:latin typeface="Cambria Math" pitchFamily="18" charset="0"/>
                <a:ea typeface="Cambria Math" pitchFamily="18" charset="0"/>
              </a:rPr>
              <a:t>Когда под Ржевом смерть в глаза смотрела,</a:t>
            </a:r>
          </a:p>
          <a:p>
            <a:pPr marL="342900" lvl="0" indent="-342900" algn="ctr">
              <a:spcBef>
                <a:spcPts val="480"/>
              </a:spcBef>
              <a:buClr>
                <a:schemeClr val="dk1"/>
              </a:buClr>
              <a:buSzPct val="60416"/>
            </a:pPr>
            <a:r>
              <a:rPr lang="ru-RU" sz="1800" b="1" i="1" dirty="0" smtClean="0">
                <a:latin typeface="Cambria Math" pitchFamily="18" charset="0"/>
                <a:ea typeface="Cambria Math" pitchFamily="18" charset="0"/>
              </a:rPr>
              <a:t>Случайно дуб меня от смерти спас.</a:t>
            </a:r>
          </a:p>
          <a:p>
            <a:pPr marL="342900" lvl="0" indent="-342900" algn="ctr">
              <a:spcBef>
                <a:spcPts val="480"/>
              </a:spcBef>
              <a:buClr>
                <a:schemeClr val="dk1"/>
              </a:buClr>
              <a:buSzPct val="60416"/>
            </a:pPr>
            <a:r>
              <a:rPr lang="ru-RU" sz="1800" b="1" i="1" dirty="0" smtClean="0">
                <a:latin typeface="Cambria Math" pitchFamily="18" charset="0"/>
                <a:ea typeface="Cambria Math" pitchFamily="18" charset="0"/>
              </a:rPr>
              <a:t>Широкой грудью принял он гранату,</a:t>
            </a:r>
          </a:p>
          <a:p>
            <a:pPr marL="342900" lvl="0" indent="-342900" algn="ctr">
              <a:spcBef>
                <a:spcPts val="480"/>
              </a:spcBef>
              <a:buClr>
                <a:schemeClr val="dk1"/>
              </a:buClr>
              <a:buSzPct val="60416"/>
            </a:pPr>
            <a:r>
              <a:rPr lang="ru-RU" sz="1800" b="1" i="1" dirty="0" smtClean="0">
                <a:latin typeface="Cambria Math" pitchFamily="18" charset="0"/>
                <a:ea typeface="Cambria Math" pitchFamily="18" charset="0"/>
              </a:rPr>
              <a:t>Врагами предназначенную мне…</a:t>
            </a:r>
          </a:p>
          <a:p>
            <a:pPr marL="342900" lvl="0" indent="-342900" algn="ctr">
              <a:spcBef>
                <a:spcPts val="480"/>
              </a:spcBef>
              <a:buClr>
                <a:schemeClr val="dk1"/>
              </a:buClr>
              <a:buSzPct val="60416"/>
            </a:pPr>
            <a:r>
              <a:rPr lang="ru-RU" sz="1800" b="1" i="1" dirty="0" smtClean="0">
                <a:latin typeface="Cambria Math" pitchFamily="18" charset="0"/>
                <a:ea typeface="Cambria Math" pitchFamily="18" charset="0"/>
              </a:rPr>
              <a:t>…Нет, не хотим мы, чтобы наши дети</a:t>
            </a:r>
          </a:p>
          <a:p>
            <a:pPr marL="342900" lvl="0" indent="-342900" algn="ctr">
              <a:spcBef>
                <a:spcPts val="480"/>
              </a:spcBef>
              <a:buClr>
                <a:schemeClr val="dk1"/>
              </a:buClr>
              <a:buSzPct val="60416"/>
            </a:pPr>
            <a:r>
              <a:rPr lang="ru-RU" sz="1800" b="1" i="1" dirty="0" smtClean="0">
                <a:latin typeface="Cambria Math" pitchFamily="18" charset="0"/>
                <a:ea typeface="Cambria Math" pitchFamily="18" charset="0"/>
              </a:rPr>
              <a:t>Шли вновь сквозь кровь, и пламя, и металл.</a:t>
            </a:r>
          </a:p>
          <a:p>
            <a:pPr marL="342900" lvl="0" indent="-342900" algn="ctr">
              <a:spcBef>
                <a:spcPts val="480"/>
              </a:spcBef>
              <a:buClr>
                <a:schemeClr val="dk1"/>
              </a:buClr>
              <a:buSzPct val="60416"/>
            </a:pPr>
            <a:r>
              <a:rPr lang="ru-RU" sz="1800" b="1" i="1" dirty="0" smtClean="0">
                <a:latin typeface="Cambria Math" pitchFamily="18" charset="0"/>
                <a:ea typeface="Cambria Math" pitchFamily="18" charset="0"/>
              </a:rPr>
              <a:t>Нет, не допустим мы, чтоб нивы эти,</a:t>
            </a:r>
          </a:p>
          <a:p>
            <a:pPr marL="342900" lvl="0" indent="-342900" algn="ctr">
              <a:spcBef>
                <a:spcPts val="480"/>
              </a:spcBef>
              <a:buClr>
                <a:schemeClr val="dk1"/>
              </a:buClr>
              <a:buSzPct val="60416"/>
            </a:pPr>
            <a:r>
              <a:rPr lang="ru-RU" sz="1800" b="1" i="1" dirty="0" smtClean="0">
                <a:latin typeface="Cambria Math" pitchFamily="18" charset="0"/>
                <a:ea typeface="Cambria Math" pitchFamily="18" charset="0"/>
              </a:rPr>
              <a:t>Края мои, чужой солдат топтал!»</a:t>
            </a:r>
          </a:p>
          <a:p>
            <a:pPr marL="342900" lvl="0" indent="-342900" algn="r">
              <a:spcBef>
                <a:spcPts val="480"/>
              </a:spcBef>
              <a:buClr>
                <a:schemeClr val="dk1"/>
              </a:buClr>
              <a:buSzPct val="60416"/>
            </a:pPr>
            <a:r>
              <a:rPr lang="ru-RU" sz="1800" b="1" i="1" dirty="0" smtClean="0">
                <a:latin typeface="Cambria Math" pitchFamily="18" charset="0"/>
                <a:ea typeface="Cambria Math" pitchFamily="18" charset="0"/>
              </a:rPr>
              <a:t>М.Е. </a:t>
            </a:r>
            <a:r>
              <a:rPr lang="ru-RU" sz="1800" b="1" i="1" dirty="0" err="1" smtClean="0">
                <a:latin typeface="Cambria Math" pitchFamily="18" charset="0"/>
                <a:ea typeface="Cambria Math" pitchFamily="18" charset="0"/>
              </a:rPr>
              <a:t>Кильчичаков</a:t>
            </a:r>
            <a:endParaRPr lang="ru-RU" sz="1800" b="1" i="1" dirty="0" smtClean="0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7" name="Рисунок 6" descr="я б хотел Кильчичаков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4942" y="1357298"/>
            <a:ext cx="3536754" cy="49195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Shape 10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143000" cy="11430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1000100" y="285728"/>
            <a:ext cx="7215238" cy="144655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Cambria Math" pitchFamily="18" charset="0"/>
                <a:ea typeface="Cambria Math" pitchFamily="18" charset="0"/>
              </a:rPr>
              <a:t>Разделы выставки - витраж</a:t>
            </a:r>
          </a:p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Cambria Math" pitchFamily="18" charset="0"/>
                <a:ea typeface="Cambria Math" pitchFamily="18" charset="0"/>
              </a:rPr>
              <a:t>«Они писали о войне»</a:t>
            </a:r>
            <a:endParaRPr lang="ru-RU" sz="4400" b="1" dirty="0">
              <a:solidFill>
                <a:srgbClr val="FF0000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9" name="Shape 105"/>
          <p:cNvSpPr txBox="1">
            <a:spLocks/>
          </p:cNvSpPr>
          <p:nvPr/>
        </p:nvSpPr>
        <p:spPr>
          <a:xfrm>
            <a:off x="1571604" y="2714620"/>
            <a:ext cx="5040559" cy="3786214"/>
          </a:xfrm>
          <a:prstGeom prst="rect">
            <a:avLst/>
          </a:prstGeom>
          <a:solidFill>
            <a:schemeClr val="bg1">
              <a:alpha val="83921"/>
            </a:schemeClr>
          </a:solidFill>
          <a:ln w="9525" cap="flat">
            <a:solidFill>
              <a:srgbClr val="953734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60416"/>
              <a:buFont typeface="Arial"/>
              <a:buChar char="●"/>
              <a:tabLst/>
              <a:defRPr/>
            </a:pPr>
            <a:r>
              <a:rPr lang="ru" sz="3600" b="1" dirty="0" smtClean="0">
                <a:solidFill>
                  <a:schemeClr val="dk1"/>
                </a:solidFill>
                <a:latin typeface="Cambria Math" pitchFamily="18" charset="0"/>
                <a:ea typeface="Cambria Math" pitchFamily="18" charset="0"/>
              </a:rPr>
              <a:t>«Проза огненных лет»</a:t>
            </a:r>
            <a:endParaRPr kumimoji="0" lang="ru" sz="3600" b="1" i="0" u="none" strike="noStrike" kern="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Cambria Math" pitchFamily="18" charset="0"/>
              <a:ea typeface="Cambria Math" pitchFamily="18" charset="0"/>
              <a:sym typeface="Arial"/>
            </a:endParaRPr>
          </a:p>
          <a:p>
            <a:pPr marL="342900" lvl="0" indent="-342900" algn="ctr">
              <a:spcBef>
                <a:spcPts val="480"/>
              </a:spcBef>
              <a:buClr>
                <a:schemeClr val="dk1"/>
              </a:buClr>
              <a:buSzPct val="60416"/>
              <a:buFont typeface="Arial"/>
              <a:buChar char="●"/>
            </a:pPr>
            <a:r>
              <a:rPr lang="ru-RU" sz="3600" b="1" dirty="0" smtClean="0">
                <a:latin typeface="Cambria Math" pitchFamily="18" charset="0"/>
                <a:ea typeface="Cambria Math" pitchFamily="18" charset="0"/>
              </a:rPr>
              <a:t>«В стихах оживший лик войны»</a:t>
            </a:r>
          </a:p>
          <a:p>
            <a:pPr marL="342900" lvl="0" indent="-342900" algn="ctr">
              <a:spcBef>
                <a:spcPts val="480"/>
              </a:spcBef>
              <a:buClr>
                <a:schemeClr val="dk1"/>
              </a:buClr>
              <a:buSzPct val="60416"/>
              <a:buFont typeface="Arial"/>
              <a:buChar char="●"/>
            </a:pPr>
            <a:r>
              <a:rPr lang="ru-RU" sz="3600" b="1" dirty="0" smtClean="0">
                <a:latin typeface="Cambria Math" pitchFamily="18" charset="0"/>
                <a:ea typeface="Cambria Math" pitchFamily="18" charset="0"/>
              </a:rPr>
              <a:t>«Любовью к Родине дыша» </a:t>
            </a:r>
            <a:endParaRPr kumimoji="0" lang="ru" sz="3600" b="1" i="0" u="none" strike="noStrike" kern="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Cambria Math" pitchFamily="18" charset="0"/>
              <a:ea typeface="Cambria Math" pitchFamily="18" charset="0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Shape 181"/>
          <p:cNvSpPr txBox="1">
            <a:spLocks/>
          </p:cNvSpPr>
          <p:nvPr/>
        </p:nvSpPr>
        <p:spPr>
          <a:xfrm>
            <a:off x="642910" y="21429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Tx/>
              <a:buFont typeface="Calibri"/>
              <a:buNone/>
              <a:tabLst/>
              <a:defRPr/>
            </a:pPr>
            <a:r>
              <a:rPr lang="ru-RU" sz="4000" b="1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  <a:cs typeface="Calibri"/>
                <a:sym typeface="Calibri"/>
              </a:rPr>
              <a:t>Костяков Иван </a:t>
            </a:r>
            <a:r>
              <a:rPr lang="ru-RU" sz="4000" b="1" dirty="0" err="1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  <a:cs typeface="Calibri"/>
                <a:sym typeface="Calibri"/>
              </a:rPr>
              <a:t>Мартынович</a:t>
            </a:r>
            <a:endParaRPr lang="ru-RU" sz="4000" b="1" dirty="0" smtClean="0">
              <a:solidFill>
                <a:schemeClr val="tx1"/>
              </a:solidFill>
              <a:latin typeface="Cambria Math" pitchFamily="18" charset="0"/>
              <a:ea typeface="Cambria Math" pitchFamily="18" charset="0"/>
              <a:cs typeface="Calibri"/>
              <a:sym typeface="Calibri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Tx/>
              <a:buFont typeface="Calibri"/>
              <a:buNone/>
              <a:tabLst/>
              <a:defRPr/>
            </a:pPr>
            <a: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cs typeface="Calibri"/>
                <a:sym typeface="Calibri"/>
              </a:rPr>
              <a:t> (05. 12.1916</a:t>
            </a:r>
            <a:r>
              <a:rPr kumimoji="0" lang="ru-RU" sz="4000" b="1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cs typeface="Calibri"/>
                <a:sym typeface="Calibri"/>
              </a:rPr>
              <a:t> </a:t>
            </a:r>
            <a: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cs typeface="Calibri"/>
                <a:sym typeface="Calibri"/>
              </a:rPr>
              <a:t> – 27. 01.1983)</a:t>
            </a:r>
            <a:endParaRPr kumimoji="0" lang="ru-RU" sz="40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 Math" pitchFamily="18" charset="0"/>
              <a:ea typeface="Cambria Math" pitchFamily="18" charset="0"/>
              <a:cs typeface="Calibri"/>
              <a:sym typeface="Calibri"/>
            </a:endParaRPr>
          </a:p>
        </p:txBody>
      </p:sp>
      <p:pic>
        <p:nvPicPr>
          <p:cNvPr id="7" name="Shape 18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143000" cy="1143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kostyakov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596" y="2143116"/>
            <a:ext cx="2857520" cy="3571900"/>
          </a:xfrm>
          <a:prstGeom prst="rect">
            <a:avLst/>
          </a:prstGeom>
        </p:spPr>
      </p:pic>
      <p:sp>
        <p:nvSpPr>
          <p:cNvPr id="9" name="Shape 167"/>
          <p:cNvSpPr txBox="1">
            <a:spLocks/>
          </p:cNvSpPr>
          <p:nvPr/>
        </p:nvSpPr>
        <p:spPr>
          <a:xfrm>
            <a:off x="3571868" y="1643050"/>
            <a:ext cx="5256583" cy="4853136"/>
          </a:xfrm>
          <a:prstGeom prst="rect">
            <a:avLst/>
          </a:prstGeom>
          <a:solidFill>
            <a:schemeClr val="lt1">
              <a:alpha val="81960"/>
            </a:schemeClr>
          </a:solidFill>
          <a:ln w="9525" cap="flat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222250" algn="l" defTabSz="914400" rtl="0" eaLnBrk="1" fontAlgn="auto" latinLnBrk="0" hangingPunct="1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Tx/>
              <a:buFont typeface="Arial"/>
              <a:buChar char="●"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cs typeface="Calibri"/>
                <a:sym typeface="Calibri"/>
              </a:rPr>
              <a:t>Родился в</a:t>
            </a:r>
            <a:r>
              <a:rPr kumimoji="0" lang="ru-RU" sz="1800" b="0" i="0" u="none" strike="noStrike" kern="0" cap="none" spc="0" normalizeH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cs typeface="Calibri"/>
                <a:sym typeface="Calibri"/>
              </a:rPr>
              <a:t> селе </a:t>
            </a:r>
            <a:r>
              <a:rPr kumimoji="0" lang="ru-RU" sz="1800" b="0" i="0" u="none" strike="noStrike" kern="0" cap="none" spc="0" normalizeH="0" noProof="0" dirty="0" err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cs typeface="Calibri"/>
                <a:sym typeface="Calibri"/>
              </a:rPr>
              <a:t>Синявино</a:t>
            </a:r>
            <a:r>
              <a:rPr kumimoji="0" lang="ru-RU" sz="1800" b="0" i="0" u="none" strike="noStrike" kern="0" cap="none" spc="0" normalizeH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cs typeface="Calibri"/>
                <a:sym typeface="Calibri"/>
              </a:rPr>
              <a:t> </a:t>
            </a:r>
            <a:r>
              <a:rPr kumimoji="0" lang="ru-RU" sz="1800" b="0" i="0" u="none" strike="noStrike" kern="0" cap="none" spc="0" normalizeH="0" noProof="0" dirty="0" err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cs typeface="Calibri"/>
                <a:sym typeface="Calibri"/>
              </a:rPr>
              <a:t>Усть-Абаканского</a:t>
            </a:r>
            <a:r>
              <a:rPr kumimoji="0" lang="ru-RU" sz="1800" b="0" i="0" u="none" strike="noStrike" kern="0" cap="none" spc="0" normalizeH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cs typeface="Calibri"/>
                <a:sym typeface="Calibri"/>
              </a:rPr>
              <a:t> района</a:t>
            </a: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cs typeface="Calibri"/>
                <a:sym typeface="Calibri"/>
              </a:rPr>
              <a:t>. С 1938</a:t>
            </a:r>
            <a:r>
              <a:rPr kumimoji="0" lang="ru-RU" sz="1800" b="0" i="0" u="none" strike="noStrike" kern="0" cap="none" spc="0" normalizeH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cs typeface="Calibri"/>
                <a:sym typeface="Calibri"/>
              </a:rPr>
              <a:t> года он редактор районной газеты в селе Аскиз. </a:t>
            </a: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cs typeface="Calibri"/>
                <a:sym typeface="Calibri"/>
              </a:rPr>
              <a:t> </a:t>
            </a:r>
          </a:p>
          <a:p>
            <a:pPr marL="342900" lvl="0" indent="-222250">
              <a:spcBef>
                <a:spcPts val="640"/>
              </a:spcBef>
              <a:buClr>
                <a:schemeClr val="dk1"/>
              </a:buClr>
              <a:buFont typeface="Arial"/>
              <a:buChar char="●"/>
            </a:pPr>
            <a:r>
              <a:rPr lang="ru-RU" sz="1800" dirty="0" smtClean="0">
                <a:solidFill>
                  <a:schemeClr val="dk1"/>
                </a:solidFill>
                <a:latin typeface="Cambria Math" pitchFamily="18" charset="0"/>
                <a:ea typeface="Cambria Math" pitchFamily="18" charset="0"/>
                <a:cs typeface="Calibri"/>
                <a:sym typeface="Calibri"/>
              </a:rPr>
              <a:t>Участвовал в Великой Отечественной  войне, что побудило его написать об увиденном. Так появляются стихи «Знамя мира», «Миру мир», «Грозный глас». Более поздние стихи лирического содержания до сих пор популярны в народе как песни: «Черемуха», «Песня счастья», «Весенняя песенка», «Колокольчик». И. Костяков пробует себя и в другом жанре – баснях. Интерес у читателя вызвали басни «Козел и </a:t>
            </a:r>
            <a:r>
              <a:rPr lang="ru-RU" sz="1800" dirty="0" err="1" smtClean="0">
                <a:solidFill>
                  <a:schemeClr val="dk1"/>
                </a:solidFill>
                <a:latin typeface="Cambria Math" pitchFamily="18" charset="0"/>
                <a:ea typeface="Cambria Math" pitchFamily="18" charset="0"/>
                <a:cs typeface="Calibri"/>
                <a:sym typeface="Calibri"/>
              </a:rPr>
              <a:t>Мойнах</a:t>
            </a:r>
            <a:r>
              <a:rPr lang="ru-RU" sz="1800" dirty="0" smtClean="0">
                <a:solidFill>
                  <a:schemeClr val="dk1"/>
                </a:solidFill>
                <a:latin typeface="Cambria Math" pitchFamily="18" charset="0"/>
                <a:ea typeface="Cambria Math" pitchFamily="18" charset="0"/>
                <a:cs typeface="Calibri"/>
                <a:sym typeface="Calibri"/>
              </a:rPr>
              <a:t>», «Сокол и Кукушка», «Сорока – начальник». Также писал рассказы, вошедшие в сборники «По звериным тропам» (1960), «Мои друзья» (1971).</a:t>
            </a: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Cambria Math" pitchFamily="18" charset="0"/>
              <a:ea typeface="Cambria Math" pitchFamily="18" charset="0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 descr="img662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9256" y="1285860"/>
            <a:ext cx="3351422" cy="5000636"/>
          </a:xfrm>
          <a:prstGeom prst="rect">
            <a:avLst/>
          </a:prstGeom>
        </p:spPr>
      </p:pic>
      <p:sp>
        <p:nvSpPr>
          <p:cNvPr id="6" name="Shape 142"/>
          <p:cNvSpPr txBox="1">
            <a:spLocks/>
          </p:cNvSpPr>
          <p:nvPr/>
        </p:nvSpPr>
        <p:spPr>
          <a:xfrm>
            <a:off x="357158" y="1785926"/>
            <a:ext cx="4824535" cy="3429024"/>
          </a:xfrm>
          <a:prstGeom prst="rect">
            <a:avLst/>
          </a:prstGeom>
          <a:solidFill>
            <a:schemeClr val="lt1">
              <a:alpha val="78823"/>
            </a:schemeClr>
          </a:solidFill>
          <a:ln w="9525" cap="flat">
            <a:solidFill>
              <a:schemeClr val="accent2"/>
            </a:solidFill>
            <a:prstDash val="dot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342900" lvl="0" indent="-342900" algn="just">
              <a:spcBef>
                <a:spcPts val="480"/>
              </a:spcBef>
              <a:buClr>
                <a:schemeClr val="dk1"/>
              </a:buClr>
              <a:buSzPct val="60416"/>
            </a:pPr>
            <a:r>
              <a:rPr lang="ru-RU" sz="1800" dirty="0" smtClean="0">
                <a:latin typeface="Cambria Math" pitchFamily="18" charset="0"/>
                <a:ea typeface="Cambria Math" pitchFamily="18" charset="0"/>
              </a:rPr>
              <a:t>Начав свою творческую деятельность как поэт, И.М.Костяков позднее опубликовал несколько сборников рассказов для детей, пронизанных любовью к родной природе, и роман </a:t>
            </a:r>
            <a:r>
              <a:rPr lang="ru-RU" sz="1800" b="1" dirty="0" smtClean="0">
                <a:latin typeface="Cambria Math" pitchFamily="18" charset="0"/>
                <a:ea typeface="Cambria Math" pitchFamily="18" charset="0"/>
              </a:rPr>
              <a:t>«Шелковый пояс» </a:t>
            </a:r>
            <a:r>
              <a:rPr lang="ru-RU" sz="1800" dirty="0" smtClean="0">
                <a:latin typeface="Cambria Math" pitchFamily="18" charset="0"/>
                <a:ea typeface="Cambria Math" pitchFamily="18" charset="0"/>
              </a:rPr>
              <a:t>(1966), роман о любви и верности, о глубоком уважении писателя национальных обычаев и традиций. В романе показана жизнь довоенной и послевоенной деревни, любовь и дружба людей разных национальностей.</a:t>
            </a:r>
            <a:endParaRPr lang="ru-RU" sz="1800" b="1" i="1" dirty="0" smtClean="0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7" name="Shape 18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1143000" cy="1143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Shape 181"/>
          <p:cNvSpPr txBox="1">
            <a:spLocks/>
          </p:cNvSpPr>
          <p:nvPr/>
        </p:nvSpPr>
        <p:spPr>
          <a:xfrm>
            <a:off x="642910" y="21429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Tx/>
              <a:buFont typeface="Calibri"/>
              <a:buNone/>
              <a:tabLst/>
              <a:defRPr/>
            </a:pPr>
            <a:r>
              <a:rPr lang="ru-RU" sz="4000" b="1" dirty="0" err="1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  <a:cs typeface="Calibri"/>
                <a:sym typeface="Calibri"/>
              </a:rPr>
              <a:t>Капчигашев</a:t>
            </a:r>
            <a:r>
              <a:rPr lang="ru-RU" sz="4000" b="1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  <a:cs typeface="Calibri"/>
                <a:sym typeface="Calibri"/>
              </a:rPr>
              <a:t> Иван Васильевич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Tx/>
              <a:buFont typeface="Calibri"/>
              <a:buNone/>
              <a:tabLst/>
              <a:defRPr/>
            </a:pPr>
            <a: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cs typeface="Calibri"/>
                <a:sym typeface="Calibri"/>
              </a:rPr>
              <a:t> (1918</a:t>
            </a:r>
            <a:r>
              <a:rPr kumimoji="0" lang="ru-RU" sz="4000" b="1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cs typeface="Calibri"/>
                <a:sym typeface="Calibri"/>
              </a:rPr>
              <a:t> </a:t>
            </a:r>
            <a: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cs typeface="Calibri"/>
                <a:sym typeface="Calibri"/>
              </a:rPr>
              <a:t> – 1989)</a:t>
            </a:r>
            <a:endParaRPr kumimoji="0" lang="ru-RU" sz="40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 Math" pitchFamily="18" charset="0"/>
              <a:ea typeface="Cambria Math" pitchFamily="18" charset="0"/>
              <a:cs typeface="Calibri"/>
              <a:sym typeface="Calibri"/>
            </a:endParaRPr>
          </a:p>
        </p:txBody>
      </p:sp>
      <p:pic>
        <p:nvPicPr>
          <p:cNvPr id="6" name="Рисунок 5" descr="Rfgxbufitd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472" y="2000240"/>
            <a:ext cx="2718436" cy="3908757"/>
          </a:xfrm>
          <a:prstGeom prst="rect">
            <a:avLst/>
          </a:prstGeom>
        </p:spPr>
      </p:pic>
      <p:sp>
        <p:nvSpPr>
          <p:cNvPr id="7" name="Shape 167"/>
          <p:cNvSpPr txBox="1">
            <a:spLocks/>
          </p:cNvSpPr>
          <p:nvPr/>
        </p:nvSpPr>
        <p:spPr>
          <a:xfrm>
            <a:off x="3571868" y="1643050"/>
            <a:ext cx="5256583" cy="4853136"/>
          </a:xfrm>
          <a:prstGeom prst="rect">
            <a:avLst/>
          </a:prstGeom>
          <a:solidFill>
            <a:schemeClr val="lt1">
              <a:alpha val="81960"/>
            </a:schemeClr>
          </a:solidFill>
          <a:ln w="9525" cap="flat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342900" lvl="0" indent="-222250">
              <a:spcBef>
                <a:spcPts val="640"/>
              </a:spcBef>
              <a:buClr>
                <a:schemeClr val="dk1"/>
              </a:buClr>
              <a:buFont typeface="Arial"/>
              <a:buChar char="●"/>
            </a:pPr>
            <a:r>
              <a:rPr lang="ru-RU" sz="1800" dirty="0" smtClean="0">
                <a:latin typeface="Cambria Math" pitchFamily="18" charset="0"/>
                <a:ea typeface="Cambria Math" pitchFamily="18" charset="0"/>
              </a:rPr>
              <a:t>Родился в деревне </a:t>
            </a:r>
            <a:r>
              <a:rPr lang="ru-RU" sz="1800" dirty="0" err="1" smtClean="0">
                <a:latin typeface="Cambria Math" pitchFamily="18" charset="0"/>
                <a:ea typeface="Cambria Math" pitchFamily="18" charset="0"/>
              </a:rPr>
              <a:t>Кобяково</a:t>
            </a:r>
            <a:r>
              <a:rPr lang="ru-RU" sz="1800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1800" dirty="0" err="1" smtClean="0">
                <a:latin typeface="Cambria Math" pitchFamily="18" charset="0"/>
                <a:ea typeface="Cambria Math" pitchFamily="18" charset="0"/>
              </a:rPr>
              <a:t>Ширинского</a:t>
            </a:r>
            <a:r>
              <a:rPr lang="ru-RU" sz="1800" dirty="0" smtClean="0">
                <a:latin typeface="Cambria Math" pitchFamily="18" charset="0"/>
                <a:ea typeface="Cambria Math" pitchFamily="18" charset="0"/>
              </a:rPr>
              <a:t> района.</a:t>
            </a:r>
          </a:p>
          <a:p>
            <a:pPr marL="342900" lvl="0" indent="-222250">
              <a:spcBef>
                <a:spcPts val="640"/>
              </a:spcBef>
              <a:buClr>
                <a:schemeClr val="dk1"/>
              </a:buClr>
              <a:buFont typeface="Arial"/>
              <a:buChar char="●"/>
            </a:pPr>
            <a:r>
              <a:rPr lang="ru-RU" sz="1800" dirty="0" smtClean="0">
                <a:latin typeface="Cambria Math" pitchFamily="18" charset="0"/>
                <a:ea typeface="Cambria Math" pitchFamily="18" charset="0"/>
              </a:rPr>
              <a:t>В сентябре 1939 г. </a:t>
            </a:r>
            <a:r>
              <a:rPr lang="ru-RU" sz="1800" dirty="0" err="1" smtClean="0">
                <a:latin typeface="Cambria Math" pitchFamily="18" charset="0"/>
                <a:ea typeface="Cambria Math" pitchFamily="18" charset="0"/>
              </a:rPr>
              <a:t>Борматюбинским</a:t>
            </a:r>
            <a:r>
              <a:rPr lang="ru-RU" sz="1800" dirty="0" smtClean="0">
                <a:latin typeface="Cambria Math" pitchFamily="18" charset="0"/>
                <a:ea typeface="Cambria Math" pitchFamily="18" charset="0"/>
              </a:rPr>
              <a:t> военкоматом был призван в армию. В первые дни Великой Отечественной войны, Ивана Васильевича добровольцем записывают в 207 стрелковую дивизию, с этой дивизией он прошел от Сталинграда до Берлина. </a:t>
            </a:r>
          </a:p>
          <a:p>
            <a:pPr marL="342900" lvl="0" indent="-222250">
              <a:spcBef>
                <a:spcPts val="640"/>
              </a:spcBef>
              <a:buClr>
                <a:schemeClr val="dk1"/>
              </a:buClr>
              <a:buFont typeface="Arial"/>
              <a:buChar char="●"/>
            </a:pPr>
            <a:r>
              <a:rPr lang="ru-RU" sz="1800" dirty="0" smtClean="0">
                <a:latin typeface="Cambria Math" pitchFamily="18" charset="0"/>
                <a:ea typeface="Cambria Math" pitchFamily="18" charset="0"/>
              </a:rPr>
              <a:t>Первые стихи молодого поэта появились в 1940 году, но пик творчества приходится на послевоенные годы. Основная тематика публикуемых произведений - героическая борьба советского народа против немецко-фашистских захватчиков. </a:t>
            </a:r>
            <a:endParaRPr lang="ru-RU" sz="1800" dirty="0" smtClean="0">
              <a:solidFill>
                <a:schemeClr val="dk1"/>
              </a:solidFill>
              <a:latin typeface="Cambria Math" pitchFamily="18" charset="0"/>
              <a:ea typeface="Cambria Math" pitchFamily="18" charset="0"/>
              <a:cs typeface="Calibri"/>
              <a:sym typeface="Calibri"/>
            </a:endParaRPr>
          </a:p>
        </p:txBody>
      </p:sp>
      <p:pic>
        <p:nvPicPr>
          <p:cNvPr id="8" name="Shape 18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1143000" cy="1143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Shape 142"/>
          <p:cNvSpPr txBox="1">
            <a:spLocks/>
          </p:cNvSpPr>
          <p:nvPr/>
        </p:nvSpPr>
        <p:spPr>
          <a:xfrm>
            <a:off x="3857620" y="1071546"/>
            <a:ext cx="4824535" cy="5429288"/>
          </a:xfrm>
          <a:prstGeom prst="rect">
            <a:avLst/>
          </a:prstGeom>
          <a:solidFill>
            <a:schemeClr val="lt1">
              <a:alpha val="78823"/>
            </a:schemeClr>
          </a:solidFill>
          <a:ln w="9525" cap="flat">
            <a:solidFill>
              <a:schemeClr val="accent2"/>
            </a:solidFill>
            <a:prstDash val="dot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342900" lvl="0" indent="-342900" algn="ctr">
              <a:spcBef>
                <a:spcPts val="480"/>
              </a:spcBef>
              <a:buClr>
                <a:schemeClr val="dk1"/>
              </a:buClr>
              <a:buSzPct val="60416"/>
            </a:pPr>
            <a:r>
              <a:rPr lang="ru-RU" sz="1800" b="1" i="1" dirty="0" smtClean="0">
                <a:latin typeface="Cambria Math" pitchFamily="18" charset="0"/>
                <a:ea typeface="Cambria Math" pitchFamily="18" charset="0"/>
              </a:rPr>
              <a:t> «</a:t>
            </a:r>
            <a:r>
              <a:rPr lang="ru-RU" sz="1800" b="1" i="1" dirty="0" err="1" smtClean="0">
                <a:latin typeface="Cambria Math" pitchFamily="18" charset="0"/>
                <a:ea typeface="Cambria Math" pitchFamily="18" charset="0"/>
              </a:rPr>
              <a:t>Аяс</a:t>
            </a:r>
            <a:r>
              <a:rPr lang="ru-RU" sz="1800" b="1" i="1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1800" b="1" i="1" dirty="0" err="1" smtClean="0">
                <a:latin typeface="Cambria Math" pitchFamily="18" charset="0"/>
                <a:ea typeface="Cambria Math" pitchFamily="18" charset="0"/>
              </a:rPr>
              <a:t>ла</a:t>
            </a:r>
            <a:r>
              <a:rPr lang="ru-RU" sz="1800" b="1" i="1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1800" b="1" i="1" dirty="0" err="1" smtClean="0">
                <a:latin typeface="Cambria Math" pitchFamily="18" charset="0"/>
                <a:ea typeface="Cambria Math" pitchFamily="18" charset="0"/>
              </a:rPr>
              <a:t>турзын</a:t>
            </a:r>
            <a:r>
              <a:rPr lang="ru-RU" sz="1800" b="1" i="1" dirty="0" smtClean="0">
                <a:latin typeface="Cambria Math" pitchFamily="18" charset="0"/>
                <a:ea typeface="Cambria Math" pitchFamily="18" charset="0"/>
              </a:rPr>
              <a:t>»</a:t>
            </a:r>
          </a:p>
          <a:p>
            <a:pPr marL="342900" lvl="0" indent="-342900" algn="ctr">
              <a:spcBef>
                <a:spcPts val="480"/>
              </a:spcBef>
              <a:buClr>
                <a:schemeClr val="dk1"/>
              </a:buClr>
              <a:buSzPct val="60416"/>
            </a:pPr>
            <a:r>
              <a:rPr lang="ru-RU" sz="1800" b="1" i="1" dirty="0" err="1" smtClean="0">
                <a:latin typeface="Cambria Math" pitchFamily="18" charset="0"/>
                <a:ea typeface="Cambria Math" pitchFamily="18" charset="0"/>
              </a:rPr>
              <a:t>Хара</a:t>
            </a:r>
            <a:r>
              <a:rPr lang="ru-RU" sz="1800" b="1" i="1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1800" b="1" i="1" dirty="0" err="1" smtClean="0">
                <a:latin typeface="Cambria Math" pitchFamily="18" charset="0"/>
                <a:ea typeface="Cambria Math" pitchFamily="18" charset="0"/>
              </a:rPr>
              <a:t>т</a:t>
            </a:r>
            <a:r>
              <a:rPr lang="ru-RU" sz="1800" b="1" i="1" dirty="0" err="1" smtClean="0">
                <a:latin typeface="Times New Roman"/>
                <a:ea typeface="Cambria Math" pitchFamily="18" charset="0"/>
                <a:cs typeface="Times New Roman"/>
              </a:rPr>
              <a:t>ўдўн</a:t>
            </a:r>
            <a:r>
              <a:rPr lang="ru-RU" sz="1800" b="1" i="1" dirty="0" smtClean="0">
                <a:latin typeface="Times New Roman"/>
                <a:ea typeface="Cambria Math" pitchFamily="18" charset="0"/>
                <a:cs typeface="Times New Roman"/>
              </a:rPr>
              <a:t>, тар </a:t>
            </a:r>
            <a:r>
              <a:rPr lang="ru-RU" sz="1800" b="1" i="1" dirty="0" err="1" smtClean="0">
                <a:latin typeface="Times New Roman"/>
                <a:ea typeface="Cambria Math" pitchFamily="18" charset="0"/>
                <a:cs typeface="Times New Roman"/>
              </a:rPr>
              <a:t>чызы</a:t>
            </a:r>
            <a:r>
              <a:rPr lang="ru-RU" sz="1800" b="1" i="1" dirty="0" smtClean="0">
                <a:latin typeface="Times New Roman"/>
                <a:ea typeface="Cambria Math" pitchFamily="18" charset="0"/>
                <a:cs typeface="Times New Roman"/>
              </a:rPr>
              <a:t>, хан,</a:t>
            </a:r>
          </a:p>
          <a:p>
            <a:pPr marL="342900" lvl="0" indent="-342900" algn="ctr">
              <a:spcBef>
                <a:spcPts val="480"/>
              </a:spcBef>
              <a:buClr>
                <a:schemeClr val="dk1"/>
              </a:buClr>
              <a:buSzPct val="60416"/>
            </a:pPr>
            <a:r>
              <a:rPr lang="ru-RU" sz="1800" b="1" i="1" dirty="0" err="1" smtClean="0">
                <a:latin typeface="Times New Roman"/>
                <a:ea typeface="Cambria Math" pitchFamily="18" charset="0"/>
                <a:cs typeface="Times New Roman"/>
              </a:rPr>
              <a:t>Хатығ кўгўрт</a:t>
            </a:r>
            <a:r>
              <a:rPr lang="ru-RU" sz="1800" b="1" i="1" dirty="0" smtClean="0">
                <a:latin typeface="Times New Roman"/>
                <a:ea typeface="Cambria Math" pitchFamily="18" charset="0"/>
                <a:cs typeface="Times New Roman"/>
              </a:rPr>
              <a:t> </a:t>
            </a:r>
            <a:r>
              <a:rPr lang="ru-RU" sz="1800" b="1" i="1" dirty="0" err="1" smtClean="0">
                <a:latin typeface="Times New Roman"/>
                <a:ea typeface="Cambria Math" pitchFamily="18" charset="0"/>
                <a:cs typeface="Times New Roman"/>
              </a:rPr>
              <a:t>нызыразы</a:t>
            </a:r>
            <a:endParaRPr lang="ru-RU" sz="1800" b="1" i="1" dirty="0" smtClean="0">
              <a:latin typeface="Times New Roman"/>
              <a:ea typeface="Cambria Math" pitchFamily="18" charset="0"/>
              <a:cs typeface="Times New Roman"/>
            </a:endParaRPr>
          </a:p>
          <a:p>
            <a:pPr marL="342900" lvl="0" indent="-342900" algn="ctr">
              <a:spcBef>
                <a:spcPts val="480"/>
              </a:spcBef>
              <a:buClr>
                <a:schemeClr val="dk1"/>
              </a:buClr>
              <a:buSzPct val="60416"/>
            </a:pPr>
            <a:r>
              <a:rPr lang="ru-RU" sz="1800" b="1" i="1" dirty="0" err="1" smtClean="0">
                <a:latin typeface="Times New Roman"/>
                <a:ea typeface="Cambria Math" pitchFamily="18" charset="0"/>
                <a:cs typeface="Times New Roman"/>
              </a:rPr>
              <a:t>Чирн</a:t>
            </a:r>
            <a:r>
              <a:rPr lang="en-US" sz="1800" b="1" i="1" dirty="0" err="1" smtClean="0">
                <a:latin typeface="Times New Roman"/>
                <a:ea typeface="Cambria Math" pitchFamily="18" charset="0"/>
                <a:cs typeface="Times New Roman"/>
              </a:rPr>
              <a:t>i</a:t>
            </a:r>
            <a:r>
              <a:rPr lang="ru-RU" sz="1800" b="1" i="1" dirty="0" err="1" smtClean="0">
                <a:latin typeface="Times New Roman"/>
                <a:ea typeface="Cambria Math" pitchFamily="18" charset="0"/>
                <a:cs typeface="Times New Roman"/>
              </a:rPr>
              <a:t>н</a:t>
            </a:r>
            <a:r>
              <a:rPr lang="ru-RU" sz="1800" b="1" i="1" dirty="0" smtClean="0">
                <a:latin typeface="Times New Roman"/>
                <a:ea typeface="Cambria Math" pitchFamily="18" charset="0"/>
                <a:cs typeface="Times New Roman"/>
              </a:rPr>
              <a:t>, </a:t>
            </a:r>
            <a:r>
              <a:rPr lang="ru-RU" sz="1800" b="1" i="1" dirty="0" err="1" smtClean="0">
                <a:latin typeface="Times New Roman"/>
                <a:ea typeface="Cambria Math" pitchFamily="18" charset="0"/>
                <a:cs typeface="Times New Roman"/>
              </a:rPr>
              <a:t>ўстўн</a:t>
            </a:r>
            <a:r>
              <a:rPr lang="ru-RU" sz="1800" b="1" i="1" dirty="0" smtClean="0">
                <a:latin typeface="Times New Roman"/>
                <a:ea typeface="Cambria Math" pitchFamily="18" charset="0"/>
                <a:cs typeface="Times New Roman"/>
              </a:rPr>
              <a:t> </a:t>
            </a:r>
            <a:r>
              <a:rPr lang="ru-RU" sz="1800" b="1" i="1" dirty="0" err="1" smtClean="0">
                <a:latin typeface="Times New Roman"/>
                <a:ea typeface="Cambria Math" pitchFamily="18" charset="0"/>
                <a:cs typeface="Times New Roman"/>
              </a:rPr>
              <a:t>ораабысхан</a:t>
            </a:r>
            <a:r>
              <a:rPr lang="ru-RU" sz="1800" b="1" i="1" dirty="0" smtClean="0">
                <a:latin typeface="Times New Roman"/>
                <a:ea typeface="Cambria Math" pitchFamily="18" charset="0"/>
                <a:cs typeface="Times New Roman"/>
              </a:rPr>
              <a:t>.</a:t>
            </a:r>
          </a:p>
          <a:p>
            <a:pPr marL="342900" lvl="0" indent="-342900" algn="ctr">
              <a:spcBef>
                <a:spcPts val="480"/>
              </a:spcBef>
              <a:buClr>
                <a:schemeClr val="dk1"/>
              </a:buClr>
              <a:buSzPct val="60416"/>
            </a:pPr>
            <a:r>
              <a:rPr lang="ru-RU" sz="1800" b="1" i="1" dirty="0" smtClean="0">
                <a:latin typeface="Times New Roman"/>
                <a:ea typeface="Cambria Math" pitchFamily="18" charset="0"/>
                <a:cs typeface="Times New Roman"/>
              </a:rPr>
              <a:t>Ч</a:t>
            </a:r>
            <a:r>
              <a:rPr lang="en-US" sz="1800" b="1" i="1" dirty="0" err="1" smtClean="0">
                <a:latin typeface="Times New Roman"/>
                <a:ea typeface="Cambria Math" pitchFamily="18" charset="0"/>
                <a:cs typeface="Times New Roman"/>
              </a:rPr>
              <a:t>i</a:t>
            </a:r>
            <a:r>
              <a:rPr lang="ru-RU" sz="1800" b="1" i="1" dirty="0" err="1" smtClean="0">
                <a:latin typeface="Times New Roman"/>
                <a:ea typeface="Cambria Math" pitchFamily="18" charset="0"/>
                <a:cs typeface="Times New Roman"/>
              </a:rPr>
              <a:t>ткен</a:t>
            </a:r>
            <a:r>
              <a:rPr lang="ru-RU" sz="1800" b="1" i="1" dirty="0" smtClean="0">
                <a:latin typeface="Times New Roman"/>
                <a:ea typeface="Cambria Math" pitchFamily="18" charset="0"/>
                <a:cs typeface="Times New Roman"/>
              </a:rPr>
              <a:t> </a:t>
            </a:r>
            <a:r>
              <a:rPr lang="ru-RU" sz="1800" b="1" i="1" dirty="0" err="1" smtClean="0">
                <a:latin typeface="Times New Roman"/>
                <a:ea typeface="Cambria Math" pitchFamily="18" charset="0"/>
                <a:cs typeface="Times New Roman"/>
              </a:rPr>
              <a:t>хустар</a:t>
            </a:r>
            <a:r>
              <a:rPr lang="ru-RU" sz="1800" b="1" i="1" dirty="0" smtClean="0">
                <a:latin typeface="Times New Roman"/>
                <a:ea typeface="Cambria Math" pitchFamily="18" charset="0"/>
                <a:cs typeface="Times New Roman"/>
              </a:rPr>
              <a:t> </a:t>
            </a:r>
            <a:r>
              <a:rPr lang="ru-RU" sz="1800" b="1" i="1" dirty="0" err="1" smtClean="0">
                <a:latin typeface="Times New Roman"/>
                <a:ea typeface="Cambria Math" pitchFamily="18" charset="0"/>
                <a:cs typeface="Times New Roman"/>
              </a:rPr>
              <a:t>ыр</a:t>
            </a:r>
            <a:r>
              <a:rPr lang="ru-RU" sz="1800" b="1" i="1" dirty="0" smtClean="0">
                <a:latin typeface="Times New Roman"/>
                <a:ea typeface="Cambria Math" pitchFamily="18" charset="0"/>
                <a:cs typeface="Times New Roman"/>
              </a:rPr>
              <a:t> – </a:t>
            </a:r>
            <a:r>
              <a:rPr lang="ru-RU" sz="1800" b="1" i="1" dirty="0" err="1" smtClean="0">
                <a:latin typeface="Times New Roman"/>
                <a:ea typeface="Cambria Math" pitchFamily="18" charset="0"/>
                <a:cs typeface="Times New Roman"/>
              </a:rPr>
              <a:t>табызы</a:t>
            </a:r>
            <a:endParaRPr lang="ru-RU" sz="1800" b="1" i="1" dirty="0" smtClean="0">
              <a:latin typeface="Times New Roman"/>
              <a:ea typeface="Cambria Math" pitchFamily="18" charset="0"/>
              <a:cs typeface="Times New Roman"/>
            </a:endParaRPr>
          </a:p>
          <a:p>
            <a:pPr marL="342900" lvl="0" indent="-342900" algn="ctr">
              <a:spcBef>
                <a:spcPts val="480"/>
              </a:spcBef>
              <a:buClr>
                <a:schemeClr val="dk1"/>
              </a:buClr>
              <a:buSzPct val="60416"/>
            </a:pPr>
            <a:r>
              <a:rPr lang="ru-RU" sz="1800" b="1" i="1" dirty="0" smtClean="0">
                <a:latin typeface="Times New Roman"/>
                <a:ea typeface="Cambria Math" pitchFamily="18" charset="0"/>
                <a:cs typeface="Times New Roman"/>
              </a:rPr>
              <a:t>Чир </a:t>
            </a:r>
            <a:r>
              <a:rPr lang="ru-RU" sz="1800" b="1" i="1" dirty="0" err="1" smtClean="0">
                <a:latin typeface="Times New Roman"/>
                <a:ea typeface="Cambria Math" pitchFamily="18" charset="0"/>
                <a:cs typeface="Times New Roman"/>
              </a:rPr>
              <a:t>чабызы</a:t>
            </a:r>
            <a:r>
              <a:rPr lang="ru-RU" sz="1800" b="1" i="1" dirty="0" smtClean="0">
                <a:latin typeface="Times New Roman"/>
                <a:ea typeface="Cambria Math" pitchFamily="18" charset="0"/>
                <a:cs typeface="Times New Roman"/>
              </a:rPr>
              <a:t> </a:t>
            </a:r>
            <a:r>
              <a:rPr lang="ru-RU" sz="1800" b="1" i="1" dirty="0" err="1" smtClean="0">
                <a:latin typeface="Times New Roman"/>
                <a:ea typeface="Cambria Math" pitchFamily="18" charset="0"/>
                <a:cs typeface="Times New Roman"/>
              </a:rPr>
              <a:t>чирден</a:t>
            </a:r>
            <a:r>
              <a:rPr lang="ru-RU" sz="1800" b="1" i="1" dirty="0" smtClean="0">
                <a:latin typeface="Times New Roman"/>
                <a:ea typeface="Cambria Math" pitchFamily="18" charset="0"/>
                <a:cs typeface="Times New Roman"/>
              </a:rPr>
              <a:t>, </a:t>
            </a:r>
            <a:r>
              <a:rPr lang="ru-RU" sz="1800" b="1" i="1" dirty="0" err="1" smtClean="0">
                <a:latin typeface="Times New Roman"/>
                <a:ea typeface="Cambria Math" pitchFamily="18" charset="0"/>
                <a:cs typeface="Times New Roman"/>
              </a:rPr>
              <a:t>сыххан</a:t>
            </a:r>
            <a:endParaRPr lang="ru-RU" sz="1800" b="1" i="1" dirty="0" smtClean="0">
              <a:latin typeface="Times New Roman"/>
              <a:ea typeface="Cambria Math" pitchFamily="18" charset="0"/>
              <a:cs typeface="Times New Roman"/>
            </a:endParaRPr>
          </a:p>
          <a:p>
            <a:pPr marL="342900" lvl="0" indent="-342900" algn="ctr">
              <a:spcBef>
                <a:spcPts val="480"/>
              </a:spcBef>
              <a:buClr>
                <a:schemeClr val="dk1"/>
              </a:buClr>
              <a:buSzPct val="60416"/>
            </a:pPr>
            <a:r>
              <a:rPr lang="ru-RU" sz="1800" b="1" i="1" dirty="0" err="1" smtClean="0">
                <a:latin typeface="Times New Roman"/>
                <a:ea typeface="Cambria Math" pitchFamily="18" charset="0"/>
                <a:cs typeface="Times New Roman"/>
              </a:rPr>
              <a:t>Чаа</a:t>
            </a:r>
            <a:r>
              <a:rPr lang="ru-RU" sz="1800" b="1" i="1" dirty="0" smtClean="0">
                <a:latin typeface="Times New Roman"/>
                <a:ea typeface="Cambria Math" pitchFamily="18" charset="0"/>
                <a:cs typeface="Times New Roman"/>
              </a:rPr>
              <a:t> </a:t>
            </a:r>
            <a:r>
              <a:rPr lang="ru-RU" sz="1800" b="1" i="1" dirty="0" err="1" smtClean="0">
                <a:latin typeface="Times New Roman"/>
                <a:ea typeface="Cambria Math" pitchFamily="18" charset="0"/>
                <a:cs typeface="Times New Roman"/>
              </a:rPr>
              <a:t>ол</a:t>
            </a:r>
            <a:r>
              <a:rPr lang="en-US" sz="1800" b="1" i="1" dirty="0" err="1" smtClean="0">
                <a:latin typeface="Times New Roman"/>
                <a:ea typeface="Cambria Math" pitchFamily="18" charset="0"/>
                <a:cs typeface="Times New Roman"/>
              </a:rPr>
              <a:t>i</a:t>
            </a:r>
            <a:r>
              <a:rPr lang="ru-RU" sz="1800" b="1" i="1" dirty="0" err="1" smtClean="0">
                <a:latin typeface="Times New Roman"/>
                <a:ea typeface="Cambria Math" pitchFamily="18" charset="0"/>
                <a:cs typeface="Times New Roman"/>
              </a:rPr>
              <a:t>мн</a:t>
            </a:r>
            <a:r>
              <a:rPr lang="en-US" sz="1800" b="1" i="1" dirty="0" err="1" smtClean="0">
                <a:latin typeface="Times New Roman"/>
                <a:ea typeface="Cambria Math" pitchFamily="18" charset="0"/>
                <a:cs typeface="Times New Roman"/>
              </a:rPr>
              <a:t>i</a:t>
            </a:r>
            <a:r>
              <a:rPr lang="ru-RU" sz="1800" b="1" i="1" dirty="0" smtClean="0">
                <a:latin typeface="Times New Roman"/>
                <a:ea typeface="Cambria Math" pitchFamily="18" charset="0"/>
                <a:cs typeface="Times New Roman"/>
              </a:rPr>
              <a:t> </a:t>
            </a:r>
            <a:r>
              <a:rPr lang="ru-RU" sz="1800" b="1" i="1" dirty="0" err="1" smtClean="0">
                <a:latin typeface="Times New Roman"/>
                <a:ea typeface="Cambria Math" pitchFamily="18" charset="0"/>
                <a:cs typeface="Times New Roman"/>
              </a:rPr>
              <a:t>чонда</a:t>
            </a:r>
            <a:r>
              <a:rPr lang="ru-RU" sz="1800" b="1" i="1" dirty="0" smtClean="0">
                <a:latin typeface="Times New Roman"/>
                <a:ea typeface="Cambria Math" pitchFamily="18" charset="0"/>
                <a:cs typeface="Times New Roman"/>
              </a:rPr>
              <a:t> </a:t>
            </a:r>
            <a:r>
              <a:rPr lang="ru-RU" sz="1800" b="1" i="1" dirty="0" err="1" smtClean="0">
                <a:latin typeface="Times New Roman"/>
                <a:ea typeface="Cambria Math" pitchFamily="18" charset="0"/>
                <a:cs typeface="Times New Roman"/>
              </a:rPr>
              <a:t>чайған,</a:t>
            </a:r>
            <a:endParaRPr lang="ru-RU" sz="1800" b="1" i="1" dirty="0" smtClean="0">
              <a:latin typeface="Times New Roman"/>
              <a:ea typeface="Cambria Math" pitchFamily="18" charset="0"/>
              <a:cs typeface="Times New Roman"/>
            </a:endParaRPr>
          </a:p>
          <a:p>
            <a:pPr marL="342900" lvl="0" indent="-342900" algn="ctr">
              <a:spcBef>
                <a:spcPts val="480"/>
              </a:spcBef>
              <a:buClr>
                <a:schemeClr val="dk1"/>
              </a:buClr>
              <a:buSzPct val="60416"/>
            </a:pPr>
            <a:r>
              <a:rPr lang="ru-RU" sz="1800" b="1" i="1" dirty="0" err="1" smtClean="0">
                <a:latin typeface="Times New Roman"/>
                <a:ea typeface="Cambria Math" pitchFamily="18" charset="0"/>
                <a:cs typeface="Times New Roman"/>
              </a:rPr>
              <a:t>Чон</a:t>
            </a:r>
            <a:r>
              <a:rPr lang="ru-RU" sz="1800" b="1" i="1" dirty="0" smtClean="0">
                <a:latin typeface="Times New Roman"/>
                <a:ea typeface="Cambria Math" pitchFamily="18" charset="0"/>
                <a:cs typeface="Times New Roman"/>
              </a:rPr>
              <a:t> </a:t>
            </a:r>
            <a:r>
              <a:rPr lang="ru-RU" sz="1800" b="1" i="1" dirty="0" err="1" smtClean="0">
                <a:latin typeface="Times New Roman"/>
                <a:ea typeface="Cambria Math" pitchFamily="18" charset="0"/>
                <a:cs typeface="Times New Roman"/>
              </a:rPr>
              <a:t>чахсынын</a:t>
            </a:r>
            <a:r>
              <a:rPr lang="ru-RU" sz="1800" b="1" i="1" dirty="0" smtClean="0">
                <a:latin typeface="Times New Roman"/>
                <a:ea typeface="Cambria Math" pitchFamily="18" charset="0"/>
                <a:cs typeface="Times New Roman"/>
              </a:rPr>
              <a:t>, </a:t>
            </a:r>
            <a:r>
              <a:rPr lang="ru-RU" sz="1800" b="1" i="1" dirty="0" err="1" smtClean="0">
                <a:latin typeface="Times New Roman"/>
                <a:ea typeface="Cambria Math" pitchFamily="18" charset="0"/>
                <a:cs typeface="Times New Roman"/>
              </a:rPr>
              <a:t>чуртазына</a:t>
            </a:r>
            <a:endParaRPr lang="ru-RU" sz="1800" b="1" i="1" dirty="0" smtClean="0">
              <a:latin typeface="Times New Roman"/>
              <a:ea typeface="Cambria Math" pitchFamily="18" charset="0"/>
              <a:cs typeface="Times New Roman"/>
            </a:endParaRPr>
          </a:p>
          <a:p>
            <a:pPr marL="342900" lvl="0" indent="-342900" algn="ctr">
              <a:spcBef>
                <a:spcPts val="480"/>
              </a:spcBef>
              <a:buClr>
                <a:schemeClr val="dk1"/>
              </a:buClr>
              <a:buSzPct val="60416"/>
            </a:pPr>
            <a:r>
              <a:rPr lang="ru-RU" sz="1800" b="1" i="1" dirty="0" err="1" smtClean="0">
                <a:latin typeface="Times New Roman"/>
                <a:ea typeface="Cambria Math" pitchFamily="18" charset="0"/>
                <a:cs typeface="Times New Roman"/>
              </a:rPr>
              <a:t>Улуғ  хорғыс полыбысхан</a:t>
            </a:r>
            <a:r>
              <a:rPr lang="ru-RU" sz="1800" b="1" i="1" dirty="0" smtClean="0">
                <a:latin typeface="Times New Roman"/>
                <a:ea typeface="Cambria Math" pitchFamily="18" charset="0"/>
                <a:cs typeface="Times New Roman"/>
              </a:rPr>
              <a:t>.</a:t>
            </a:r>
          </a:p>
          <a:p>
            <a:pPr marL="342900" lvl="0" indent="-342900" algn="ctr">
              <a:spcBef>
                <a:spcPts val="480"/>
              </a:spcBef>
              <a:buClr>
                <a:schemeClr val="dk1"/>
              </a:buClr>
              <a:buSzPct val="60416"/>
            </a:pPr>
            <a:r>
              <a:rPr lang="ru-RU" sz="1800" b="1" i="1" dirty="0" smtClean="0">
                <a:latin typeface="Times New Roman"/>
                <a:ea typeface="Cambria Math" pitchFamily="18" charset="0"/>
                <a:cs typeface="Times New Roman"/>
              </a:rPr>
              <a:t>- Чин, </a:t>
            </a:r>
            <a:r>
              <a:rPr lang="ru-RU" sz="1800" b="1" i="1" dirty="0" err="1" smtClean="0">
                <a:latin typeface="Times New Roman"/>
                <a:ea typeface="Cambria Math" pitchFamily="18" charset="0"/>
                <a:cs typeface="Times New Roman"/>
              </a:rPr>
              <a:t>саларбыс</a:t>
            </a:r>
            <a:r>
              <a:rPr lang="ru-RU" sz="1800" b="1" i="1" dirty="0" smtClean="0">
                <a:latin typeface="Times New Roman"/>
                <a:ea typeface="Cambria Math" pitchFamily="18" charset="0"/>
                <a:cs typeface="Times New Roman"/>
              </a:rPr>
              <a:t> </a:t>
            </a:r>
            <a:r>
              <a:rPr lang="ru-RU" sz="1800" b="1" i="1" dirty="0" err="1" smtClean="0">
                <a:latin typeface="Times New Roman"/>
                <a:ea typeface="Cambria Math" pitchFamily="18" charset="0"/>
                <a:cs typeface="Times New Roman"/>
              </a:rPr>
              <a:t>чап</a:t>
            </a:r>
            <a:r>
              <a:rPr lang="ru-RU" sz="1800" b="1" i="1" dirty="0" smtClean="0">
                <a:latin typeface="Times New Roman"/>
                <a:ea typeface="Cambria Math" pitchFamily="18" charset="0"/>
                <a:cs typeface="Times New Roman"/>
              </a:rPr>
              <a:t> фашист! – </a:t>
            </a:r>
          </a:p>
          <a:p>
            <a:pPr marL="342900" lvl="0" indent="-342900" algn="ctr">
              <a:spcBef>
                <a:spcPts val="480"/>
              </a:spcBef>
              <a:buClr>
                <a:schemeClr val="dk1"/>
              </a:buClr>
              <a:buSzPct val="60416"/>
            </a:pPr>
            <a:r>
              <a:rPr lang="ru-RU" sz="1800" b="1" i="1" dirty="0" err="1" smtClean="0">
                <a:latin typeface="Times New Roman"/>
                <a:ea typeface="Cambria Math" pitchFamily="18" charset="0"/>
                <a:cs typeface="Times New Roman"/>
              </a:rPr>
              <a:t>Чуртыбыснан</a:t>
            </a:r>
            <a:r>
              <a:rPr lang="ru-RU" sz="1800" b="1" i="1" dirty="0" smtClean="0">
                <a:latin typeface="Times New Roman"/>
                <a:ea typeface="Cambria Math" pitchFamily="18" charset="0"/>
                <a:cs typeface="Times New Roman"/>
              </a:rPr>
              <a:t>, </a:t>
            </a:r>
            <a:r>
              <a:rPr lang="ru-RU" sz="1800" b="1" i="1" dirty="0" err="1" smtClean="0">
                <a:latin typeface="Times New Roman"/>
                <a:ea typeface="Cambria Math" pitchFamily="18" charset="0"/>
                <a:cs typeface="Times New Roman"/>
              </a:rPr>
              <a:t>харғанғабыс.</a:t>
            </a:r>
            <a:r>
              <a:rPr lang="ru-RU" sz="1800" b="1" i="1" dirty="0" smtClean="0">
                <a:latin typeface="Times New Roman"/>
                <a:ea typeface="Cambria Math" pitchFamily="18" charset="0"/>
                <a:cs typeface="Times New Roman"/>
              </a:rPr>
              <a:t> </a:t>
            </a:r>
          </a:p>
          <a:p>
            <a:pPr marL="342900" lvl="0" indent="-342900" algn="ctr">
              <a:spcBef>
                <a:spcPts val="480"/>
              </a:spcBef>
              <a:buClr>
                <a:schemeClr val="dk1"/>
              </a:buClr>
              <a:buSzPct val="60416"/>
            </a:pPr>
            <a:r>
              <a:rPr lang="ru-RU" sz="1800" b="1" i="1" dirty="0" err="1" smtClean="0">
                <a:latin typeface="Times New Roman"/>
                <a:ea typeface="Cambria Math" pitchFamily="18" charset="0"/>
                <a:cs typeface="Times New Roman"/>
              </a:rPr>
              <a:t>Тирг</a:t>
            </a:r>
            <a:r>
              <a:rPr lang="en-US" sz="1800" b="1" i="1" dirty="0" err="1" smtClean="0">
                <a:latin typeface="Times New Roman"/>
                <a:ea typeface="Cambria Math" pitchFamily="18" charset="0"/>
                <a:cs typeface="Times New Roman"/>
              </a:rPr>
              <a:t>i</a:t>
            </a:r>
            <a:r>
              <a:rPr lang="ru-RU" sz="1800" b="1" i="1" dirty="0" err="1" smtClean="0">
                <a:latin typeface="Times New Roman"/>
                <a:ea typeface="Cambria Math" pitchFamily="18" charset="0"/>
                <a:cs typeface="Times New Roman"/>
              </a:rPr>
              <a:t>дег</a:t>
            </a:r>
            <a:r>
              <a:rPr lang="en-US" sz="1800" b="1" i="1" dirty="0" err="1" smtClean="0">
                <a:latin typeface="Times New Roman"/>
                <a:ea typeface="Cambria Math" pitchFamily="18" charset="0"/>
                <a:cs typeface="Times New Roman"/>
              </a:rPr>
              <a:t>i</a:t>
            </a:r>
            <a:r>
              <a:rPr lang="en-US" sz="1800" b="1" i="1" dirty="0" smtClean="0">
                <a:latin typeface="Times New Roman"/>
                <a:ea typeface="Cambria Math" pitchFamily="18" charset="0"/>
                <a:cs typeface="Times New Roman"/>
              </a:rPr>
              <a:t> </a:t>
            </a:r>
            <a:r>
              <a:rPr lang="ru-RU" sz="1800" b="1" i="1" dirty="0" err="1" smtClean="0">
                <a:latin typeface="Times New Roman"/>
                <a:ea typeface="Cambria Math" pitchFamily="18" charset="0"/>
                <a:cs typeface="Times New Roman"/>
              </a:rPr>
              <a:t>тирииб</a:t>
            </a:r>
            <a:r>
              <a:rPr lang="en-US" sz="1800" b="1" i="1" dirty="0" err="1" smtClean="0">
                <a:latin typeface="Times New Roman"/>
                <a:ea typeface="Cambria Math" pitchFamily="18" charset="0"/>
                <a:cs typeface="Times New Roman"/>
              </a:rPr>
              <a:t>i</a:t>
            </a:r>
            <a:r>
              <a:rPr lang="ru-RU" sz="1800" b="1" i="1" dirty="0" err="1" smtClean="0">
                <a:latin typeface="Times New Roman"/>
                <a:ea typeface="Cambria Math" pitchFamily="18" charset="0"/>
                <a:cs typeface="Times New Roman"/>
              </a:rPr>
              <a:t>ст</a:t>
            </a:r>
            <a:r>
              <a:rPr lang="en-US" sz="1800" b="1" i="1" dirty="0" err="1" smtClean="0">
                <a:latin typeface="Times New Roman"/>
                <a:ea typeface="Cambria Math" pitchFamily="18" charset="0"/>
                <a:cs typeface="Times New Roman"/>
              </a:rPr>
              <a:t>i</a:t>
            </a:r>
            <a:endParaRPr lang="en-US" sz="1800" b="1" i="1" dirty="0" smtClean="0">
              <a:latin typeface="Times New Roman"/>
              <a:ea typeface="Cambria Math" pitchFamily="18" charset="0"/>
              <a:cs typeface="Times New Roman"/>
            </a:endParaRPr>
          </a:p>
          <a:p>
            <a:pPr marL="342900" lvl="0" indent="-342900" algn="ctr">
              <a:spcBef>
                <a:spcPts val="480"/>
              </a:spcBef>
              <a:buClr>
                <a:schemeClr val="dk1"/>
              </a:buClr>
              <a:buSzPct val="60416"/>
            </a:pPr>
            <a:r>
              <a:rPr lang="ru-RU" sz="1800" b="1" i="1" dirty="0" err="1" smtClean="0">
                <a:latin typeface="Times New Roman"/>
                <a:ea typeface="Cambria Math" pitchFamily="18" charset="0"/>
                <a:cs typeface="Times New Roman"/>
              </a:rPr>
              <a:t>Кўст</a:t>
            </a:r>
            <a:r>
              <a:rPr lang="en-US" sz="1800" b="1" i="1" dirty="0" err="1" smtClean="0">
                <a:latin typeface="Times New Roman"/>
                <a:ea typeface="Cambria Math" pitchFamily="18" charset="0"/>
                <a:cs typeface="Times New Roman"/>
              </a:rPr>
              <a:t>i</a:t>
            </a:r>
            <a:r>
              <a:rPr lang="ru-RU" sz="1800" b="1" i="1" dirty="0" smtClean="0">
                <a:latin typeface="Times New Roman"/>
                <a:ea typeface="Cambria Math" pitchFamily="18" charset="0"/>
                <a:cs typeface="Times New Roman"/>
              </a:rPr>
              <a:t>г </a:t>
            </a:r>
            <a:r>
              <a:rPr lang="ru-RU" sz="1800" b="1" i="1" dirty="0" err="1" smtClean="0">
                <a:latin typeface="Times New Roman"/>
                <a:ea typeface="Cambria Math" pitchFamily="18" charset="0"/>
                <a:cs typeface="Times New Roman"/>
              </a:rPr>
              <a:t>холға тудынғабыс</a:t>
            </a:r>
            <a:r>
              <a:rPr lang="ru-RU" sz="1800" b="1" i="1" dirty="0" smtClean="0">
                <a:latin typeface="Times New Roman"/>
                <a:ea typeface="Cambria Math" pitchFamily="18" charset="0"/>
                <a:cs typeface="Times New Roman"/>
              </a:rPr>
              <a:t>.</a:t>
            </a:r>
          </a:p>
          <a:p>
            <a:pPr marL="342900" lvl="0" indent="-342900" algn="r">
              <a:spcBef>
                <a:spcPts val="480"/>
              </a:spcBef>
              <a:buClr>
                <a:schemeClr val="dk1"/>
              </a:buClr>
              <a:buSzPct val="60416"/>
            </a:pPr>
            <a:r>
              <a:rPr lang="ru-RU" sz="1800" b="1" i="1" dirty="0" err="1" smtClean="0">
                <a:latin typeface="Times New Roman"/>
                <a:ea typeface="Cambria Math" pitchFamily="18" charset="0"/>
                <a:cs typeface="Times New Roman"/>
              </a:rPr>
              <a:t>Капчигашев</a:t>
            </a:r>
            <a:r>
              <a:rPr lang="ru-RU" sz="1800" b="1" i="1" dirty="0" smtClean="0">
                <a:latin typeface="Times New Roman"/>
                <a:ea typeface="Cambria Math" pitchFamily="18" charset="0"/>
                <a:cs typeface="Times New Roman"/>
              </a:rPr>
              <a:t> И. В.</a:t>
            </a:r>
            <a:endParaRPr lang="ru-RU" sz="1800" b="1" i="1" dirty="0" smtClean="0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6" name="Shape 18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143000" cy="1143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Shape 142"/>
          <p:cNvSpPr txBox="1">
            <a:spLocks/>
          </p:cNvSpPr>
          <p:nvPr/>
        </p:nvSpPr>
        <p:spPr>
          <a:xfrm>
            <a:off x="500034" y="1643050"/>
            <a:ext cx="3000397" cy="3214710"/>
          </a:xfrm>
          <a:prstGeom prst="rect">
            <a:avLst/>
          </a:prstGeom>
          <a:solidFill>
            <a:schemeClr val="lt1">
              <a:alpha val="78823"/>
            </a:schemeClr>
          </a:solidFill>
          <a:ln w="9525" cap="flat">
            <a:solidFill>
              <a:schemeClr val="accent2"/>
            </a:solidFill>
            <a:prstDash val="dot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342900" lvl="0" indent="-342900">
              <a:spcBef>
                <a:spcPts val="480"/>
              </a:spcBef>
              <a:buClr>
                <a:schemeClr val="dk1"/>
              </a:buClr>
              <a:buSzPct val="60416"/>
            </a:pPr>
            <a:r>
              <a:rPr lang="ru-RU" sz="1800" dirty="0" smtClean="0">
                <a:latin typeface="Cambria Math" pitchFamily="18" charset="0"/>
                <a:ea typeface="Cambria Math" pitchFamily="18" charset="0"/>
              </a:rPr>
              <a:t>Первый сборник стихов </a:t>
            </a:r>
            <a:r>
              <a:rPr lang="ru-RU" sz="1800" dirty="0" err="1" smtClean="0">
                <a:latin typeface="Cambria Math" pitchFamily="18" charset="0"/>
                <a:ea typeface="Cambria Math" pitchFamily="18" charset="0"/>
              </a:rPr>
              <a:t>И.Капчигашева</a:t>
            </a:r>
            <a:r>
              <a:rPr lang="ru-RU" sz="1800" dirty="0" smtClean="0">
                <a:latin typeface="Cambria Math" pitchFamily="18" charset="0"/>
                <a:ea typeface="Cambria Math" pitchFamily="18" charset="0"/>
              </a:rPr>
              <a:t> "Цветы Хакасии" вышел в 1951 году, в нем опубликованы ставшие известными впоследствии стихи "Взятие Берлина", "Мать", "Дружба".</a:t>
            </a:r>
            <a:endParaRPr lang="ru-RU" sz="1800" b="1" i="1" dirty="0" smtClean="0">
              <a:latin typeface="Cambria Math" pitchFamily="18" charset="0"/>
              <a:ea typeface="Cambria Math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 descr="3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Shape 181"/>
          <p:cNvSpPr txBox="1">
            <a:spLocks/>
          </p:cNvSpPr>
          <p:nvPr/>
        </p:nvSpPr>
        <p:spPr>
          <a:xfrm>
            <a:off x="642910" y="21429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Tx/>
              <a:buFont typeface="Calibri"/>
              <a:buNone/>
              <a:tabLst/>
              <a:defRPr/>
            </a:pPr>
            <a:r>
              <a:rPr lang="ru-RU" sz="4000" b="1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  <a:cs typeface="Calibri"/>
                <a:sym typeface="Calibri"/>
              </a:rPr>
              <a:t>Лукина Мария, 10 класс,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Tx/>
              <a:buFont typeface="Calibri"/>
              <a:buNone/>
              <a:tabLst/>
              <a:defRPr/>
            </a:pPr>
            <a:r>
              <a:rPr lang="ru-RU" sz="4000" b="1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  <a:cs typeface="Calibri"/>
                <a:sym typeface="Calibri"/>
              </a:rPr>
              <a:t>МБОУ «Калининская СОШ»</a:t>
            </a:r>
            <a:endParaRPr kumimoji="0" lang="ru-RU" sz="40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mbria Math" pitchFamily="18" charset="0"/>
              <a:ea typeface="Cambria Math" pitchFamily="18" charset="0"/>
              <a:cs typeface="Calibri"/>
              <a:sym typeface="Calibri"/>
            </a:endParaRPr>
          </a:p>
        </p:txBody>
      </p:sp>
      <p:sp>
        <p:nvSpPr>
          <p:cNvPr id="9" name="Shape 167"/>
          <p:cNvSpPr txBox="1">
            <a:spLocks/>
          </p:cNvSpPr>
          <p:nvPr/>
        </p:nvSpPr>
        <p:spPr>
          <a:xfrm>
            <a:off x="3643306" y="1571612"/>
            <a:ext cx="4714908" cy="5000660"/>
          </a:xfrm>
          <a:prstGeom prst="rect">
            <a:avLst/>
          </a:prstGeom>
          <a:solidFill>
            <a:schemeClr val="lt1">
              <a:alpha val="81960"/>
            </a:schemeClr>
          </a:solidFill>
          <a:ln w="9525" cap="flat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342900" lvl="0" indent="-222250" algn="ctr">
              <a:spcBef>
                <a:spcPts val="640"/>
              </a:spcBef>
              <a:buClr>
                <a:schemeClr val="dk1"/>
              </a:buClr>
            </a:pPr>
            <a:r>
              <a:rPr lang="ru-RU" b="1" dirty="0" smtClean="0">
                <a:solidFill>
                  <a:schemeClr val="dk1"/>
                </a:solidFill>
                <a:latin typeface="Cambria Math" pitchFamily="18" charset="0"/>
                <a:ea typeface="Cambria Math" pitchFamily="18" charset="0"/>
                <a:cs typeface="Calibri"/>
                <a:sym typeface="Calibri"/>
              </a:rPr>
              <a:t>«Война, глазами детей»</a:t>
            </a:r>
          </a:p>
          <a:p>
            <a:pPr marL="342900" lvl="0" indent="-222250" algn="ctr">
              <a:spcBef>
                <a:spcPts val="640"/>
              </a:spcBef>
              <a:buClr>
                <a:schemeClr val="dk1"/>
              </a:buClr>
            </a:pPr>
            <a:r>
              <a:rPr lang="ru-RU" b="1" dirty="0" smtClean="0">
                <a:solidFill>
                  <a:schemeClr val="dk1"/>
                </a:solidFill>
                <a:latin typeface="Cambria Math" pitchFamily="18" charset="0"/>
                <a:ea typeface="Cambria Math" pitchFamily="18" charset="0"/>
                <a:cs typeface="Calibri"/>
                <a:sym typeface="Calibri"/>
              </a:rPr>
              <a:t>Время, когда на защиту встаешь,</a:t>
            </a:r>
          </a:p>
          <a:p>
            <a:pPr marL="342900" lvl="0" indent="-222250" algn="ctr">
              <a:spcBef>
                <a:spcPts val="640"/>
              </a:spcBef>
              <a:buClr>
                <a:schemeClr val="dk1"/>
              </a:buClr>
            </a:pPr>
            <a:r>
              <a:rPr lang="ru-RU" b="1" dirty="0" smtClean="0">
                <a:solidFill>
                  <a:schemeClr val="dk1"/>
                </a:solidFill>
                <a:latin typeface="Cambria Math" pitchFamily="18" charset="0"/>
                <a:ea typeface="Cambria Math" pitchFamily="18" charset="0"/>
                <a:cs typeface="Calibri"/>
                <a:sym typeface="Calibri"/>
              </a:rPr>
              <a:t>Отпустив все личные желания. </a:t>
            </a:r>
          </a:p>
          <a:p>
            <a:pPr marL="342900" lvl="0" indent="-222250" algn="ctr">
              <a:spcBef>
                <a:spcPts val="640"/>
              </a:spcBef>
              <a:buClr>
                <a:schemeClr val="dk1"/>
              </a:buClr>
            </a:pPr>
            <a:r>
              <a:rPr lang="ru-RU" b="1" dirty="0" smtClean="0">
                <a:solidFill>
                  <a:schemeClr val="dk1"/>
                </a:solidFill>
                <a:latin typeface="Cambria Math" pitchFamily="18" charset="0"/>
                <a:ea typeface="Cambria Math" pitchFamily="18" charset="0"/>
                <a:cs typeface="Calibri"/>
                <a:sym typeface="Calibri"/>
              </a:rPr>
              <a:t>Теперь ты в строю идешь,</a:t>
            </a:r>
          </a:p>
          <a:p>
            <a:pPr marL="342900" lvl="0" indent="-222250" algn="ctr">
              <a:spcBef>
                <a:spcPts val="640"/>
              </a:spcBef>
              <a:buClr>
                <a:schemeClr val="dk1"/>
              </a:buClr>
            </a:pPr>
            <a:r>
              <a:rPr lang="ru-RU" b="1" dirty="0" smtClean="0">
                <a:solidFill>
                  <a:schemeClr val="dk1"/>
                </a:solidFill>
                <a:latin typeface="Cambria Math" pitchFamily="18" charset="0"/>
                <a:ea typeface="Cambria Math" pitchFamily="18" charset="0"/>
                <a:cs typeface="Calibri"/>
                <a:sym typeface="Calibri"/>
              </a:rPr>
              <a:t>Сохраняя все воспоминания.</a:t>
            </a:r>
          </a:p>
          <a:p>
            <a:pPr marL="342900" lvl="0" indent="-222250" algn="ctr">
              <a:spcBef>
                <a:spcPts val="640"/>
              </a:spcBef>
              <a:buClr>
                <a:schemeClr val="dk1"/>
              </a:buClr>
            </a:pPr>
            <a:r>
              <a:rPr lang="ru-RU" b="1" dirty="0" smtClean="0">
                <a:solidFill>
                  <a:schemeClr val="dk1"/>
                </a:solidFill>
                <a:latin typeface="Cambria Math" pitchFamily="18" charset="0"/>
                <a:ea typeface="Cambria Math" pitchFamily="18" charset="0"/>
                <a:cs typeface="Calibri"/>
                <a:sym typeface="Calibri"/>
              </a:rPr>
              <a:t>И из-за всех сил ты бьешься, </a:t>
            </a:r>
          </a:p>
          <a:p>
            <a:pPr marL="342900" lvl="0" indent="-222250" algn="ctr">
              <a:spcBef>
                <a:spcPts val="640"/>
              </a:spcBef>
              <a:buClr>
                <a:schemeClr val="dk1"/>
              </a:buClr>
            </a:pPr>
            <a:r>
              <a:rPr lang="ru-RU" b="1" dirty="0" smtClean="0">
                <a:solidFill>
                  <a:schemeClr val="dk1"/>
                </a:solidFill>
                <a:latin typeface="Cambria Math" pitchFamily="18" charset="0"/>
                <a:ea typeface="Cambria Math" pitchFamily="18" charset="0"/>
                <a:cs typeface="Calibri"/>
                <a:sym typeface="Calibri"/>
              </a:rPr>
              <a:t>А сердце ноет и тоскует по дому,</a:t>
            </a:r>
          </a:p>
          <a:p>
            <a:pPr marL="342900" lvl="0" indent="-222250" algn="ctr">
              <a:spcBef>
                <a:spcPts val="640"/>
              </a:spcBef>
              <a:buClr>
                <a:schemeClr val="dk1"/>
              </a:buClr>
            </a:pPr>
            <a:r>
              <a:rPr lang="ru-RU" b="1" dirty="0" smtClean="0">
                <a:solidFill>
                  <a:schemeClr val="dk1"/>
                </a:solidFill>
                <a:latin typeface="Cambria Math" pitchFamily="18" charset="0"/>
                <a:ea typeface="Cambria Math" pitchFamily="18" charset="0"/>
                <a:cs typeface="Calibri"/>
                <a:sym typeface="Calibri"/>
              </a:rPr>
              <a:t>Но ты врагу не сдаешься:</a:t>
            </a:r>
          </a:p>
          <a:p>
            <a:pPr marL="342900" lvl="0" indent="-222250" algn="ctr">
              <a:spcBef>
                <a:spcPts val="640"/>
              </a:spcBef>
              <a:buClr>
                <a:schemeClr val="dk1"/>
              </a:buClr>
            </a:pPr>
            <a:r>
              <a:rPr lang="ru-RU" b="1" dirty="0" smtClean="0">
                <a:solidFill>
                  <a:schemeClr val="dk1"/>
                </a:solidFill>
                <a:latin typeface="Cambria Math" pitchFamily="18" charset="0"/>
                <a:ea typeface="Cambria Math" pitchFamily="18" charset="0"/>
                <a:cs typeface="Calibri"/>
                <a:sym typeface="Calibri"/>
              </a:rPr>
              <a:t>Ты веришь – доверяешь лишь Богу.</a:t>
            </a:r>
          </a:p>
          <a:p>
            <a:pPr marL="342900" lvl="0" indent="-222250" algn="ctr">
              <a:spcBef>
                <a:spcPts val="640"/>
              </a:spcBef>
              <a:buClr>
                <a:schemeClr val="dk1"/>
              </a:buClr>
            </a:pPr>
            <a:r>
              <a:rPr lang="ru-RU" b="1" dirty="0" smtClean="0">
                <a:solidFill>
                  <a:schemeClr val="dk1"/>
                </a:solidFill>
                <a:latin typeface="Cambria Math" pitchFamily="18" charset="0"/>
                <a:ea typeface="Cambria Math" pitchFamily="18" charset="0"/>
                <a:cs typeface="Calibri"/>
                <a:sym typeface="Calibri"/>
              </a:rPr>
              <a:t>Молитва в груди тихо молвит:</a:t>
            </a:r>
          </a:p>
          <a:p>
            <a:pPr marL="342900" lvl="0" indent="-222250" algn="ctr">
              <a:spcBef>
                <a:spcPts val="640"/>
              </a:spcBef>
              <a:buClr>
                <a:schemeClr val="dk1"/>
              </a:buClr>
            </a:pPr>
            <a:r>
              <a:rPr lang="ru-RU" b="1" dirty="0" smtClean="0">
                <a:solidFill>
                  <a:schemeClr val="dk1"/>
                </a:solidFill>
                <a:latin typeface="Cambria Math" pitchFamily="18" charset="0"/>
                <a:ea typeface="Cambria Math" pitchFamily="18" charset="0"/>
                <a:cs typeface="Calibri"/>
                <a:sym typeface="Calibri"/>
              </a:rPr>
              <a:t>«Если умру, то пусть на земле,</a:t>
            </a:r>
          </a:p>
          <a:p>
            <a:pPr marL="342900" lvl="0" indent="-222250" algn="ctr">
              <a:spcBef>
                <a:spcPts val="640"/>
              </a:spcBef>
              <a:buClr>
                <a:schemeClr val="dk1"/>
              </a:buClr>
            </a:pPr>
            <a:r>
              <a:rPr lang="ru-RU" b="1" dirty="0" smtClean="0">
                <a:solidFill>
                  <a:schemeClr val="dk1"/>
                </a:solidFill>
                <a:latin typeface="Cambria Math" pitchFamily="18" charset="0"/>
                <a:ea typeface="Cambria Math" pitchFamily="18" charset="0"/>
                <a:cs typeface="Calibri"/>
                <a:sym typeface="Calibri"/>
              </a:rPr>
              <a:t>Хоть без меня – мир правит,</a:t>
            </a:r>
          </a:p>
          <a:p>
            <a:pPr marL="342900" lvl="0" indent="-222250" algn="ctr">
              <a:spcBef>
                <a:spcPts val="640"/>
              </a:spcBef>
              <a:buClr>
                <a:schemeClr val="dk1"/>
              </a:buClr>
            </a:pPr>
            <a:r>
              <a:rPr lang="ru-RU" b="1" dirty="0" smtClean="0">
                <a:solidFill>
                  <a:schemeClr val="dk1"/>
                </a:solidFill>
                <a:latin typeface="Cambria Math" pitchFamily="18" charset="0"/>
                <a:ea typeface="Cambria Math" pitchFamily="18" charset="0"/>
                <a:cs typeface="Calibri"/>
                <a:sym typeface="Calibri"/>
              </a:rPr>
              <a:t>Да, тогда успокоится буря в душе…»</a:t>
            </a:r>
          </a:p>
          <a:p>
            <a:pPr marL="342900" lvl="0" indent="-222250" algn="ctr">
              <a:spcBef>
                <a:spcPts val="640"/>
              </a:spcBef>
              <a:buClr>
                <a:schemeClr val="dk1"/>
              </a:buClr>
            </a:pPr>
            <a:r>
              <a:rPr lang="ru-RU" b="1" dirty="0" smtClean="0">
                <a:solidFill>
                  <a:schemeClr val="dk1"/>
                </a:solidFill>
                <a:latin typeface="Cambria Math" pitchFamily="18" charset="0"/>
                <a:ea typeface="Cambria Math" pitchFamily="18" charset="0"/>
                <a:cs typeface="Calibri"/>
                <a:sym typeface="Calibri"/>
              </a:rPr>
              <a:t>Аминь! Тебя, солдат, все люди,</a:t>
            </a:r>
          </a:p>
          <a:p>
            <a:pPr marL="342900" lvl="0" indent="-222250" algn="ctr">
              <a:spcBef>
                <a:spcPts val="640"/>
              </a:spcBef>
              <a:buClr>
                <a:schemeClr val="dk1"/>
              </a:buClr>
            </a:pPr>
            <a:r>
              <a:rPr lang="ru-RU" b="1" dirty="0" smtClean="0">
                <a:solidFill>
                  <a:schemeClr val="dk1"/>
                </a:solidFill>
                <a:latin typeface="Cambria Math" pitchFamily="18" charset="0"/>
                <a:ea typeface="Cambria Math" pitchFamily="18" charset="0"/>
                <a:cs typeface="Calibri"/>
                <a:sym typeface="Calibri"/>
              </a:rPr>
              <a:t>В церковь сходя, благодарят.</a:t>
            </a:r>
          </a:p>
          <a:p>
            <a:pPr marL="342900" lvl="0" indent="-222250" algn="ctr">
              <a:spcBef>
                <a:spcPts val="640"/>
              </a:spcBef>
              <a:buClr>
                <a:schemeClr val="dk1"/>
              </a:buClr>
            </a:pPr>
            <a:r>
              <a:rPr lang="ru-RU" b="1" dirty="0" smtClean="0">
                <a:solidFill>
                  <a:schemeClr val="dk1"/>
                </a:solidFill>
                <a:latin typeface="Cambria Math" pitchFamily="18" charset="0"/>
                <a:ea typeface="Cambria Math" pitchFamily="18" charset="0"/>
                <a:cs typeface="Calibri"/>
                <a:sym typeface="Calibri"/>
              </a:rPr>
              <a:t>Мы помним, все страдания и муки,</a:t>
            </a:r>
          </a:p>
          <a:p>
            <a:pPr marL="342900" lvl="0" indent="-222250" algn="ctr">
              <a:spcBef>
                <a:spcPts val="640"/>
              </a:spcBef>
              <a:buClr>
                <a:schemeClr val="dk1"/>
              </a:buClr>
            </a:pPr>
            <a:r>
              <a:rPr lang="ru-RU" b="1" dirty="0" smtClean="0">
                <a:solidFill>
                  <a:schemeClr val="dk1"/>
                </a:solidFill>
                <a:latin typeface="Cambria Math" pitchFamily="18" charset="0"/>
                <a:ea typeface="Cambria Math" pitchFamily="18" charset="0"/>
                <a:cs typeface="Calibri"/>
                <a:sym typeface="Calibri"/>
              </a:rPr>
              <a:t>А пуще, твой геройский шаг.</a:t>
            </a:r>
          </a:p>
          <a:p>
            <a:pPr marL="342900" lvl="0" indent="-222250" algn="ctr">
              <a:spcBef>
                <a:spcPts val="640"/>
              </a:spcBef>
              <a:buClr>
                <a:schemeClr val="dk1"/>
              </a:buClr>
            </a:pPr>
            <a:endParaRPr lang="ru-RU" sz="1800" dirty="0" smtClean="0">
              <a:solidFill>
                <a:schemeClr val="dk1"/>
              </a:solidFill>
              <a:latin typeface="Cambria Math" pitchFamily="18" charset="0"/>
              <a:ea typeface="Cambria Math" pitchFamily="18" charset="0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3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Shape 181"/>
          <p:cNvSpPr txBox="1">
            <a:spLocks/>
          </p:cNvSpPr>
          <p:nvPr/>
        </p:nvSpPr>
        <p:spPr>
          <a:xfrm>
            <a:off x="642910" y="21429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Tx/>
              <a:buFont typeface="Calibri"/>
              <a:buNone/>
              <a:tabLst/>
              <a:defRPr/>
            </a:pPr>
            <a:r>
              <a:rPr lang="ru-RU" sz="4000" b="1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  <a:cs typeface="Calibri"/>
                <a:sym typeface="Calibri"/>
              </a:rPr>
              <a:t>Фролов Кирилл, 8 класс,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Tx/>
              <a:buFont typeface="Calibri"/>
              <a:buNone/>
              <a:tabLst/>
              <a:defRPr/>
            </a:pPr>
            <a:r>
              <a:rPr lang="ru-RU" sz="4000" b="1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  <a:cs typeface="Calibri"/>
                <a:sym typeface="Calibri"/>
              </a:rPr>
              <a:t>МБОУ «Калининская СОШ»</a:t>
            </a:r>
            <a:endParaRPr kumimoji="0" lang="ru-RU" sz="40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mbria Math" pitchFamily="18" charset="0"/>
              <a:ea typeface="Cambria Math" pitchFamily="18" charset="0"/>
              <a:cs typeface="Calibri"/>
              <a:sym typeface="Calibri"/>
            </a:endParaRPr>
          </a:p>
        </p:txBody>
      </p:sp>
      <p:sp>
        <p:nvSpPr>
          <p:cNvPr id="6" name="Shape 167"/>
          <p:cNvSpPr txBox="1">
            <a:spLocks/>
          </p:cNvSpPr>
          <p:nvPr/>
        </p:nvSpPr>
        <p:spPr>
          <a:xfrm>
            <a:off x="3995936" y="1628800"/>
            <a:ext cx="4786346" cy="4643470"/>
          </a:xfrm>
          <a:prstGeom prst="rect">
            <a:avLst/>
          </a:prstGeom>
          <a:solidFill>
            <a:schemeClr val="lt1">
              <a:alpha val="81960"/>
            </a:schemeClr>
          </a:solidFill>
          <a:ln w="9525" cap="flat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numCol="2" anchor="t" anchorCtr="0">
            <a:noAutofit/>
          </a:bodyPr>
          <a:lstStyle/>
          <a:p>
            <a:pPr marL="342900" lvl="0" indent="-222250" algn="r">
              <a:spcBef>
                <a:spcPts val="640"/>
              </a:spcBef>
              <a:buClr>
                <a:schemeClr val="dk1"/>
              </a:buClr>
            </a:pPr>
            <a:r>
              <a:rPr lang="ru-RU" sz="1800" b="1" i="1" dirty="0" smtClean="0">
                <a:solidFill>
                  <a:schemeClr val="dk1"/>
                </a:solidFill>
                <a:latin typeface="Cambria Math" pitchFamily="18" charset="0"/>
                <a:ea typeface="Cambria Math" pitchFamily="18" charset="0"/>
                <a:cs typeface="Calibri"/>
                <a:sym typeface="Calibri"/>
              </a:rPr>
              <a:t>«Война»</a:t>
            </a:r>
          </a:p>
          <a:p>
            <a:pPr marL="342900" lvl="0" indent="-222250" algn="ctr">
              <a:buClr>
                <a:schemeClr val="dk1"/>
              </a:buClr>
            </a:pPr>
            <a:endParaRPr lang="ru-RU" b="1" dirty="0" smtClean="0">
              <a:solidFill>
                <a:schemeClr val="dk1"/>
              </a:solidFill>
              <a:latin typeface="Cambria Math" pitchFamily="18" charset="0"/>
              <a:ea typeface="Cambria Math" pitchFamily="18" charset="0"/>
              <a:cs typeface="Calibri"/>
              <a:sym typeface="Calibri"/>
            </a:endParaRPr>
          </a:p>
          <a:p>
            <a:pPr marL="342900" lvl="0" indent="-222250" algn="ctr">
              <a:buClr>
                <a:schemeClr val="dk1"/>
              </a:buClr>
            </a:pPr>
            <a:r>
              <a:rPr lang="ru-RU" b="1" dirty="0" smtClean="0">
                <a:solidFill>
                  <a:schemeClr val="dk1"/>
                </a:solidFill>
                <a:latin typeface="Cambria Math" pitchFamily="18" charset="0"/>
                <a:ea typeface="Cambria Math" pitchFamily="18" charset="0"/>
                <a:cs typeface="Calibri"/>
                <a:sym typeface="Calibri"/>
              </a:rPr>
              <a:t>Война, война,</a:t>
            </a:r>
          </a:p>
          <a:p>
            <a:pPr marL="342900" lvl="0" indent="-222250" algn="ctr">
              <a:buClr>
                <a:schemeClr val="dk1"/>
              </a:buClr>
            </a:pPr>
            <a:r>
              <a:rPr lang="ru-RU" b="1" dirty="0" smtClean="0">
                <a:solidFill>
                  <a:schemeClr val="dk1"/>
                </a:solidFill>
                <a:latin typeface="Cambria Math" pitchFamily="18" charset="0"/>
                <a:ea typeface="Cambria Math" pitchFamily="18" charset="0"/>
                <a:cs typeface="Calibri"/>
                <a:sym typeface="Calibri"/>
              </a:rPr>
              <a:t>Опасная штука она.</a:t>
            </a:r>
          </a:p>
          <a:p>
            <a:pPr marL="342900" lvl="0" indent="-222250" algn="ctr">
              <a:buClr>
                <a:schemeClr val="dk1"/>
              </a:buClr>
            </a:pPr>
            <a:r>
              <a:rPr lang="ru-RU" b="1" dirty="0" smtClean="0">
                <a:solidFill>
                  <a:schemeClr val="dk1"/>
                </a:solidFill>
                <a:latin typeface="Cambria Math" pitchFamily="18" charset="0"/>
                <a:ea typeface="Cambria Math" pitchFamily="18" charset="0"/>
                <a:cs typeface="Calibri"/>
                <a:sym typeface="Calibri"/>
              </a:rPr>
              <a:t>И каждый на войне солдат,</a:t>
            </a:r>
          </a:p>
          <a:p>
            <a:pPr marL="342900" lvl="0" indent="-222250" algn="ctr">
              <a:buClr>
                <a:schemeClr val="dk1"/>
              </a:buClr>
            </a:pPr>
            <a:r>
              <a:rPr lang="ru-RU" b="1" dirty="0" smtClean="0">
                <a:solidFill>
                  <a:schemeClr val="dk1"/>
                </a:solidFill>
                <a:latin typeface="Cambria Math" pitchFamily="18" charset="0"/>
                <a:ea typeface="Cambria Math" pitchFamily="18" charset="0"/>
                <a:cs typeface="Calibri"/>
                <a:sym typeface="Calibri"/>
              </a:rPr>
              <a:t>Он чей-то сын или брат.</a:t>
            </a:r>
          </a:p>
          <a:p>
            <a:pPr marL="342900" lvl="0" indent="-222250" algn="ctr">
              <a:buClr>
                <a:schemeClr val="dk1"/>
              </a:buClr>
            </a:pPr>
            <a:r>
              <a:rPr lang="ru-RU" b="1" dirty="0" smtClean="0">
                <a:solidFill>
                  <a:schemeClr val="dk1"/>
                </a:solidFill>
                <a:latin typeface="Cambria Math" pitchFamily="18" charset="0"/>
                <a:ea typeface="Cambria Math" pitchFamily="18" charset="0"/>
                <a:cs typeface="Calibri"/>
                <a:sym typeface="Calibri"/>
              </a:rPr>
              <a:t>Наши деды и отцы,</a:t>
            </a:r>
          </a:p>
          <a:p>
            <a:pPr marL="342900" lvl="0" indent="-222250" algn="ctr">
              <a:buClr>
                <a:schemeClr val="dk1"/>
              </a:buClr>
            </a:pPr>
            <a:r>
              <a:rPr lang="ru-RU" b="1" dirty="0" smtClean="0">
                <a:solidFill>
                  <a:schemeClr val="dk1"/>
                </a:solidFill>
                <a:latin typeface="Cambria Math" pitchFamily="18" charset="0"/>
                <a:ea typeface="Cambria Math" pitchFamily="18" charset="0"/>
                <a:cs typeface="Calibri"/>
                <a:sym typeface="Calibri"/>
              </a:rPr>
              <a:t>Они герои и бойцы.</a:t>
            </a:r>
          </a:p>
          <a:p>
            <a:pPr marL="342900" lvl="0" indent="-222250" algn="ctr">
              <a:buClr>
                <a:schemeClr val="dk1"/>
              </a:buClr>
            </a:pPr>
            <a:r>
              <a:rPr lang="ru-RU" b="1" dirty="0" smtClean="0">
                <a:solidFill>
                  <a:schemeClr val="dk1"/>
                </a:solidFill>
                <a:latin typeface="Cambria Math" pitchFamily="18" charset="0"/>
                <a:ea typeface="Cambria Math" pitchFamily="18" charset="0"/>
                <a:cs typeface="Calibri"/>
                <a:sym typeface="Calibri"/>
              </a:rPr>
              <a:t>1941 год.</a:t>
            </a:r>
          </a:p>
          <a:p>
            <a:pPr marL="342900" lvl="0" indent="-222250" algn="ctr">
              <a:buClr>
                <a:schemeClr val="dk1"/>
              </a:buClr>
            </a:pPr>
            <a:r>
              <a:rPr lang="ru-RU" b="1" dirty="0" smtClean="0">
                <a:solidFill>
                  <a:schemeClr val="dk1"/>
                </a:solidFill>
                <a:latin typeface="Cambria Math" pitchFamily="18" charset="0"/>
                <a:ea typeface="Cambria Math" pitchFamily="18" charset="0"/>
                <a:cs typeface="Calibri"/>
                <a:sym typeface="Calibri"/>
              </a:rPr>
              <a:t>Солдаты взяли в руки пулемет.</a:t>
            </a:r>
          </a:p>
          <a:p>
            <a:pPr marL="342900" lvl="0" indent="-222250" algn="ctr">
              <a:buClr>
                <a:schemeClr val="dk1"/>
              </a:buClr>
            </a:pPr>
            <a:r>
              <a:rPr lang="ru-RU" b="1" dirty="0" smtClean="0">
                <a:solidFill>
                  <a:schemeClr val="dk1"/>
                </a:solidFill>
                <a:latin typeface="Cambria Math" pitchFamily="18" charset="0"/>
                <a:ea typeface="Cambria Math" pitchFamily="18" charset="0"/>
                <a:cs typeface="Calibri"/>
                <a:sym typeface="Calibri"/>
              </a:rPr>
              <a:t>И вот немецкие танки</a:t>
            </a:r>
          </a:p>
          <a:p>
            <a:pPr marL="342900" lvl="0" indent="-222250" algn="ctr">
              <a:buClr>
                <a:schemeClr val="dk1"/>
              </a:buClr>
            </a:pPr>
            <a:r>
              <a:rPr lang="ru-RU" b="1" dirty="0" smtClean="0">
                <a:solidFill>
                  <a:schemeClr val="dk1"/>
                </a:solidFill>
                <a:latin typeface="Cambria Math" pitchFamily="18" charset="0"/>
                <a:ea typeface="Cambria Math" pitchFamily="18" charset="0"/>
                <a:cs typeface="Calibri"/>
                <a:sym typeface="Calibri"/>
              </a:rPr>
              <a:t>Словно консервные банки</a:t>
            </a:r>
          </a:p>
          <a:p>
            <a:pPr marL="342900" lvl="0" indent="-222250" algn="ctr">
              <a:buClr>
                <a:schemeClr val="dk1"/>
              </a:buClr>
            </a:pPr>
            <a:r>
              <a:rPr lang="ru-RU" b="1" dirty="0" smtClean="0">
                <a:solidFill>
                  <a:schemeClr val="dk1"/>
                </a:solidFill>
                <a:latin typeface="Cambria Math" pitchFamily="18" charset="0"/>
                <a:ea typeface="Cambria Math" pitchFamily="18" charset="0"/>
                <a:cs typeface="Calibri"/>
                <a:sym typeface="Calibri"/>
              </a:rPr>
              <a:t>Несутся прямо на нас.</a:t>
            </a:r>
          </a:p>
          <a:p>
            <a:pPr marL="342900" lvl="0" indent="-222250" algn="ctr">
              <a:buClr>
                <a:schemeClr val="dk1"/>
              </a:buClr>
            </a:pPr>
            <a:r>
              <a:rPr lang="ru-RU" b="1" dirty="0" smtClean="0">
                <a:solidFill>
                  <a:schemeClr val="dk1"/>
                </a:solidFill>
                <a:latin typeface="Cambria Math" pitchFamily="18" charset="0"/>
                <a:ea typeface="Cambria Math" pitchFamily="18" charset="0"/>
                <a:cs typeface="Calibri"/>
                <a:sym typeface="Calibri"/>
              </a:rPr>
              <a:t>Солдат , нажми на газ!</a:t>
            </a:r>
          </a:p>
          <a:p>
            <a:pPr marL="342900" lvl="0" indent="-222250" algn="ctr">
              <a:buClr>
                <a:schemeClr val="dk1"/>
              </a:buClr>
            </a:pPr>
            <a:r>
              <a:rPr lang="ru-RU" b="1" dirty="0" smtClean="0">
                <a:solidFill>
                  <a:schemeClr val="dk1"/>
                </a:solidFill>
                <a:latin typeface="Cambria Math" pitchFamily="18" charset="0"/>
                <a:ea typeface="Cambria Math" pitchFamily="18" charset="0"/>
                <a:cs typeface="Calibri"/>
                <a:sym typeface="Calibri"/>
              </a:rPr>
              <a:t>И полетела граната,</a:t>
            </a:r>
          </a:p>
          <a:p>
            <a:pPr marL="342900" lvl="0" indent="-222250" algn="ctr">
              <a:buClr>
                <a:schemeClr val="dk1"/>
              </a:buClr>
            </a:pPr>
            <a:r>
              <a:rPr lang="ru-RU" b="1" dirty="0" smtClean="0">
                <a:solidFill>
                  <a:schemeClr val="dk1"/>
                </a:solidFill>
                <a:latin typeface="Cambria Math" pitchFamily="18" charset="0"/>
                <a:ea typeface="Cambria Math" pitchFamily="18" charset="0"/>
                <a:cs typeface="Calibri"/>
                <a:sym typeface="Calibri"/>
              </a:rPr>
              <a:t>Мощный выстрел автомата.</a:t>
            </a:r>
          </a:p>
          <a:p>
            <a:pPr marL="342900" lvl="0" indent="-222250" algn="ctr">
              <a:buClr>
                <a:schemeClr val="dk1"/>
              </a:buClr>
            </a:pPr>
            <a:r>
              <a:rPr lang="ru-RU" b="1" dirty="0" smtClean="0">
                <a:solidFill>
                  <a:schemeClr val="dk1"/>
                </a:solidFill>
                <a:latin typeface="Cambria Math" pitchFamily="18" charset="0"/>
                <a:ea typeface="Cambria Math" pitchFamily="18" charset="0"/>
                <a:cs typeface="Calibri"/>
                <a:sym typeface="Calibri"/>
              </a:rPr>
              <a:t>И нет чьего-то брата.</a:t>
            </a:r>
          </a:p>
          <a:p>
            <a:pPr marL="342900" lvl="0" indent="-222250" algn="ctr">
              <a:buClr>
                <a:schemeClr val="dk1"/>
              </a:buClr>
            </a:pPr>
            <a:r>
              <a:rPr lang="ru-RU" b="1" dirty="0" smtClean="0">
                <a:solidFill>
                  <a:schemeClr val="dk1"/>
                </a:solidFill>
                <a:latin typeface="Cambria Math" pitchFamily="18" charset="0"/>
                <a:ea typeface="Cambria Math" pitchFamily="18" charset="0"/>
                <a:cs typeface="Calibri"/>
                <a:sym typeface="Calibri"/>
              </a:rPr>
              <a:t>От рассвета до заката</a:t>
            </a:r>
          </a:p>
          <a:p>
            <a:pPr marL="342900" lvl="0" indent="-222250" algn="ctr">
              <a:buClr>
                <a:schemeClr val="dk1"/>
              </a:buClr>
            </a:pPr>
            <a:endParaRPr lang="ru-RU" b="1" dirty="0" smtClean="0">
              <a:solidFill>
                <a:schemeClr val="dk1"/>
              </a:solidFill>
              <a:latin typeface="Cambria Math" pitchFamily="18" charset="0"/>
              <a:ea typeface="Cambria Math" pitchFamily="18" charset="0"/>
              <a:cs typeface="Calibri"/>
              <a:sym typeface="Calibri"/>
            </a:endParaRPr>
          </a:p>
          <a:p>
            <a:pPr marL="342900" lvl="0" indent="-222250" algn="ctr">
              <a:buClr>
                <a:schemeClr val="dk1"/>
              </a:buClr>
            </a:pPr>
            <a:endParaRPr lang="ru-RU" b="1" dirty="0" smtClean="0">
              <a:solidFill>
                <a:schemeClr val="dk1"/>
              </a:solidFill>
              <a:latin typeface="Cambria Math" pitchFamily="18" charset="0"/>
              <a:ea typeface="Cambria Math" pitchFamily="18" charset="0"/>
              <a:cs typeface="Calibri"/>
              <a:sym typeface="Calibri"/>
            </a:endParaRPr>
          </a:p>
          <a:p>
            <a:pPr marL="342900" lvl="0" indent="-222250" algn="ctr">
              <a:buClr>
                <a:schemeClr val="dk1"/>
              </a:buClr>
            </a:pPr>
            <a:endParaRPr lang="ru-RU" b="1" dirty="0" smtClean="0">
              <a:solidFill>
                <a:schemeClr val="dk1"/>
              </a:solidFill>
              <a:latin typeface="Cambria Math" pitchFamily="18" charset="0"/>
              <a:ea typeface="Cambria Math" pitchFamily="18" charset="0"/>
              <a:cs typeface="Calibri"/>
              <a:sym typeface="Calibri"/>
            </a:endParaRPr>
          </a:p>
          <a:p>
            <a:pPr marL="342900" lvl="0" indent="-222250" algn="ctr">
              <a:buClr>
                <a:schemeClr val="dk1"/>
              </a:buClr>
            </a:pPr>
            <a:endParaRPr lang="ru-RU" b="1" dirty="0" smtClean="0">
              <a:solidFill>
                <a:schemeClr val="dk1"/>
              </a:solidFill>
              <a:latin typeface="Cambria Math" pitchFamily="18" charset="0"/>
              <a:ea typeface="Cambria Math" pitchFamily="18" charset="0"/>
              <a:cs typeface="Calibri"/>
              <a:sym typeface="Calibri"/>
            </a:endParaRPr>
          </a:p>
          <a:p>
            <a:pPr marL="342900" lvl="0" indent="-222250" algn="ctr">
              <a:buClr>
                <a:schemeClr val="dk1"/>
              </a:buClr>
            </a:pPr>
            <a:endParaRPr lang="ru-RU" b="1" dirty="0" smtClean="0">
              <a:solidFill>
                <a:schemeClr val="dk1"/>
              </a:solidFill>
              <a:latin typeface="Cambria Math" pitchFamily="18" charset="0"/>
              <a:ea typeface="Cambria Math" pitchFamily="18" charset="0"/>
              <a:cs typeface="Calibri"/>
              <a:sym typeface="Calibri"/>
            </a:endParaRPr>
          </a:p>
          <a:p>
            <a:pPr marL="342900" lvl="0" indent="-222250" algn="ctr">
              <a:buClr>
                <a:schemeClr val="dk1"/>
              </a:buClr>
            </a:pPr>
            <a:r>
              <a:rPr lang="ru-RU" b="1" dirty="0" smtClean="0">
                <a:solidFill>
                  <a:schemeClr val="dk1"/>
                </a:solidFill>
                <a:latin typeface="Cambria Math" pitchFamily="18" charset="0"/>
                <a:ea typeface="Cambria Math" pitchFamily="18" charset="0"/>
                <a:cs typeface="Calibri"/>
                <a:sym typeface="Calibri"/>
              </a:rPr>
              <a:t>Немцы пытали нашего солдата.</a:t>
            </a:r>
          </a:p>
          <a:p>
            <a:pPr marL="342900" lvl="0" indent="-222250" algn="ctr">
              <a:buClr>
                <a:schemeClr val="dk1"/>
              </a:buClr>
            </a:pPr>
            <a:r>
              <a:rPr lang="ru-RU" b="1" dirty="0" smtClean="0">
                <a:solidFill>
                  <a:schemeClr val="dk1"/>
                </a:solidFill>
                <a:latin typeface="Cambria Math" pitchFamily="18" charset="0"/>
                <a:ea typeface="Cambria Math" pitchFamily="18" charset="0"/>
                <a:cs typeface="Calibri"/>
                <a:sym typeface="Calibri"/>
              </a:rPr>
              <a:t>Настал голод и холод,</a:t>
            </a:r>
          </a:p>
          <a:p>
            <a:pPr marL="342900" lvl="0" indent="-222250" algn="ctr">
              <a:buClr>
                <a:schemeClr val="dk1"/>
              </a:buClr>
            </a:pPr>
            <a:r>
              <a:rPr lang="ru-RU" b="1" dirty="0" smtClean="0">
                <a:solidFill>
                  <a:schemeClr val="dk1"/>
                </a:solidFill>
                <a:latin typeface="Cambria Math" pitchFamily="18" charset="0"/>
                <a:ea typeface="Cambria Math" pitchFamily="18" charset="0"/>
                <a:cs typeface="Calibri"/>
                <a:sym typeface="Calibri"/>
              </a:rPr>
              <a:t>Выцвел на флаге серп и молот.</a:t>
            </a:r>
          </a:p>
          <a:p>
            <a:pPr marL="342900" lvl="0" indent="-222250" algn="ctr">
              <a:buClr>
                <a:schemeClr val="dk1"/>
              </a:buClr>
            </a:pPr>
            <a:r>
              <a:rPr lang="ru-RU" b="1" dirty="0" smtClean="0">
                <a:solidFill>
                  <a:schemeClr val="dk1"/>
                </a:solidFill>
                <a:latin typeface="Cambria Math" pitchFamily="18" charset="0"/>
                <a:ea typeface="Cambria Math" pitchFamily="18" charset="0"/>
                <a:cs typeface="Calibri"/>
                <a:sym typeface="Calibri"/>
              </a:rPr>
              <a:t>Наши бойцы не сдаются,</a:t>
            </a:r>
          </a:p>
          <a:p>
            <a:pPr marL="342900" lvl="0" indent="-222250" algn="ctr">
              <a:buClr>
                <a:schemeClr val="dk1"/>
              </a:buClr>
            </a:pPr>
            <a:r>
              <a:rPr lang="ru-RU" b="1" dirty="0" smtClean="0">
                <a:solidFill>
                  <a:schemeClr val="dk1"/>
                </a:solidFill>
                <a:latin typeface="Cambria Math" pitchFamily="18" charset="0"/>
                <a:ea typeface="Cambria Math" pitchFamily="18" charset="0"/>
                <a:cs typeface="Calibri"/>
                <a:sym typeface="Calibri"/>
              </a:rPr>
              <a:t>До последнего дерутся.</a:t>
            </a:r>
          </a:p>
          <a:p>
            <a:pPr marL="342900" lvl="0" indent="-222250" algn="ctr">
              <a:buClr>
                <a:schemeClr val="dk1"/>
              </a:buClr>
            </a:pPr>
            <a:r>
              <a:rPr lang="ru-RU" b="1" dirty="0" smtClean="0">
                <a:solidFill>
                  <a:schemeClr val="dk1"/>
                </a:solidFill>
                <a:latin typeface="Cambria Math" pitchFamily="18" charset="0"/>
                <a:ea typeface="Cambria Math" pitchFamily="18" charset="0"/>
                <a:cs typeface="Calibri"/>
                <a:sym typeface="Calibri"/>
              </a:rPr>
              <a:t>И вот настала Победа!</a:t>
            </a:r>
          </a:p>
          <a:p>
            <a:pPr marL="342900" lvl="0" indent="-222250" algn="ctr">
              <a:buClr>
                <a:schemeClr val="dk1"/>
              </a:buClr>
            </a:pPr>
            <a:r>
              <a:rPr lang="ru-RU" b="1" dirty="0" smtClean="0">
                <a:solidFill>
                  <a:schemeClr val="dk1"/>
                </a:solidFill>
                <a:latin typeface="Cambria Math" pitchFamily="18" charset="0"/>
                <a:ea typeface="Cambria Math" pitchFamily="18" charset="0"/>
                <a:cs typeface="Calibri"/>
                <a:sym typeface="Calibri"/>
              </a:rPr>
              <a:t>Нет в живых моего деда.</a:t>
            </a:r>
          </a:p>
          <a:p>
            <a:pPr marL="342900" lvl="0" indent="-222250" algn="ctr">
              <a:buClr>
                <a:schemeClr val="dk1"/>
              </a:buClr>
            </a:pPr>
            <a:r>
              <a:rPr lang="ru-RU" b="1" dirty="0" smtClean="0">
                <a:solidFill>
                  <a:schemeClr val="dk1"/>
                </a:solidFill>
                <a:latin typeface="Cambria Math" pitchFamily="18" charset="0"/>
                <a:ea typeface="Cambria Math" pitchFamily="18" charset="0"/>
                <a:cs typeface="Calibri"/>
                <a:sym typeface="Calibri"/>
              </a:rPr>
              <a:t>Бабушка смотря в окно плачет,</a:t>
            </a:r>
          </a:p>
          <a:p>
            <a:pPr marL="342900" lvl="0" indent="-222250" algn="ctr">
              <a:buClr>
                <a:schemeClr val="dk1"/>
              </a:buClr>
            </a:pPr>
            <a:r>
              <a:rPr lang="ru-RU" b="1" dirty="0" smtClean="0">
                <a:solidFill>
                  <a:schemeClr val="dk1"/>
                </a:solidFill>
                <a:latin typeface="Cambria Math" pitchFamily="18" charset="0"/>
                <a:ea typeface="Cambria Math" pitchFamily="18" charset="0"/>
                <a:cs typeface="Calibri"/>
                <a:sym typeface="Calibri"/>
              </a:rPr>
              <a:t>По дедушке скучает значит.</a:t>
            </a:r>
          </a:p>
          <a:p>
            <a:pPr marL="342900" lvl="0" indent="-222250" algn="ctr">
              <a:buClr>
                <a:schemeClr val="dk1"/>
              </a:buClr>
            </a:pPr>
            <a:r>
              <a:rPr lang="ru-RU" b="1" dirty="0" smtClean="0">
                <a:solidFill>
                  <a:schemeClr val="dk1"/>
                </a:solidFill>
                <a:latin typeface="Cambria Math" pitchFamily="18" charset="0"/>
                <a:ea typeface="Cambria Math" pitchFamily="18" charset="0"/>
                <a:cs typeface="Calibri"/>
                <a:sym typeface="Calibri"/>
              </a:rPr>
              <a:t>Я посвятил этот стих всем павшим,</a:t>
            </a:r>
          </a:p>
          <a:p>
            <a:pPr marL="342900" lvl="0" indent="-222250" algn="ctr">
              <a:buClr>
                <a:schemeClr val="dk1"/>
              </a:buClr>
            </a:pPr>
            <a:r>
              <a:rPr lang="ru-RU" b="1" dirty="0" smtClean="0">
                <a:solidFill>
                  <a:schemeClr val="dk1"/>
                </a:solidFill>
                <a:latin typeface="Cambria Math" pitchFamily="18" charset="0"/>
                <a:ea typeface="Cambria Math" pitchFamily="18" charset="0"/>
                <a:cs typeface="Calibri"/>
                <a:sym typeface="Calibri"/>
              </a:rPr>
              <a:t>И против немцев бойцам вставшим.</a:t>
            </a:r>
          </a:p>
          <a:p>
            <a:pPr marL="342900" lvl="0" indent="-222250" algn="ctr">
              <a:spcBef>
                <a:spcPts val="640"/>
              </a:spcBef>
              <a:buClr>
                <a:schemeClr val="dk1"/>
              </a:buClr>
            </a:pPr>
            <a:endParaRPr lang="ru-RU" sz="1800" dirty="0" smtClean="0">
              <a:solidFill>
                <a:schemeClr val="dk1"/>
              </a:solidFill>
              <a:latin typeface="Cambria Math" pitchFamily="18" charset="0"/>
              <a:ea typeface="Cambria Math" pitchFamily="18" charset="0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Рисунок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Shape 142"/>
          <p:cNvSpPr txBox="1">
            <a:spLocks/>
          </p:cNvSpPr>
          <p:nvPr/>
        </p:nvSpPr>
        <p:spPr>
          <a:xfrm>
            <a:off x="214282" y="1000108"/>
            <a:ext cx="8715436" cy="5715040"/>
          </a:xfrm>
          <a:prstGeom prst="rect">
            <a:avLst/>
          </a:prstGeom>
          <a:solidFill>
            <a:schemeClr val="lt1">
              <a:alpha val="78823"/>
            </a:schemeClr>
          </a:solidFill>
          <a:ln w="9525" cap="flat">
            <a:solidFill>
              <a:schemeClr val="accent2"/>
            </a:solidFill>
            <a:prstDash val="dot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342900" lvl="0" indent="-342900" algn="just">
              <a:spcBef>
                <a:spcPts val="480"/>
              </a:spcBef>
              <a:buClr>
                <a:schemeClr val="dk1"/>
              </a:buClr>
              <a:buSzPct val="60416"/>
            </a:pPr>
            <a:r>
              <a:rPr lang="ru-RU" sz="1800" b="1" i="1" dirty="0" smtClean="0">
                <a:latin typeface="Cambria Math" pitchFamily="18" charset="0"/>
                <a:ea typeface="Cambria Math" pitchFamily="18" charset="0"/>
              </a:rPr>
              <a:t>1)  Ах </a:t>
            </a:r>
            <a:r>
              <a:rPr lang="ru-RU" sz="1800" b="1" i="1" dirty="0" err="1" smtClean="0">
                <a:latin typeface="Cambria Math" pitchFamily="18" charset="0"/>
                <a:ea typeface="Cambria Math" pitchFamily="18" charset="0"/>
              </a:rPr>
              <a:t>Тасхыл</a:t>
            </a:r>
            <a:r>
              <a:rPr lang="ru-RU" sz="1800" b="1" i="1" dirty="0" smtClean="0">
                <a:latin typeface="Cambria Math" pitchFamily="18" charset="0"/>
                <a:ea typeface="Cambria Math" pitchFamily="18" charset="0"/>
              </a:rPr>
              <a:t>. </a:t>
            </a:r>
            <a:r>
              <a:rPr lang="ru-RU" sz="1800" b="1" i="1" dirty="0" err="1" smtClean="0">
                <a:latin typeface="Cambria Math" pitchFamily="18" charset="0"/>
                <a:ea typeface="Cambria Math" pitchFamily="18" charset="0"/>
              </a:rPr>
              <a:t>Литературно-художественнай</a:t>
            </a:r>
            <a:r>
              <a:rPr lang="ru-RU" sz="1800" b="1" i="1" dirty="0" smtClean="0">
                <a:latin typeface="Cambria Math" pitchFamily="18" charset="0"/>
                <a:ea typeface="Cambria Math" pitchFamily="18" charset="0"/>
              </a:rPr>
              <a:t> альманах, Абакан, 1965.</a:t>
            </a:r>
          </a:p>
          <a:p>
            <a:pPr marL="342900" lvl="0" indent="-342900" algn="just">
              <a:spcBef>
                <a:spcPts val="480"/>
              </a:spcBef>
              <a:buClr>
                <a:schemeClr val="dk1"/>
              </a:buClr>
              <a:buSzPct val="60416"/>
            </a:pPr>
            <a:r>
              <a:rPr lang="ru-RU" sz="1800" b="1" i="1" dirty="0" smtClean="0">
                <a:latin typeface="Cambria Math" pitchFamily="18" charset="0"/>
                <a:ea typeface="Cambria Math" pitchFamily="18" charset="0"/>
              </a:rPr>
              <a:t>2) </a:t>
            </a:r>
            <a:r>
              <a:rPr lang="ru-RU" sz="1800" b="1" i="1" dirty="0" err="1" smtClean="0">
                <a:latin typeface="Cambria Math" pitchFamily="18" charset="0"/>
                <a:ea typeface="Cambria Math" pitchFamily="18" charset="0"/>
              </a:rPr>
              <a:t>Берггольц</a:t>
            </a:r>
            <a:r>
              <a:rPr lang="ru-RU" sz="1800" b="1" i="1" dirty="0" smtClean="0">
                <a:latin typeface="Cambria Math" pitchFamily="18" charset="0"/>
                <a:ea typeface="Cambria Math" pitchFamily="18" charset="0"/>
              </a:rPr>
              <a:t> О. Ф. Никто не забыт, и ничто не забыто </a:t>
            </a:r>
            <a:r>
              <a:rPr lang="en-US" sz="1800" b="1" i="1" dirty="0" smtClean="0">
                <a:latin typeface="Cambria Math" pitchFamily="18" charset="0"/>
                <a:ea typeface="Cambria Math" pitchFamily="18" charset="0"/>
              </a:rPr>
              <a:t>/</a:t>
            </a:r>
            <a:r>
              <a:rPr lang="ru-RU" sz="1800" b="1" i="1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1800" b="1" i="1" dirty="0" err="1" smtClean="0">
                <a:latin typeface="Cambria Math" pitchFamily="18" charset="0"/>
                <a:ea typeface="Cambria Math" pitchFamily="18" charset="0"/>
              </a:rPr>
              <a:t>ольга</a:t>
            </a:r>
            <a:r>
              <a:rPr lang="ru-RU" sz="1800" b="1" i="1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1800" b="1" i="1" dirty="0" err="1" smtClean="0">
                <a:latin typeface="Cambria Math" pitchFamily="18" charset="0"/>
                <a:ea typeface="Cambria Math" pitchFamily="18" charset="0"/>
              </a:rPr>
              <a:t>Берггольц</a:t>
            </a:r>
            <a:r>
              <a:rPr lang="ru-RU" sz="1800" b="1" i="1" dirty="0" smtClean="0">
                <a:latin typeface="Cambria Math" pitchFamily="18" charset="0"/>
                <a:ea typeface="Cambria Math" pitchFamily="18" charset="0"/>
              </a:rPr>
              <a:t>. – М. : </a:t>
            </a:r>
            <a:r>
              <a:rPr lang="ru-RU" sz="1800" b="1" i="1" dirty="0" err="1" smtClean="0">
                <a:latin typeface="Cambria Math" pitchFamily="18" charset="0"/>
                <a:ea typeface="Cambria Math" pitchFamily="18" charset="0"/>
              </a:rPr>
              <a:t>Эксмо</a:t>
            </a:r>
            <a:r>
              <a:rPr lang="ru-RU" sz="1800" b="1" i="1" dirty="0" smtClean="0">
                <a:latin typeface="Cambria Math" pitchFamily="18" charset="0"/>
                <a:ea typeface="Cambria Math" pitchFamily="18" charset="0"/>
              </a:rPr>
              <a:t>, 2013. – 320 с. – (Народная поэзия).</a:t>
            </a:r>
          </a:p>
          <a:p>
            <a:pPr marL="342900" lvl="0" indent="-342900" algn="just">
              <a:spcBef>
                <a:spcPts val="480"/>
              </a:spcBef>
              <a:buClr>
                <a:schemeClr val="dk1"/>
              </a:buClr>
              <a:buSzPct val="60416"/>
            </a:pPr>
            <a:r>
              <a:rPr lang="ru-RU" sz="1800" b="1" i="1" dirty="0" smtClean="0">
                <a:latin typeface="Cambria Math" pitchFamily="18" charset="0"/>
                <a:ea typeface="Cambria Math" pitchFamily="18" charset="0"/>
              </a:rPr>
              <a:t>3) Бондарев Ю. В. Горячий снег. Батальоны просят огня. Роман, повесть. – М. : Вече, 2004. – 544 с. </a:t>
            </a:r>
          </a:p>
          <a:p>
            <a:pPr marL="342900" lvl="0" indent="-342900" algn="just">
              <a:spcBef>
                <a:spcPts val="480"/>
              </a:spcBef>
              <a:buClr>
                <a:schemeClr val="dk1"/>
              </a:buClr>
              <a:buSzPct val="60416"/>
            </a:pPr>
            <a:r>
              <a:rPr lang="ru-RU" sz="1800" b="1" i="1" dirty="0" smtClean="0">
                <a:latin typeface="Cambria Math" pitchFamily="18" charset="0"/>
                <a:ea typeface="Cambria Math" pitchFamily="18" charset="0"/>
              </a:rPr>
              <a:t>4) Быков В. Сотников. Дожить до рассвета. Волчья стая : Повести. – М. : Вече, 2004. – 384 с.</a:t>
            </a:r>
          </a:p>
          <a:p>
            <a:pPr marL="342900" lvl="0" indent="-342900" algn="just">
              <a:spcBef>
                <a:spcPts val="480"/>
              </a:spcBef>
              <a:buClr>
                <a:schemeClr val="dk1"/>
              </a:buClr>
              <a:buSzPct val="60416"/>
            </a:pPr>
            <a:r>
              <a:rPr lang="ru-RU" sz="1800" b="1" i="1" dirty="0" smtClean="0">
                <a:latin typeface="Cambria Math" pitchFamily="18" charset="0"/>
                <a:ea typeface="Cambria Math" pitchFamily="18" charset="0"/>
              </a:rPr>
              <a:t>5) Васильев Б. А зори здесь тихие </a:t>
            </a:r>
            <a:r>
              <a:rPr lang="en-US" sz="1800" b="1" i="1" dirty="0" smtClean="0">
                <a:latin typeface="Cambria Math" pitchFamily="18" charset="0"/>
                <a:ea typeface="Cambria Math" pitchFamily="18" charset="0"/>
              </a:rPr>
              <a:t>/</a:t>
            </a:r>
            <a:r>
              <a:rPr lang="ru-RU" sz="1800" b="1" i="1" dirty="0" smtClean="0">
                <a:latin typeface="Cambria Math" pitchFamily="18" charset="0"/>
                <a:ea typeface="Cambria Math" pitchFamily="18" charset="0"/>
              </a:rPr>
              <a:t> Борис Васильев. – М. : </a:t>
            </a:r>
            <a:r>
              <a:rPr lang="ru-RU" sz="1800" b="1" i="1" dirty="0" err="1" smtClean="0">
                <a:latin typeface="Cambria Math" pitchFamily="18" charset="0"/>
                <a:ea typeface="Cambria Math" pitchFamily="18" charset="0"/>
              </a:rPr>
              <a:t>Эксмо</a:t>
            </a:r>
            <a:r>
              <a:rPr lang="ru-RU" sz="1800" b="1" i="1" dirty="0" smtClean="0">
                <a:latin typeface="Cambria Math" pitchFamily="18" charset="0"/>
                <a:ea typeface="Cambria Math" pitchFamily="18" charset="0"/>
              </a:rPr>
              <a:t>, 2010. – 608 с.</a:t>
            </a:r>
          </a:p>
          <a:p>
            <a:pPr marL="342900" lvl="0" indent="-342900" algn="just">
              <a:spcBef>
                <a:spcPts val="480"/>
              </a:spcBef>
              <a:buClr>
                <a:schemeClr val="dk1"/>
              </a:buClr>
              <a:buSzPct val="60416"/>
            </a:pPr>
            <a:r>
              <a:rPr lang="ru-RU" sz="1800" b="1" i="1" dirty="0" smtClean="0">
                <a:latin typeface="Cambria Math" pitchFamily="18" charset="0"/>
                <a:ea typeface="Cambria Math" pitchFamily="18" charset="0"/>
              </a:rPr>
              <a:t>6) Говорят погибшие герои: Предсмертные письма советских борцов против немецко-фашистских  захватчиков (1941-1945 гг.) </a:t>
            </a:r>
            <a:r>
              <a:rPr lang="en-US" sz="1800" b="1" i="1" dirty="0" smtClean="0">
                <a:latin typeface="Cambria Math" pitchFamily="18" charset="0"/>
                <a:ea typeface="Cambria Math" pitchFamily="18" charset="0"/>
              </a:rPr>
              <a:t>/ </a:t>
            </a:r>
            <a:r>
              <a:rPr lang="ru-RU" sz="1800" b="1" i="1" dirty="0" smtClean="0">
                <a:latin typeface="Cambria Math" pitchFamily="18" charset="0"/>
                <a:ea typeface="Cambria Math" pitchFamily="18" charset="0"/>
              </a:rPr>
              <a:t>Сост. В. А. Кондратьев, З. Н. Политов. – 8-е изд., доп. – М. :Политиздат, 1986. – 398 с.</a:t>
            </a:r>
          </a:p>
          <a:p>
            <a:pPr marL="342900" lvl="0" indent="-342900" algn="just">
              <a:spcBef>
                <a:spcPts val="480"/>
              </a:spcBef>
              <a:buClr>
                <a:schemeClr val="dk1"/>
              </a:buClr>
              <a:buSzPct val="60416"/>
            </a:pPr>
            <a:r>
              <a:rPr lang="ru-RU" sz="1800" b="1" i="1" dirty="0" smtClean="0">
                <a:latin typeface="Cambria Math" pitchFamily="18" charset="0"/>
                <a:ea typeface="Cambria Math" pitchFamily="18" charset="0"/>
              </a:rPr>
              <a:t>7) </a:t>
            </a:r>
            <a:r>
              <a:rPr lang="ru-RU" sz="1800" b="1" i="1" dirty="0" err="1" smtClean="0">
                <a:latin typeface="Cambria Math" pitchFamily="18" charset="0"/>
                <a:ea typeface="Cambria Math" pitchFamily="18" charset="0"/>
              </a:rPr>
              <a:t>Друнина</a:t>
            </a:r>
            <a:r>
              <a:rPr lang="ru-RU" sz="1800" b="1" i="1" dirty="0" smtClean="0">
                <a:latin typeface="Cambria Math" pitchFamily="18" charset="0"/>
                <a:ea typeface="Cambria Math" pitchFamily="18" charset="0"/>
              </a:rPr>
              <a:t> Ю. В. Стихи о войне </a:t>
            </a:r>
            <a:r>
              <a:rPr lang="en-US" sz="1800" b="1" i="1" dirty="0" smtClean="0">
                <a:latin typeface="Cambria Math" pitchFamily="18" charset="0"/>
                <a:ea typeface="Cambria Math" pitchFamily="18" charset="0"/>
              </a:rPr>
              <a:t>/ </a:t>
            </a:r>
            <a:r>
              <a:rPr lang="ru-RU" sz="1800" b="1" i="1" dirty="0" smtClean="0">
                <a:latin typeface="Cambria Math" pitchFamily="18" charset="0"/>
                <a:ea typeface="Cambria Math" pitchFamily="18" charset="0"/>
              </a:rPr>
              <a:t>Юлия </a:t>
            </a:r>
            <a:r>
              <a:rPr lang="ru-RU" sz="1800" b="1" i="1" dirty="0" err="1" smtClean="0">
                <a:latin typeface="Cambria Math" pitchFamily="18" charset="0"/>
                <a:ea typeface="Cambria Math" pitchFamily="18" charset="0"/>
              </a:rPr>
              <a:t>Друнина</a:t>
            </a:r>
            <a:r>
              <a:rPr lang="ru-RU" sz="1800" b="1" i="1" dirty="0" smtClean="0">
                <a:latin typeface="Cambria Math" pitchFamily="18" charset="0"/>
                <a:ea typeface="Cambria Math" pitchFamily="18" charset="0"/>
              </a:rPr>
              <a:t> ; </a:t>
            </a:r>
            <a:r>
              <a:rPr lang="en-US" sz="1800" b="1" i="1" dirty="0" smtClean="0">
                <a:latin typeface="Cambria Math" pitchFamily="18" charset="0"/>
                <a:ea typeface="Cambria Math" pitchFamily="18" charset="0"/>
              </a:rPr>
              <a:t>[</a:t>
            </a:r>
            <a:r>
              <a:rPr lang="ru-RU" sz="1800" b="1" i="1" dirty="0" smtClean="0">
                <a:latin typeface="Cambria Math" pitchFamily="18" charset="0"/>
                <a:ea typeface="Cambria Math" pitchFamily="18" charset="0"/>
              </a:rPr>
              <a:t>сост., </a:t>
            </a:r>
            <a:r>
              <a:rPr lang="ru-RU" sz="1800" b="1" i="1" dirty="0" err="1" smtClean="0">
                <a:latin typeface="Cambria Math" pitchFamily="18" charset="0"/>
                <a:ea typeface="Cambria Math" pitchFamily="18" charset="0"/>
              </a:rPr>
              <a:t>предисл</a:t>
            </a:r>
            <a:r>
              <a:rPr lang="ru-RU" sz="1800" b="1" i="1" dirty="0" smtClean="0">
                <a:latin typeface="Cambria Math" pitchFamily="18" charset="0"/>
                <a:ea typeface="Cambria Math" pitchFamily="18" charset="0"/>
              </a:rPr>
              <a:t>. Е. </a:t>
            </a:r>
            <a:r>
              <a:rPr lang="ru-RU" sz="1800" b="1" i="1" dirty="0" err="1" smtClean="0">
                <a:latin typeface="Cambria Math" pitchFamily="18" charset="0"/>
                <a:ea typeface="Cambria Math" pitchFamily="18" charset="0"/>
              </a:rPr>
              <a:t>Липатниковой</a:t>
            </a:r>
            <a:r>
              <a:rPr lang="en-US" sz="1800" b="1" i="1" dirty="0" smtClean="0">
                <a:latin typeface="Cambria Math" pitchFamily="18" charset="0"/>
                <a:ea typeface="Cambria Math" pitchFamily="18" charset="0"/>
              </a:rPr>
              <a:t>]</a:t>
            </a:r>
            <a:r>
              <a:rPr lang="ru-RU" sz="1800" b="1" i="1" dirty="0" smtClean="0">
                <a:latin typeface="Cambria Math" pitchFamily="18" charset="0"/>
                <a:ea typeface="Cambria Math" pitchFamily="18" charset="0"/>
              </a:rPr>
              <a:t>. – М. : </a:t>
            </a:r>
            <a:r>
              <a:rPr lang="ru-RU" sz="1800" b="1" i="1" dirty="0" err="1" smtClean="0">
                <a:latin typeface="Cambria Math" pitchFamily="18" charset="0"/>
                <a:ea typeface="Cambria Math" pitchFamily="18" charset="0"/>
              </a:rPr>
              <a:t>Эксмо</a:t>
            </a:r>
            <a:r>
              <a:rPr lang="ru-RU" sz="1800" b="1" i="1" dirty="0" smtClean="0">
                <a:latin typeface="Cambria Math" pitchFamily="18" charset="0"/>
                <a:ea typeface="Cambria Math" pitchFamily="18" charset="0"/>
              </a:rPr>
              <a:t>, 2010. – 304 с. – (Стихи о войне).</a:t>
            </a:r>
          </a:p>
          <a:p>
            <a:pPr marL="342900" lvl="0" indent="-342900" algn="just">
              <a:spcBef>
                <a:spcPts val="480"/>
              </a:spcBef>
              <a:buClr>
                <a:schemeClr val="dk1"/>
              </a:buClr>
              <a:buSzPct val="60416"/>
            </a:pPr>
            <a:r>
              <a:rPr lang="ru-RU" sz="1800" b="1" i="1" dirty="0" smtClean="0">
                <a:latin typeface="Cambria Math" pitchFamily="18" charset="0"/>
                <a:ea typeface="Cambria Math" pitchFamily="18" charset="0"/>
              </a:rPr>
              <a:t>8) До последнего дыхания </a:t>
            </a:r>
            <a:r>
              <a:rPr lang="en-US" sz="1800" b="1" i="1" dirty="0" smtClean="0">
                <a:latin typeface="Cambria Math" pitchFamily="18" charset="0"/>
                <a:ea typeface="Cambria Math" pitchFamily="18" charset="0"/>
              </a:rPr>
              <a:t>/ </a:t>
            </a:r>
            <a:r>
              <a:rPr lang="ru-RU" sz="1800" b="1" i="1" dirty="0" smtClean="0">
                <a:latin typeface="Cambria Math" pitchFamily="18" charset="0"/>
                <a:ea typeface="Cambria Math" pitchFamily="18" charset="0"/>
              </a:rPr>
              <a:t>Сост. И прим. И. </a:t>
            </a:r>
            <a:r>
              <a:rPr lang="ru-RU" sz="1800" b="1" i="1" dirty="0" err="1" smtClean="0">
                <a:latin typeface="Cambria Math" pitchFamily="18" charset="0"/>
                <a:ea typeface="Cambria Math" pitchFamily="18" charset="0"/>
              </a:rPr>
              <a:t>Богатко</a:t>
            </a:r>
            <a:r>
              <a:rPr lang="ru-RU" sz="1800" b="1" i="1" dirty="0" smtClean="0">
                <a:latin typeface="Cambria Math" pitchFamily="18" charset="0"/>
                <a:ea typeface="Cambria Math" pitchFamily="18" charset="0"/>
              </a:rPr>
              <a:t>; </a:t>
            </a:r>
            <a:r>
              <a:rPr lang="ru-RU" sz="1800" b="1" i="1" dirty="0" err="1" smtClean="0">
                <a:latin typeface="Cambria Math" pitchFamily="18" charset="0"/>
                <a:ea typeface="Cambria Math" pitchFamily="18" charset="0"/>
              </a:rPr>
              <a:t>Предисл</a:t>
            </a:r>
            <a:r>
              <a:rPr lang="ru-RU" sz="1800" b="1" i="1" dirty="0" smtClean="0">
                <a:latin typeface="Cambria Math" pitchFamily="18" charset="0"/>
                <a:ea typeface="Cambria Math" pitchFamily="18" charset="0"/>
              </a:rPr>
              <a:t>. С. Михалкова; Ил. С. </a:t>
            </a:r>
            <a:r>
              <a:rPr lang="ru-RU" sz="1800" b="1" i="1" dirty="0" err="1" smtClean="0">
                <a:latin typeface="Cambria Math" pitchFamily="18" charset="0"/>
                <a:ea typeface="Cambria Math" pitchFamily="18" charset="0"/>
              </a:rPr>
              <a:t>Красаускаса</a:t>
            </a:r>
            <a:r>
              <a:rPr lang="ru-RU" sz="1800" b="1" i="1" dirty="0" smtClean="0">
                <a:latin typeface="Cambria Math" pitchFamily="18" charset="0"/>
                <a:ea typeface="Cambria Math" pitchFamily="18" charset="0"/>
              </a:rPr>
              <a:t>. – М. : Правда, 1985. – 400 с.</a:t>
            </a:r>
          </a:p>
          <a:p>
            <a:pPr marL="342900" lvl="0" indent="-342900" algn="just">
              <a:spcBef>
                <a:spcPts val="480"/>
              </a:spcBef>
              <a:buClr>
                <a:schemeClr val="dk1"/>
              </a:buClr>
              <a:buSzPct val="60416"/>
            </a:pPr>
            <a:r>
              <a:rPr lang="ru-RU" sz="1800" b="1" i="1" dirty="0" smtClean="0">
                <a:latin typeface="Cambria Math" pitchFamily="18" charset="0"/>
                <a:ea typeface="Cambria Math" pitchFamily="18" charset="0"/>
              </a:rPr>
              <a:t>9) </a:t>
            </a:r>
            <a:r>
              <a:rPr lang="ru-RU" sz="1800" b="1" i="1" dirty="0" err="1" smtClean="0">
                <a:latin typeface="Cambria Math" pitchFamily="18" charset="0"/>
                <a:ea typeface="Cambria Math" pitchFamily="18" charset="0"/>
              </a:rPr>
              <a:t>Кильчичаков</a:t>
            </a:r>
            <a:r>
              <a:rPr lang="ru-RU" sz="1800" b="1" i="1" dirty="0" smtClean="0">
                <a:latin typeface="Cambria Math" pitchFamily="18" charset="0"/>
                <a:ea typeface="Cambria Math" pitchFamily="18" charset="0"/>
              </a:rPr>
              <a:t> М. Я б хотел… - М., 2009. – 312 с.</a:t>
            </a:r>
          </a:p>
          <a:p>
            <a:pPr marL="342900" lvl="0" indent="-342900" algn="just">
              <a:spcBef>
                <a:spcPts val="480"/>
              </a:spcBef>
              <a:buClr>
                <a:schemeClr val="dk1"/>
              </a:buClr>
              <a:buSzPct val="60416"/>
            </a:pPr>
            <a:r>
              <a:rPr lang="ru-RU" sz="1800" b="1" i="1" dirty="0" smtClean="0">
                <a:latin typeface="Cambria Math" pitchFamily="18" charset="0"/>
                <a:ea typeface="Cambria Math" pitchFamily="18" charset="0"/>
              </a:rPr>
              <a:t>10) Костяков И. М. Шелковый пояс. Роман (на хакасском языке). – А. : Хакасское отделение, 1989. – 232 с.</a:t>
            </a:r>
          </a:p>
          <a:p>
            <a:pPr marL="342900" lvl="0" indent="-342900" algn="just">
              <a:spcBef>
                <a:spcPts val="480"/>
              </a:spcBef>
              <a:buClr>
                <a:schemeClr val="dk1"/>
              </a:buClr>
              <a:buSzPct val="60416"/>
            </a:pPr>
            <a:endParaRPr lang="ru-RU" sz="1800" b="1" i="1" dirty="0" smtClean="0">
              <a:latin typeface="Cambria Math" pitchFamily="18" charset="0"/>
              <a:ea typeface="Cambria Math" pitchFamily="18" charset="0"/>
            </a:endParaRPr>
          </a:p>
          <a:p>
            <a:pPr marL="342900" lvl="0" indent="-342900" algn="just">
              <a:spcBef>
                <a:spcPts val="480"/>
              </a:spcBef>
              <a:buClr>
                <a:schemeClr val="dk1"/>
              </a:buClr>
              <a:buSzPct val="60416"/>
            </a:pPr>
            <a:endParaRPr lang="ru-RU" sz="1800" b="1" i="1" dirty="0" smtClean="0">
              <a:latin typeface="Cambria Math" pitchFamily="18" charset="0"/>
              <a:ea typeface="Cambria Math" pitchFamily="18" charset="0"/>
            </a:endParaRPr>
          </a:p>
          <a:p>
            <a:pPr marL="342900" lvl="0" indent="-342900" algn="just">
              <a:spcBef>
                <a:spcPts val="480"/>
              </a:spcBef>
              <a:buClr>
                <a:schemeClr val="dk1"/>
              </a:buClr>
              <a:buSzPct val="60416"/>
            </a:pPr>
            <a:endParaRPr lang="ru-RU" sz="1800" b="1" i="1" dirty="0" smtClean="0">
              <a:latin typeface="Cambria Math" pitchFamily="18" charset="0"/>
              <a:ea typeface="Cambria Math" pitchFamily="18" charset="0"/>
            </a:endParaRPr>
          </a:p>
          <a:p>
            <a:pPr marL="342900" lvl="0" indent="-342900" algn="just">
              <a:spcBef>
                <a:spcPts val="480"/>
              </a:spcBef>
              <a:buClr>
                <a:schemeClr val="dk1"/>
              </a:buClr>
              <a:buSzPct val="60416"/>
              <a:buAutoNum type="arabicParenR" startAt="3"/>
            </a:pPr>
            <a:endParaRPr lang="ru-RU" sz="1800" b="1" i="1" dirty="0" smtClean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596" y="214290"/>
            <a:ext cx="82868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Cambria Math" pitchFamily="18" charset="0"/>
                <a:ea typeface="Cambria Math" pitchFamily="18" charset="0"/>
              </a:rPr>
              <a:t>Список литературы:</a:t>
            </a:r>
            <a:endParaRPr lang="ru-RU" sz="4000" b="1" dirty="0">
              <a:solidFill>
                <a:srgbClr val="FF0000"/>
              </a:solidFill>
              <a:latin typeface="Cambria Math" pitchFamily="18" charset="0"/>
              <a:ea typeface="Cambria Math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Рисунок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Shape 142"/>
          <p:cNvSpPr txBox="1">
            <a:spLocks/>
          </p:cNvSpPr>
          <p:nvPr/>
        </p:nvSpPr>
        <p:spPr>
          <a:xfrm>
            <a:off x="214282" y="785794"/>
            <a:ext cx="8715436" cy="5357850"/>
          </a:xfrm>
          <a:prstGeom prst="rect">
            <a:avLst/>
          </a:prstGeom>
          <a:solidFill>
            <a:schemeClr val="lt1">
              <a:alpha val="78823"/>
            </a:schemeClr>
          </a:solidFill>
          <a:ln w="9525" cap="flat">
            <a:solidFill>
              <a:schemeClr val="accent2"/>
            </a:solidFill>
            <a:prstDash val="dot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342900" lvl="0" indent="-342900" algn="just">
              <a:spcBef>
                <a:spcPts val="480"/>
              </a:spcBef>
              <a:buClr>
                <a:schemeClr val="dk1"/>
              </a:buClr>
              <a:buSzPct val="60416"/>
            </a:pPr>
            <a:r>
              <a:rPr lang="ru-RU" sz="1800" b="1" i="1" dirty="0" smtClean="0">
                <a:latin typeface="Cambria Math" pitchFamily="18" charset="0"/>
                <a:ea typeface="Cambria Math" pitchFamily="18" charset="0"/>
              </a:rPr>
              <a:t>11) </a:t>
            </a:r>
            <a:r>
              <a:rPr lang="ru-RU" sz="1800" b="1" i="1" dirty="0" err="1" smtClean="0">
                <a:latin typeface="Cambria Math" pitchFamily="18" charset="0"/>
                <a:ea typeface="Cambria Math" pitchFamily="18" charset="0"/>
              </a:rPr>
              <a:t>Кызласов</a:t>
            </a:r>
            <a:r>
              <a:rPr lang="ru-RU" sz="1800" b="1" i="1" dirty="0" smtClean="0">
                <a:latin typeface="Cambria Math" pitchFamily="18" charset="0"/>
                <a:ea typeface="Cambria Math" pitchFamily="18" charset="0"/>
              </a:rPr>
              <a:t> А. С., </a:t>
            </a:r>
            <a:r>
              <a:rPr lang="ru-RU" sz="1800" b="1" i="1" dirty="0" err="1" smtClean="0">
                <a:latin typeface="Cambria Math" pitchFamily="18" charset="0"/>
                <a:ea typeface="Cambria Math" pitchFamily="18" charset="0"/>
              </a:rPr>
              <a:t>Тугужекова</a:t>
            </a:r>
            <a:r>
              <a:rPr lang="ru-RU" sz="1800" b="1" i="1" dirty="0" smtClean="0">
                <a:latin typeface="Cambria Math" pitchFamily="18" charset="0"/>
                <a:ea typeface="Cambria Math" pitchFamily="18" charset="0"/>
              </a:rPr>
              <a:t> В. Н. Писатели и художники Хакасии (альбом портретов писателей, поэтов, художников). Пособие для учителей, учащихся (на </a:t>
            </a:r>
            <a:r>
              <a:rPr lang="ru-RU" sz="1800" b="1" i="1" dirty="0" err="1" smtClean="0">
                <a:latin typeface="Cambria Math" pitchFamily="18" charset="0"/>
                <a:ea typeface="Cambria Math" pitchFamily="18" charset="0"/>
              </a:rPr>
              <a:t>хак</a:t>
            </a:r>
            <a:r>
              <a:rPr lang="ru-RU" sz="1800" b="1" i="1" dirty="0" smtClean="0">
                <a:latin typeface="Cambria Math" pitchFamily="18" charset="0"/>
                <a:ea typeface="Cambria Math" pitchFamily="18" charset="0"/>
              </a:rPr>
              <a:t>. и русск.я зыках). Абакан : Хакасское кн. Изд-во, 1997. 128 с. </a:t>
            </a:r>
          </a:p>
          <a:p>
            <a:pPr marL="342900" lvl="0" indent="-342900" algn="just">
              <a:spcBef>
                <a:spcPts val="480"/>
              </a:spcBef>
              <a:buClr>
                <a:schemeClr val="dk1"/>
              </a:buClr>
              <a:buSzPct val="60416"/>
            </a:pPr>
            <a:r>
              <a:rPr lang="ru-RU" sz="1800" b="1" i="1" dirty="0" smtClean="0">
                <a:latin typeface="Cambria Math" pitchFamily="18" charset="0"/>
                <a:ea typeface="Cambria Math" pitchFamily="18" charset="0"/>
              </a:rPr>
              <a:t>12) Кошелева А. Л. Поэтическое слово Сибири. Учебное пособие. – Абакан: Хакасское кн. Изд-во, 1966. – 112 с.</a:t>
            </a:r>
          </a:p>
          <a:p>
            <a:pPr marL="342900" lvl="0" indent="-342900" algn="just">
              <a:spcBef>
                <a:spcPts val="480"/>
              </a:spcBef>
              <a:buClr>
                <a:schemeClr val="dk1"/>
              </a:buClr>
              <a:buSzPct val="60416"/>
            </a:pPr>
            <a:r>
              <a:rPr lang="ru-RU" sz="1800" b="1" i="1" dirty="0" smtClean="0">
                <a:latin typeface="Cambria Math" pitchFamily="18" charset="0"/>
                <a:ea typeface="Cambria Math" pitchFamily="18" charset="0"/>
              </a:rPr>
              <a:t>13) </a:t>
            </a:r>
            <a:r>
              <a:rPr lang="en-US" sz="1800" b="1" i="1" dirty="0" smtClean="0">
                <a:latin typeface="Cambria Math" pitchFamily="18" charset="0"/>
                <a:ea typeface="Cambria Math" pitchFamily="18" charset="0"/>
                <a:hlinkClick r:id="rId3"/>
              </a:rPr>
              <a:t>http://www.peoples.ru/art/literature/prose/detectiv/vasilev/</a:t>
            </a:r>
            <a:endParaRPr lang="ru-RU" sz="1800" b="1" i="1" dirty="0" smtClean="0">
              <a:latin typeface="Cambria Math" pitchFamily="18" charset="0"/>
              <a:ea typeface="Cambria Math" pitchFamily="18" charset="0"/>
            </a:endParaRPr>
          </a:p>
          <a:p>
            <a:pPr marL="342900" lvl="0" indent="-342900" algn="just">
              <a:spcBef>
                <a:spcPts val="480"/>
              </a:spcBef>
              <a:buClr>
                <a:schemeClr val="dk1"/>
              </a:buClr>
              <a:buSzPct val="60416"/>
            </a:pPr>
            <a:r>
              <a:rPr lang="ru-RU" sz="1800" b="1" i="1" dirty="0" smtClean="0">
                <a:latin typeface="Cambria Math" pitchFamily="18" charset="0"/>
                <a:ea typeface="Cambria Math" pitchFamily="18" charset="0"/>
              </a:rPr>
              <a:t>14) </a:t>
            </a:r>
            <a:r>
              <a:rPr lang="en-US" sz="1800" b="1" i="1" dirty="0" smtClean="0">
                <a:latin typeface="Cambria Math" pitchFamily="18" charset="0"/>
                <a:ea typeface="Cambria Math" pitchFamily="18" charset="0"/>
                <a:hlinkClick r:id="rId4"/>
              </a:rPr>
              <a:t>http://militera.lib.ru/</a:t>
            </a:r>
            <a:endParaRPr lang="ru-RU" sz="1800" b="1" i="1" dirty="0" smtClean="0">
              <a:latin typeface="Cambria Math" pitchFamily="18" charset="0"/>
              <a:ea typeface="Cambria Math" pitchFamily="18" charset="0"/>
            </a:endParaRPr>
          </a:p>
          <a:p>
            <a:pPr marL="342900" lvl="0" indent="-342900" algn="just">
              <a:spcBef>
                <a:spcPts val="480"/>
              </a:spcBef>
              <a:buClr>
                <a:schemeClr val="dk1"/>
              </a:buClr>
              <a:buSzPct val="60416"/>
            </a:pPr>
            <a:r>
              <a:rPr lang="ru-RU" sz="1800" b="1" i="1" dirty="0" smtClean="0">
                <a:latin typeface="Cambria Math" pitchFamily="18" charset="0"/>
                <a:ea typeface="Cambria Math" pitchFamily="18" charset="0"/>
              </a:rPr>
              <a:t>15) </a:t>
            </a:r>
            <a:r>
              <a:rPr lang="en-US" sz="1800" b="1" i="1" dirty="0" smtClean="0">
                <a:latin typeface="Cambria Math" pitchFamily="18" charset="0"/>
                <a:ea typeface="Cambria Math" pitchFamily="18" charset="0"/>
                <a:hlinkClick r:id="rId5"/>
              </a:rPr>
              <a:t>http://www.peoples.ru/military/hero/bondarev/</a:t>
            </a:r>
            <a:endParaRPr lang="ru-RU" sz="1800" b="1" i="1" dirty="0" smtClean="0">
              <a:latin typeface="Cambria Math" pitchFamily="18" charset="0"/>
              <a:ea typeface="Cambria Math" pitchFamily="18" charset="0"/>
            </a:endParaRPr>
          </a:p>
          <a:p>
            <a:pPr marL="342900" lvl="0" indent="-342900" algn="just">
              <a:spcBef>
                <a:spcPts val="480"/>
              </a:spcBef>
              <a:buClr>
                <a:schemeClr val="dk1"/>
              </a:buClr>
              <a:buSzPct val="60416"/>
            </a:pPr>
            <a:r>
              <a:rPr lang="ru-RU" sz="1800" b="1" i="1" dirty="0" smtClean="0">
                <a:latin typeface="Cambria Math" pitchFamily="18" charset="0"/>
                <a:ea typeface="Cambria Math" pitchFamily="18" charset="0"/>
              </a:rPr>
              <a:t>16) </a:t>
            </a:r>
            <a:r>
              <a:rPr lang="en-US" sz="1800" b="1" i="1" dirty="0" smtClean="0">
                <a:latin typeface="Cambria Math" pitchFamily="18" charset="0"/>
                <a:ea typeface="Cambria Math" pitchFamily="18" charset="0"/>
                <a:hlinkClick r:id="rId6"/>
              </a:rPr>
              <a:t>http://chtoby-pomnili.com/page.php?id=296</a:t>
            </a:r>
            <a:endParaRPr lang="ru-RU" sz="1800" b="1" i="1" dirty="0" smtClean="0">
              <a:latin typeface="Cambria Math" pitchFamily="18" charset="0"/>
              <a:ea typeface="Cambria Math" pitchFamily="18" charset="0"/>
            </a:endParaRPr>
          </a:p>
          <a:p>
            <a:pPr marL="342900" lvl="0" indent="-342900" algn="just">
              <a:spcBef>
                <a:spcPts val="480"/>
              </a:spcBef>
              <a:buClr>
                <a:schemeClr val="dk1"/>
              </a:buClr>
              <a:buSzPct val="60416"/>
            </a:pPr>
            <a:r>
              <a:rPr lang="ru-RU" sz="1800" b="1" i="1" dirty="0" smtClean="0">
                <a:latin typeface="Cambria Math" pitchFamily="18" charset="0"/>
                <a:ea typeface="Cambria Math" pitchFamily="18" charset="0"/>
              </a:rPr>
              <a:t>17) </a:t>
            </a:r>
            <a:r>
              <a:rPr lang="en-US" sz="1800" b="1" i="1" dirty="0" smtClean="0">
                <a:latin typeface="Cambria Math" pitchFamily="18" charset="0"/>
                <a:ea typeface="Cambria Math" pitchFamily="18" charset="0"/>
                <a:hlinkClick r:id="rId7"/>
              </a:rPr>
              <a:t>http://www.drunina.ru/biography.html</a:t>
            </a:r>
            <a:endParaRPr lang="ru-RU" sz="1800" b="1" i="1" dirty="0" smtClean="0">
              <a:latin typeface="Cambria Math" pitchFamily="18" charset="0"/>
              <a:ea typeface="Cambria Math" pitchFamily="18" charset="0"/>
            </a:endParaRPr>
          </a:p>
          <a:p>
            <a:pPr marL="342900" lvl="0" indent="-342900" algn="just">
              <a:spcBef>
                <a:spcPts val="480"/>
              </a:spcBef>
              <a:buClr>
                <a:schemeClr val="dk1"/>
              </a:buClr>
              <a:buSzPct val="60416"/>
            </a:pPr>
            <a:r>
              <a:rPr lang="ru-RU" sz="1800" b="1" i="1" dirty="0" smtClean="0">
                <a:latin typeface="Cambria Math" pitchFamily="18" charset="0"/>
                <a:ea typeface="Cambria Math" pitchFamily="18" charset="0"/>
              </a:rPr>
              <a:t>18) </a:t>
            </a:r>
            <a:r>
              <a:rPr lang="en-US" sz="1800" b="1" i="1" dirty="0" smtClean="0">
                <a:latin typeface="Cambria Math" pitchFamily="18" charset="0"/>
                <a:ea typeface="Cambria Math" pitchFamily="18" charset="0"/>
                <a:hlinkClick r:id="rId8"/>
              </a:rPr>
              <a:t>http://funeral-spb.narod.ru/necropols/literat/tombs/berggolts/berggolts.html</a:t>
            </a:r>
            <a:endParaRPr lang="ru-RU" sz="1800" b="1" i="1" dirty="0" smtClean="0">
              <a:latin typeface="Cambria Math" pitchFamily="18" charset="0"/>
              <a:ea typeface="Cambria Math" pitchFamily="18" charset="0"/>
            </a:endParaRPr>
          </a:p>
          <a:p>
            <a:pPr marL="342900" lvl="0" indent="-342900" algn="just">
              <a:spcBef>
                <a:spcPts val="480"/>
              </a:spcBef>
              <a:buClr>
                <a:schemeClr val="dk1"/>
              </a:buClr>
              <a:buSzPct val="60416"/>
            </a:pPr>
            <a:r>
              <a:rPr lang="ru-RU" sz="1800" b="1" i="1" dirty="0" smtClean="0">
                <a:latin typeface="Cambria Math" pitchFamily="18" charset="0"/>
                <a:ea typeface="Cambria Math" pitchFamily="18" charset="0"/>
              </a:rPr>
              <a:t>19) </a:t>
            </a:r>
            <a:r>
              <a:rPr lang="en-US" sz="1800" b="1" i="1" dirty="0" smtClean="0">
                <a:latin typeface="Cambria Math" pitchFamily="18" charset="0"/>
                <a:ea typeface="Cambria Math" pitchFamily="18" charset="0"/>
                <a:hlinkClick r:id="rId9"/>
              </a:rPr>
              <a:t>http://utkin.ouc.ru/</a:t>
            </a:r>
            <a:endParaRPr lang="ru-RU" sz="1800" b="1" i="1" dirty="0" smtClean="0">
              <a:latin typeface="Cambria Math" pitchFamily="18" charset="0"/>
              <a:ea typeface="Cambria Math" pitchFamily="18" charset="0"/>
            </a:endParaRPr>
          </a:p>
          <a:p>
            <a:pPr marL="342900" lvl="0" indent="-342900" algn="just">
              <a:spcBef>
                <a:spcPts val="480"/>
              </a:spcBef>
              <a:buClr>
                <a:schemeClr val="dk1"/>
              </a:buClr>
              <a:buSzPct val="60416"/>
            </a:pPr>
            <a:r>
              <a:rPr lang="ru-RU" sz="1800" b="1" i="1" dirty="0" smtClean="0">
                <a:latin typeface="Cambria Math" pitchFamily="18" charset="0"/>
                <a:ea typeface="Cambria Math" pitchFamily="18" charset="0"/>
              </a:rPr>
              <a:t>20) </a:t>
            </a:r>
            <a:r>
              <a:rPr lang="en-US" sz="1800" b="1" i="1" dirty="0" smtClean="0">
                <a:latin typeface="Cambria Math" pitchFamily="18" charset="0"/>
                <a:ea typeface="Cambria Math" pitchFamily="18" charset="0"/>
                <a:hlinkClick r:id="rId10"/>
              </a:rPr>
              <a:t>http://irkipedia.ru/content/utkin_iosif_pavlovich</a:t>
            </a:r>
            <a:endParaRPr lang="ru-RU" sz="1800" b="1" i="1" dirty="0" smtClean="0">
              <a:latin typeface="Cambria Math" pitchFamily="18" charset="0"/>
              <a:ea typeface="Cambria Math" pitchFamily="18" charset="0"/>
            </a:endParaRPr>
          </a:p>
          <a:p>
            <a:pPr marL="342900" lvl="0" indent="-342900" algn="just">
              <a:spcBef>
                <a:spcPts val="480"/>
              </a:spcBef>
              <a:buClr>
                <a:schemeClr val="dk1"/>
              </a:buClr>
              <a:buSzPct val="60416"/>
            </a:pPr>
            <a:r>
              <a:rPr lang="ru-RU" sz="1800" b="1" i="1" dirty="0" smtClean="0">
                <a:latin typeface="Cambria Math" pitchFamily="18" charset="0"/>
                <a:ea typeface="Cambria Math" pitchFamily="18" charset="0"/>
              </a:rPr>
              <a:t>21) </a:t>
            </a:r>
            <a:r>
              <a:rPr lang="en-US" sz="1800" b="1" i="1" dirty="0" smtClean="0">
                <a:latin typeface="Cambria Math" pitchFamily="18" charset="0"/>
                <a:ea typeface="Cambria Math" pitchFamily="18" charset="0"/>
                <a:hlinkClick r:id="rId11"/>
              </a:rPr>
              <a:t>http://ns.nbdrx.ru/chit/lm/vov/vov2.asp</a:t>
            </a:r>
            <a:endParaRPr lang="ru-RU" sz="1800" b="1" i="1" dirty="0" smtClean="0">
              <a:latin typeface="Cambria Math" pitchFamily="18" charset="0"/>
              <a:ea typeface="Cambria Math" pitchFamily="18" charset="0"/>
            </a:endParaRPr>
          </a:p>
          <a:p>
            <a:pPr marL="342900" lvl="0" indent="-342900" algn="just">
              <a:spcBef>
                <a:spcPts val="480"/>
              </a:spcBef>
              <a:buClr>
                <a:schemeClr val="dk1"/>
              </a:buClr>
              <a:buSzPct val="60416"/>
            </a:pPr>
            <a:r>
              <a:rPr lang="ru-RU" sz="1800" b="1" i="1" dirty="0" smtClean="0">
                <a:latin typeface="Cambria Math" pitchFamily="18" charset="0"/>
                <a:ea typeface="Cambria Math" pitchFamily="18" charset="0"/>
              </a:rPr>
              <a:t>22) </a:t>
            </a:r>
            <a:r>
              <a:rPr lang="en-US" sz="1800" b="1" i="1" dirty="0" smtClean="0">
                <a:latin typeface="Cambria Math" pitchFamily="18" charset="0"/>
                <a:ea typeface="Cambria Math" pitchFamily="18" charset="0"/>
                <a:hlinkClick r:id="rId12"/>
              </a:rPr>
              <a:t>http://ns.nbdrx.ru/chit/lm/vov/vov4.asp</a:t>
            </a:r>
            <a:endParaRPr lang="ru-RU" sz="1800" b="1" i="1" dirty="0" smtClean="0">
              <a:latin typeface="Cambria Math" pitchFamily="18" charset="0"/>
              <a:ea typeface="Cambria Math" pitchFamily="18" charset="0"/>
            </a:endParaRPr>
          </a:p>
          <a:p>
            <a:pPr marL="342900" lvl="0" indent="-342900" algn="just">
              <a:spcBef>
                <a:spcPts val="480"/>
              </a:spcBef>
              <a:buClr>
                <a:schemeClr val="dk1"/>
              </a:buClr>
              <a:buSzPct val="60416"/>
            </a:pPr>
            <a:r>
              <a:rPr lang="ru-RU" sz="1800" b="1" i="1" dirty="0" smtClean="0">
                <a:latin typeface="Cambria Math" pitchFamily="18" charset="0"/>
                <a:ea typeface="Cambria Math" pitchFamily="18" charset="0"/>
              </a:rPr>
              <a:t>23) </a:t>
            </a:r>
            <a:r>
              <a:rPr lang="en-US" sz="1800" b="1" i="1" dirty="0" smtClean="0">
                <a:latin typeface="Cambria Math" pitchFamily="18" charset="0"/>
                <a:ea typeface="Cambria Math" pitchFamily="18" charset="0"/>
                <a:hlinkClick r:id="rId13"/>
              </a:rPr>
              <a:t>http://ns.nbdrx.ru/chit/lm/vov/vov3.asp</a:t>
            </a:r>
            <a:endParaRPr lang="ru-RU" sz="1800" b="1" i="1" dirty="0" smtClean="0">
              <a:latin typeface="Cambria Math" pitchFamily="18" charset="0"/>
              <a:ea typeface="Cambria Math" pitchFamily="18" charset="0"/>
            </a:endParaRPr>
          </a:p>
          <a:p>
            <a:pPr marL="342900" lvl="0" indent="-342900" algn="just">
              <a:spcBef>
                <a:spcPts val="480"/>
              </a:spcBef>
              <a:buClr>
                <a:schemeClr val="dk1"/>
              </a:buClr>
              <a:buSzPct val="60416"/>
            </a:pPr>
            <a:endParaRPr lang="ru-RU" sz="1800" b="1" i="1" dirty="0" smtClean="0">
              <a:latin typeface="Cambria Math" pitchFamily="18" charset="0"/>
              <a:ea typeface="Cambria Math" pitchFamily="18" charset="0"/>
            </a:endParaRPr>
          </a:p>
          <a:p>
            <a:pPr marL="342900" lvl="0" indent="-342900" algn="just">
              <a:spcBef>
                <a:spcPts val="480"/>
              </a:spcBef>
              <a:buClr>
                <a:schemeClr val="dk1"/>
              </a:buClr>
              <a:buSzPct val="60416"/>
            </a:pPr>
            <a:endParaRPr lang="ru-RU" sz="1800" b="1" i="1" dirty="0" smtClean="0">
              <a:latin typeface="Cambria Math" pitchFamily="18" charset="0"/>
              <a:ea typeface="Cambria Math" pitchFamily="18" charset="0"/>
            </a:endParaRPr>
          </a:p>
          <a:p>
            <a:pPr marL="342900" lvl="0" indent="-342900" algn="just">
              <a:spcBef>
                <a:spcPts val="480"/>
              </a:spcBef>
              <a:buClr>
                <a:schemeClr val="dk1"/>
              </a:buClr>
              <a:buSzPct val="60416"/>
              <a:buAutoNum type="arabicParenR" startAt="3"/>
            </a:pPr>
            <a:endParaRPr lang="ru-RU" sz="1800" b="1" i="1" dirty="0" smtClean="0">
              <a:latin typeface="Cambria Math" pitchFamily="18" charset="0"/>
              <a:ea typeface="Cambria Math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42910" y="285728"/>
            <a:ext cx="75009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ctr">
              <a:spcBef>
                <a:spcPts val="480"/>
              </a:spcBef>
              <a:buClr>
                <a:schemeClr val="dk1"/>
              </a:buClr>
              <a:buSzPct val="60416"/>
              <a:defRPr/>
            </a:pPr>
            <a:r>
              <a:rPr lang="ru" sz="5400" b="1" u="sng" dirty="0" smtClean="0">
                <a:solidFill>
                  <a:srgbClr val="FF0000"/>
                </a:solidFill>
                <a:latin typeface="Cambria Math" pitchFamily="18" charset="0"/>
                <a:ea typeface="Cambria Math" pitchFamily="18" charset="0"/>
              </a:rPr>
              <a:t>«Проза огненных лет»</a:t>
            </a:r>
          </a:p>
        </p:txBody>
      </p:sp>
      <p:sp>
        <p:nvSpPr>
          <p:cNvPr id="8" name="Shape 105"/>
          <p:cNvSpPr txBox="1">
            <a:spLocks/>
          </p:cNvSpPr>
          <p:nvPr/>
        </p:nvSpPr>
        <p:spPr>
          <a:xfrm>
            <a:off x="571472" y="1428736"/>
            <a:ext cx="8143932" cy="5000660"/>
          </a:xfrm>
          <a:prstGeom prst="rect">
            <a:avLst/>
          </a:prstGeom>
          <a:solidFill>
            <a:schemeClr val="bg1">
              <a:alpha val="83921"/>
            </a:schemeClr>
          </a:solidFill>
          <a:ln w="9525" cap="flat">
            <a:solidFill>
              <a:srgbClr val="953734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60416"/>
              <a:tabLst/>
              <a:defRPr/>
            </a:pPr>
            <a:r>
              <a:rPr lang="ru-RU" sz="2800" b="1" i="1" dirty="0" smtClean="0">
                <a:latin typeface="Cambria Math" pitchFamily="18" charset="0"/>
                <a:ea typeface="Cambria Math" pitchFamily="18" charset="0"/>
              </a:rPr>
              <a:t>«В них каждая фраза – самой высокой духовной пробы. Каждая строка – оружие»</a:t>
            </a:r>
          </a:p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60416"/>
              <a:tabLst/>
              <a:defRPr/>
            </a:pPr>
            <a:r>
              <a:rPr lang="ru-RU" sz="2800" b="1" i="1" dirty="0" smtClean="0">
                <a:latin typeface="Cambria Math" pitchFamily="18" charset="0"/>
                <a:ea typeface="Cambria Math" pitchFamily="18" charset="0"/>
              </a:rPr>
              <a:t>Александр </a:t>
            </a:r>
            <a:r>
              <a:rPr lang="ru-RU" sz="2800" b="1" i="1" dirty="0" err="1" smtClean="0">
                <a:latin typeface="Cambria Math" pitchFamily="18" charset="0"/>
                <a:ea typeface="Cambria Math" pitchFamily="18" charset="0"/>
              </a:rPr>
              <a:t>Борщаговский</a:t>
            </a:r>
            <a:r>
              <a:rPr lang="ru-RU" sz="2800" b="1" i="1" dirty="0" smtClean="0">
                <a:latin typeface="Cambria Math" pitchFamily="18" charset="0"/>
                <a:ea typeface="Cambria Math" pitchFamily="18" charset="0"/>
              </a:rPr>
              <a:t>.</a:t>
            </a:r>
          </a:p>
          <a:p>
            <a:pPr marL="342900" lvl="0" indent="-342900" algn="just">
              <a:spcBef>
                <a:spcPts val="480"/>
              </a:spcBef>
              <a:buClr>
                <a:schemeClr val="dk1"/>
              </a:buClr>
              <a:buSzPct val="60416"/>
              <a:defRPr/>
            </a:pPr>
            <a:r>
              <a:rPr lang="ru-RU" sz="2000" dirty="0" smtClean="0">
                <a:latin typeface="Cambria Math" pitchFamily="18" charset="0"/>
                <a:ea typeface="Cambria Math" pitchFamily="18" charset="0"/>
              </a:rPr>
              <a:t>Литература неизменно выступает как хранительница памяти поколений. С особой силой это проявляется в произведениях, запечатлевших героические страницы жизни нации. Произведения, созданные в годы войны , обладают ныне силой документа – прямого свидетельства непосредственного участника событий. Своей жестокой рукой война коснулась каждой семьи. Сегодня мы обращаем слова благодарности и чтим память тех, кому мы обязаны счастьем жить на Земле, тех, кто отстоял наши жизни на полях войны.</a:t>
            </a:r>
            <a:endParaRPr lang="ru-RU" sz="2000" b="1" i="1" dirty="0" smtClean="0">
              <a:latin typeface="Cambria Math" pitchFamily="18" charset="0"/>
              <a:ea typeface="Cambria Math" pitchFamily="18" charset="0"/>
            </a:endParaRPr>
          </a:p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60416"/>
              <a:tabLst/>
              <a:defRPr/>
            </a:pPr>
            <a:endParaRPr lang="ru-RU" sz="2800" b="1" i="1" dirty="0" smtClean="0">
              <a:latin typeface="Cambria Math" pitchFamily="18" charset="0"/>
              <a:ea typeface="Cambria Math" pitchFamily="18" charset="0"/>
            </a:endParaRPr>
          </a:p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60416"/>
              <a:tabLst/>
              <a:defRPr/>
            </a:pPr>
            <a:endParaRPr lang="ru-RU" sz="2800" b="1" i="1" dirty="0" smtClean="0">
              <a:latin typeface="Cambria Math" pitchFamily="18" charset="0"/>
              <a:ea typeface="Cambria Math" pitchFamily="18" charset="0"/>
            </a:endParaRPr>
          </a:p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60416"/>
              <a:tabLst/>
              <a:defRPr/>
            </a:pPr>
            <a:endParaRPr lang="ru-RU" sz="2800" b="1" i="1" dirty="0" smtClean="0">
              <a:latin typeface="Cambria Math" pitchFamily="18" charset="0"/>
              <a:ea typeface="Cambria Math" pitchFamily="18" charset="0"/>
            </a:endParaRPr>
          </a:p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60416"/>
              <a:tabLst/>
              <a:defRPr/>
            </a:pPr>
            <a:endParaRPr lang="ru-RU" sz="2800" b="1" i="1" dirty="0" smtClean="0">
              <a:latin typeface="Cambria Math" pitchFamily="18" charset="0"/>
              <a:ea typeface="Cambria Math" pitchFamily="18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60416"/>
              <a:tabLst/>
              <a:defRPr/>
            </a:pPr>
            <a:endParaRPr lang="ru-RU" sz="2800" b="1" i="1" dirty="0" smtClean="0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7" name="Shape 10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143000" cy="1143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 txBox="1">
            <a:spLocks noGrp="1"/>
          </p:cNvSpPr>
          <p:nvPr>
            <p:ph type="title"/>
          </p:nvPr>
        </p:nvSpPr>
        <p:spPr>
          <a:xfrm>
            <a:off x="467543" y="332656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lvl="0">
              <a:buSzPct val="25000"/>
            </a:pPr>
            <a:r>
              <a:rPr lang="ru-RU" sz="4000" b="1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Васильев Борис Львович </a:t>
            </a:r>
            <a:r>
              <a:rPr lang="ru" sz="3950" b="0" i="0" u="none" strike="noStrike" cap="none" baseline="0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" sz="3950" b="0" i="0" u="none" strike="noStrike" cap="none" baseline="0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4000" b="1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(21.05.1924 – 11. 03. 2013) </a:t>
            </a:r>
            <a:endParaRPr lang="ru" sz="3950" b="1" i="0" u="none" strike="noStrike" cap="none" baseline="0" dirty="0">
              <a:solidFill>
                <a:schemeClr val="bg1"/>
              </a:solidFill>
              <a:latin typeface="Cambria Math" pitchFamily="18" charset="0"/>
              <a:ea typeface="Cambria Math" pitchFamily="18" charset="0"/>
              <a:cs typeface="Arial"/>
              <a:sym typeface="Arial"/>
            </a:endParaRPr>
          </a:p>
        </p:txBody>
      </p:sp>
      <p:sp>
        <p:nvSpPr>
          <p:cNvPr id="105" name="Shape 105"/>
          <p:cNvSpPr txBox="1">
            <a:spLocks noGrp="1"/>
          </p:cNvSpPr>
          <p:nvPr>
            <p:ph type="body" idx="1"/>
          </p:nvPr>
        </p:nvSpPr>
        <p:spPr>
          <a:xfrm>
            <a:off x="179511" y="1556791"/>
            <a:ext cx="5040559" cy="5086919"/>
          </a:xfrm>
          <a:prstGeom prst="rect">
            <a:avLst/>
          </a:prstGeom>
          <a:solidFill>
            <a:schemeClr val="lt1">
              <a:alpha val="83921"/>
            </a:schemeClr>
          </a:solidFill>
          <a:ln w="9525" cap="flat">
            <a:solidFill>
              <a:srgbClr val="953734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lvl="0" indent="-342900">
              <a:spcBef>
                <a:spcPts val="480"/>
              </a:spcBef>
              <a:buSzPct val="60416"/>
            </a:pPr>
            <a:r>
              <a:rPr lang="ru-RU" sz="1800" dirty="0" smtClean="0">
                <a:latin typeface="Cambria Math" pitchFamily="18" charset="0"/>
                <a:ea typeface="Cambria Math" pitchFamily="18" charset="0"/>
              </a:rPr>
              <a:t>Родился 21 мая 1924 года в Смоленске. В 17 лет он добровольцем пошел на фронт, а после Великой Отечественной войны окончил в 1948 году Военно-техническую академию бронетанковых и механизированных войск. До 1954 года Б. Васильев был инженером, испытывал танки, потом он ушел из армии и начал заниматься литературной деятельностью. </a:t>
            </a:r>
          </a:p>
          <a:p>
            <a:pPr lvl="0" indent="-342900">
              <a:spcBef>
                <a:spcPts val="480"/>
              </a:spcBef>
              <a:buSzPct val="60416"/>
            </a:pPr>
            <a:r>
              <a:rPr lang="ru-RU" sz="1800" dirty="0" smtClean="0">
                <a:latin typeface="Cambria Math" pitchFamily="18" charset="0"/>
                <a:ea typeface="Cambria Math" pitchFamily="18" charset="0"/>
              </a:rPr>
              <a:t>Первое же крупное произведение писателя (повесть "А зори здесь тихие...", вышедшая в 1969 году) принесло ему известность и любовь читателей. Одним из лучших произведений эпохи "перестройки" стала опубликованная в 1984 году повесть "Завтра была война", действие которой происходит накануне Отечественной войны. </a:t>
            </a:r>
          </a:p>
        </p:txBody>
      </p:sp>
      <p:pic>
        <p:nvPicPr>
          <p:cNvPr id="107" name="Shape 10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1143000" cy="1143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Boris-Vaciliev.jpg"/>
          <p:cNvPicPr/>
          <p:nvPr/>
        </p:nvPicPr>
        <p:blipFill>
          <a:blip r:embed="rId5"/>
          <a:stretch>
            <a:fillRect/>
          </a:stretch>
        </p:blipFill>
        <p:spPr>
          <a:xfrm>
            <a:off x="5357818" y="1785926"/>
            <a:ext cx="3500462" cy="4357718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hape 113"/>
          <p:cNvSpPr txBox="1">
            <a:spLocks noGrp="1"/>
          </p:cNvSpPr>
          <p:nvPr>
            <p:ph type="body" idx="1"/>
          </p:nvPr>
        </p:nvSpPr>
        <p:spPr>
          <a:xfrm>
            <a:off x="251519" y="1124744"/>
            <a:ext cx="4749109" cy="5472607"/>
          </a:xfrm>
          <a:prstGeom prst="rect">
            <a:avLst/>
          </a:prstGeom>
          <a:solidFill>
            <a:schemeClr val="lt1">
              <a:alpha val="87843"/>
            </a:schemeClr>
          </a:solidFill>
          <a:ln w="28575" cap="flat">
            <a:solidFill>
              <a:schemeClr val="accent2"/>
            </a:solidFill>
            <a:prstDash val="dot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lvl="0" indent="-342900">
              <a:spcBef>
                <a:spcPts val="480"/>
              </a:spcBef>
              <a:buSzPct val="60416"/>
            </a:pPr>
            <a:r>
              <a:rPr lang="ru-RU" sz="2400" dirty="0" smtClean="0">
                <a:latin typeface="Cambria Math" pitchFamily="18" charset="0"/>
                <a:ea typeface="Cambria Math" pitchFamily="18" charset="0"/>
              </a:rPr>
              <a:t>На основе собственной повести Борис Васильев создал сценарий для фильма </a:t>
            </a:r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"А зори здесь тихие..."</a:t>
            </a:r>
            <a:r>
              <a:rPr lang="ru-RU" sz="2400" dirty="0" smtClean="0">
                <a:latin typeface="Cambria Math" pitchFamily="18" charset="0"/>
                <a:ea typeface="Cambria Math" pitchFamily="18" charset="0"/>
              </a:rPr>
              <a:t>, снятого Станиславом </a:t>
            </a:r>
            <a:r>
              <a:rPr lang="ru-RU" sz="2400" dirty="0" err="1" smtClean="0">
                <a:latin typeface="Cambria Math" pitchFamily="18" charset="0"/>
                <a:ea typeface="Cambria Math" pitchFamily="18" charset="0"/>
              </a:rPr>
              <a:t>Ростоцким</a:t>
            </a:r>
            <a:r>
              <a:rPr lang="ru-RU" sz="2400" dirty="0" smtClean="0">
                <a:latin typeface="Cambria Math" pitchFamily="18" charset="0"/>
                <a:ea typeface="Cambria Math" pitchFamily="18" charset="0"/>
              </a:rPr>
              <a:t>. За эту картину ее создатели были удостоены Государственной премии СССР, а в 1973 году она была номинирована на </a:t>
            </a:r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"Оскар"</a:t>
            </a:r>
            <a:r>
              <a:rPr lang="ru-RU" sz="2400" dirty="0" smtClean="0">
                <a:latin typeface="Cambria Math" pitchFamily="18" charset="0"/>
                <a:ea typeface="Cambria Math" pitchFamily="18" charset="0"/>
              </a:rPr>
              <a:t>, но уступила фильму Луиса </a:t>
            </a:r>
            <a:r>
              <a:rPr lang="ru-RU" sz="2400" dirty="0" err="1" smtClean="0">
                <a:latin typeface="Cambria Math" pitchFamily="18" charset="0"/>
                <a:ea typeface="Cambria Math" pitchFamily="18" charset="0"/>
              </a:rPr>
              <a:t>Бунюэля</a:t>
            </a:r>
            <a:r>
              <a:rPr lang="ru-RU" sz="2400" dirty="0" smtClean="0">
                <a:latin typeface="Cambria Math" pitchFamily="18" charset="0"/>
                <a:ea typeface="Cambria Math" pitchFamily="18" charset="0"/>
              </a:rPr>
              <a:t> "Скромное обаяние буржуазии".</a:t>
            </a:r>
            <a:endParaRPr lang="ru" sz="2400" dirty="0" smtClean="0">
              <a:latin typeface="Cambria Math" pitchFamily="18" charset="0"/>
              <a:ea typeface="Cambria Math" pitchFamily="18" charset="0"/>
              <a:cs typeface="Arial"/>
              <a:sym typeface="Arial"/>
            </a:endParaRPr>
          </a:p>
        </p:txBody>
      </p:sp>
      <p:pic>
        <p:nvPicPr>
          <p:cNvPr id="114" name="Shape 1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68" y="0"/>
            <a:ext cx="1143000" cy="1143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а зори здесь тихие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86380" y="1071546"/>
            <a:ext cx="3500462" cy="5470030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 txBox="1">
            <a:spLocks noGrp="1"/>
          </p:cNvSpPr>
          <p:nvPr>
            <p:ph type="title"/>
          </p:nvPr>
        </p:nvSpPr>
        <p:spPr>
          <a:xfrm>
            <a:off x="899591" y="125759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lvl="0">
              <a:buSzPct val="25000"/>
            </a:pPr>
            <a:r>
              <a:rPr lang="ru-RU" sz="4000" b="1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Бондарев Юрий Васильевич </a:t>
            </a:r>
            <a:r>
              <a:rPr lang="ru" sz="4000" b="0" i="0" u="none" strike="noStrike" cap="none" baseline="0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" sz="4000" b="0" i="0" u="none" strike="noStrike" cap="none" baseline="0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4000" b="1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(15. 03. 1924) </a:t>
            </a:r>
            <a:endParaRPr lang="ru" sz="4000" b="1" i="0" u="none" strike="noStrike" cap="none" baseline="0" dirty="0">
              <a:solidFill>
                <a:schemeClr val="bg1"/>
              </a:solidFill>
              <a:latin typeface="Cambria Math" pitchFamily="18" charset="0"/>
              <a:ea typeface="Cambria Math" pitchFamily="18" charset="0"/>
              <a:cs typeface="Arial"/>
              <a:sym typeface="Arial"/>
            </a:endParaRPr>
          </a:p>
        </p:txBody>
      </p:sp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4067944" y="1484783"/>
            <a:ext cx="4968551" cy="5112567"/>
          </a:xfrm>
          <a:prstGeom prst="rect">
            <a:avLst/>
          </a:prstGeom>
          <a:solidFill>
            <a:schemeClr val="lt1">
              <a:alpha val="91764"/>
            </a:schemeClr>
          </a:solidFill>
          <a:ln w="9525" cap="flat">
            <a:solidFill>
              <a:schemeClr val="accent5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lvl="0" indent="-342900">
              <a:spcBef>
                <a:spcPts val="420"/>
              </a:spcBef>
              <a:buSzPct val="59523"/>
            </a:pPr>
            <a:r>
              <a:rPr lang="ru-RU" sz="1800" dirty="0" smtClean="0">
                <a:latin typeface="Cambria Math" pitchFamily="18" charset="0"/>
                <a:ea typeface="Cambria Math" pitchFamily="18" charset="0"/>
              </a:rPr>
              <a:t>Родился 15 марта в Орске на Урале. </a:t>
            </a:r>
            <a:endParaRPr lang="ru" sz="1800" b="1" i="0" u="none" strike="noStrike" cap="none" baseline="0" dirty="0" smtClean="0">
              <a:solidFill>
                <a:schemeClr val="dk1"/>
              </a:solidFill>
              <a:latin typeface="Cambria Math" pitchFamily="18" charset="0"/>
              <a:ea typeface="Cambria Math" pitchFamily="18" charset="0"/>
              <a:sym typeface="Calibri"/>
            </a:endParaRPr>
          </a:p>
          <a:p>
            <a:pPr indent="-342900">
              <a:spcBef>
                <a:spcPts val="420"/>
              </a:spcBef>
              <a:buSzPct val="59523"/>
            </a:pPr>
            <a:r>
              <a:rPr lang="ru-RU" sz="1800" dirty="0" smtClean="0">
                <a:latin typeface="Cambria Math" pitchFamily="18" charset="0"/>
                <a:ea typeface="Cambria Math" pitchFamily="18" charset="0"/>
              </a:rPr>
              <a:t>После окончания средней школы уходит на фронт. Был командиром артиллерийского орудия, всю войну уничтожал танки противника. </a:t>
            </a:r>
          </a:p>
          <a:p>
            <a:pPr indent="-342900">
              <a:spcBef>
                <a:spcPts val="420"/>
              </a:spcBef>
              <a:buSzPct val="59523"/>
            </a:pPr>
            <a:r>
              <a:rPr lang="ru-RU" sz="1800" dirty="0" smtClean="0">
                <a:latin typeface="Cambria Math" pitchFamily="18" charset="0"/>
                <a:ea typeface="Cambria Math" pitchFamily="18" charset="0"/>
              </a:rPr>
              <a:t>Российский писатель, лауреат Ленинской (1972) и Государственных (1977, 1983) премий СССР. Б. является представителем «лейтенантской литературы», показывая истинное лицо человека на войне, его нравственные корни, проявляющиеся в критических ситуациях с особой остротой (повесть «Батальоны просят огня», роман «Горячий снег»). В более поздний период творчества писатель задумывался о неотделимости судьбы конкретного человека от судьбы его страны (романы «Тишина», «Берег», «Выбор»).</a:t>
            </a:r>
          </a:p>
          <a:p>
            <a:pPr marL="342900" marR="0" lvl="0" indent="-342900" algn="l" rtl="0">
              <a:spcBef>
                <a:spcPts val="420"/>
              </a:spcBef>
              <a:buClr>
                <a:schemeClr val="dk1"/>
              </a:buClr>
              <a:buSzPct val="59523"/>
              <a:buFont typeface="Arial"/>
              <a:buChar char="●"/>
            </a:pPr>
            <a:endParaRPr lang="ru" sz="2100" b="0" i="0" u="none" strike="noStrike" cap="none" baseline="0" dirty="0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2" name="Shape 1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0841"/>
            <a:ext cx="1143000" cy="1143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veter.jpg"/>
          <p:cNvPicPr/>
          <p:nvPr/>
        </p:nvPicPr>
        <p:blipFill>
          <a:blip r:embed="rId5"/>
          <a:stretch>
            <a:fillRect/>
          </a:stretch>
        </p:blipFill>
        <p:spPr>
          <a:xfrm>
            <a:off x="285720" y="1500174"/>
            <a:ext cx="3643338" cy="4857784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 txBox="1">
            <a:spLocks noGrp="1"/>
          </p:cNvSpPr>
          <p:nvPr>
            <p:ph type="body" idx="1"/>
          </p:nvPr>
        </p:nvSpPr>
        <p:spPr>
          <a:xfrm>
            <a:off x="395536" y="785794"/>
            <a:ext cx="5033720" cy="5500726"/>
          </a:xfrm>
          <a:prstGeom prst="rect">
            <a:avLst/>
          </a:prstGeom>
          <a:solidFill>
            <a:schemeClr val="lt1">
              <a:alpha val="76862"/>
            </a:schemeClr>
          </a:solidFill>
          <a:ln w="9525" cap="flat">
            <a:solidFill>
              <a:schemeClr val="accent4"/>
            </a:solidFill>
            <a:prstDash val="dot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r>
              <a:rPr lang="ru-RU" sz="1400" dirty="0" smtClean="0">
                <a:latin typeface="Cambria Math" pitchFamily="18" charset="0"/>
                <a:ea typeface="Cambria Math" pitchFamily="18" charset="0"/>
              </a:rPr>
              <a:t>Среди книг Юрия Бондарева о войне «Горячий снег» занимает особое место, открывая новые подходы к решению нравственных и психологических задач, поставленных еще в его первых повестях — «Батальоны просят огня» и «Последние залпы». Эти три книги о войне — целостный и развивающийся мир, достигший в «Горячем снеге» наибольшей полноты и образной силы.</a:t>
            </a:r>
          </a:p>
          <a:p>
            <a:r>
              <a:rPr lang="ru-RU" sz="1400" dirty="0" smtClean="0">
                <a:latin typeface="Cambria Math" pitchFamily="18" charset="0"/>
                <a:ea typeface="Cambria Math" pitchFamily="18" charset="0"/>
              </a:rPr>
              <a:t>    События романа «Горячий снег» разворачиваются под Сталинградом, южнее блокированной советскими войсками 6-й армии генерала Паулюса, в холодном декабре 1942 года, когда одна из наших армий сдерживала в приволжской степи удар танковых дивизий фельдмаршала </a:t>
            </a:r>
            <a:r>
              <a:rPr lang="ru-RU" sz="1400" dirty="0" err="1" smtClean="0">
                <a:latin typeface="Cambria Math" pitchFamily="18" charset="0"/>
                <a:ea typeface="Cambria Math" pitchFamily="18" charset="0"/>
              </a:rPr>
              <a:t>Манштейна</a:t>
            </a:r>
            <a:r>
              <a:rPr lang="ru-RU" sz="1400" dirty="0" smtClean="0">
                <a:latin typeface="Cambria Math" pitchFamily="18" charset="0"/>
                <a:ea typeface="Cambria Math" pitchFamily="18" charset="0"/>
              </a:rPr>
              <a:t>, который стремился пробить коридор к армии Паулюса и вывести её из окружения. От успеха или неуспеха этой операции в значительной степени зависел исход битвы на Волге и, может, даже сроки окончания самой войны. Время действия романа ограничено всего несколькими днями, в течение которых герои Юрия Бондарева самоотверженно обороняют крошечный пятачок земли от немецких танков.</a:t>
            </a:r>
          </a:p>
          <a:p>
            <a:pPr marL="0" marR="0" lvl="0" indent="0" algn="l" rtl="0">
              <a:spcBef>
                <a:spcPts val="480"/>
              </a:spcBef>
              <a:buClr>
                <a:schemeClr val="dk1"/>
              </a:buClr>
              <a:buSzPct val="25000"/>
              <a:buFont typeface="Arial"/>
              <a:buNone/>
            </a:pPr>
            <a:endParaRPr lang="ru" sz="2400" b="1" i="0" u="none" strike="noStrike" cap="none" baseline="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9" name="Shape 1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1143000" cy="1143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горячий снег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00694" y="1000108"/>
            <a:ext cx="3500462" cy="4892759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 txBox="1">
            <a:spLocks noGrp="1"/>
          </p:cNvSpPr>
          <p:nvPr>
            <p:ph type="title"/>
          </p:nvPr>
        </p:nvSpPr>
        <p:spPr>
          <a:xfrm>
            <a:off x="1000100" y="214290"/>
            <a:ext cx="7643866" cy="1143008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lIns="91425" tIns="45700" rIns="91425" bIns="45700" anchor="ctr" anchorCtr="0">
            <a:noAutofit/>
          </a:bodyPr>
          <a:lstStyle/>
          <a:p>
            <a:pPr lvl="0">
              <a:buSzPct val="25000"/>
            </a:pPr>
            <a:r>
              <a:rPr lang="ru-RU" sz="4000" b="1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Быков Василь </a:t>
            </a:r>
            <a:r>
              <a:rPr lang="ru-RU" sz="4000" b="1" dirty="0" smtClean="0">
                <a:solidFill>
                  <a:srgbClr val="FF0000"/>
                </a:solidFill>
                <a:latin typeface="Cambria Math" pitchFamily="18" charset="0"/>
                <a:ea typeface="Cambria Math" pitchFamily="18" charset="0"/>
              </a:rPr>
              <a:t/>
            </a:r>
            <a:br>
              <a:rPr lang="ru-RU" sz="4000" b="1" dirty="0" smtClean="0">
                <a:solidFill>
                  <a:srgbClr val="FF0000"/>
                </a:solidFill>
                <a:latin typeface="Cambria Math" pitchFamily="18" charset="0"/>
                <a:ea typeface="Cambria Math" pitchFamily="18" charset="0"/>
              </a:rPr>
            </a:br>
            <a:r>
              <a:rPr lang="ru-RU" sz="4000" b="1" dirty="0" smtClean="0">
                <a:solidFill>
                  <a:srgbClr val="FF0000"/>
                </a:solidFill>
                <a:latin typeface="Cambria Math" pitchFamily="18" charset="0"/>
                <a:ea typeface="Cambria Math" pitchFamily="18" charset="0"/>
              </a:rPr>
              <a:t>(19. 06. 1924 – 22. 06. 2003) </a:t>
            </a:r>
            <a:endParaRPr lang="ru" sz="4000" b="1" i="0" u="none" strike="noStrike" cap="none" baseline="0" dirty="0">
              <a:solidFill>
                <a:srgbClr val="FF0000"/>
              </a:solidFill>
              <a:latin typeface="Cambria Math" pitchFamily="18" charset="0"/>
              <a:ea typeface="Cambria Math" pitchFamily="18" charset="0"/>
              <a:cs typeface="Arial"/>
              <a:sym typeface="Arial"/>
            </a:endParaRPr>
          </a:p>
        </p:txBody>
      </p:sp>
      <p:sp>
        <p:nvSpPr>
          <p:cNvPr id="135" name="Shape 135"/>
          <p:cNvSpPr txBox="1">
            <a:spLocks noGrp="1"/>
          </p:cNvSpPr>
          <p:nvPr>
            <p:ph type="body" idx="1"/>
          </p:nvPr>
        </p:nvSpPr>
        <p:spPr>
          <a:xfrm>
            <a:off x="3929058" y="1500174"/>
            <a:ext cx="4857784" cy="5072098"/>
          </a:xfrm>
          <a:prstGeom prst="rect">
            <a:avLst/>
          </a:prstGeom>
          <a:solidFill>
            <a:schemeClr val="lt1">
              <a:alpha val="82745"/>
            </a:schemeClr>
          </a:solidFill>
          <a:ln w="25400" cap="flat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indent="-342900">
              <a:buSzPct val="70370"/>
            </a:pPr>
            <a:r>
              <a:rPr lang="ru-RU" sz="1800" dirty="0" smtClean="0">
                <a:latin typeface="Cambria Math" pitchFamily="18" charset="0"/>
                <a:ea typeface="Cambria Math" pitchFamily="18" charset="0"/>
              </a:rPr>
              <a:t>Родился 19 июня в деревне </a:t>
            </a:r>
            <a:r>
              <a:rPr lang="ru-RU" sz="1800" dirty="0" err="1" smtClean="0">
                <a:latin typeface="Cambria Math" pitchFamily="18" charset="0"/>
                <a:ea typeface="Cambria Math" pitchFamily="18" charset="0"/>
              </a:rPr>
              <a:t>Череновщина</a:t>
            </a:r>
            <a:r>
              <a:rPr lang="ru-RU" sz="1800" dirty="0" smtClean="0">
                <a:latin typeface="Cambria Math" pitchFamily="18" charset="0"/>
                <a:ea typeface="Cambria Math" pitchFamily="18" charset="0"/>
              </a:rPr>
              <a:t> Витебской области.</a:t>
            </a:r>
          </a:p>
          <a:p>
            <a:pPr indent="-342900">
              <a:buSzPct val="70370"/>
            </a:pPr>
            <a:r>
              <a:rPr lang="ru-RU" sz="1800" dirty="0" smtClean="0">
                <a:latin typeface="Cambria Math" pitchFamily="18" charset="0"/>
                <a:ea typeface="Cambria Math" pitchFamily="18" charset="0"/>
              </a:rPr>
              <a:t>В 1941, будучи студентом Витебского художественного училища, уходит добровольцем на фронт; прошел всю войну, закончив ее в Австрии, офицером Советской Армии. </a:t>
            </a:r>
          </a:p>
          <a:p>
            <a:pPr indent="-342900">
              <a:buSzPct val="70370"/>
            </a:pPr>
            <a:r>
              <a:rPr lang="ru-RU" sz="1800" dirty="0" smtClean="0">
                <a:latin typeface="Cambria Math" pitchFamily="18" charset="0"/>
                <a:ea typeface="Cambria Math" pitchFamily="18" charset="0"/>
              </a:rPr>
              <a:t>После войны еще в течение десяти лет служил в армии, затем демобилизуется и с 1955 занимается только литературной деятельностью. В 1950-е пишет военные рассказы и повести: "Смерть человека", "Двадцатый" и др., переводя свои произведения на русский язык. Повесть "Третья ракета", написанная в 1962, приносит писателю известность и признание. </a:t>
            </a:r>
          </a:p>
          <a:p>
            <a:pPr indent="-342900">
              <a:buSzPct val="70370"/>
            </a:pPr>
            <a:endParaRPr lang="ru" sz="1800" dirty="0" smtClean="0">
              <a:latin typeface="Cambria Math" pitchFamily="18" charset="0"/>
              <a:ea typeface="Cambria Math" pitchFamily="18" charset="0"/>
              <a:cs typeface="Arial"/>
              <a:sym typeface="Arial"/>
            </a:endParaRPr>
          </a:p>
          <a:p>
            <a:pPr marL="342900" marR="0" lvl="0" indent="-342900" algn="l" rtl="0">
              <a:spcBef>
                <a:spcPts val="640"/>
              </a:spcBef>
              <a:buClr>
                <a:schemeClr val="dk1"/>
              </a:buClr>
              <a:buSzPct val="70370"/>
              <a:buFont typeface="Arial"/>
              <a:buChar char="●"/>
            </a:pPr>
            <a:endParaRPr lang="ru" sz="2700" b="0" i="0" u="none" strike="noStrike" cap="none" baseline="0" dirty="0" smtClean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222250" algn="l" rtl="0">
              <a:spcBef>
                <a:spcPts val="640"/>
              </a:spcBef>
              <a:buClr>
                <a:schemeClr val="dk1"/>
              </a:buClr>
              <a:buFont typeface="Calibri"/>
              <a:buNone/>
            </a:pPr>
            <a:endParaRPr sz="3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6" name="Shape 13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1143000" cy="1143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48-59-5b.jpg"/>
          <p:cNvPicPr/>
          <p:nvPr/>
        </p:nvPicPr>
        <p:blipFill>
          <a:blip r:embed="rId5"/>
          <a:stretch>
            <a:fillRect/>
          </a:stretch>
        </p:blipFill>
        <p:spPr>
          <a:xfrm>
            <a:off x="428596" y="1785926"/>
            <a:ext cx="3214710" cy="4143404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Рисунок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Shape 128"/>
          <p:cNvSpPr txBox="1">
            <a:spLocks/>
          </p:cNvSpPr>
          <p:nvPr/>
        </p:nvSpPr>
        <p:spPr>
          <a:xfrm>
            <a:off x="395536" y="785794"/>
            <a:ext cx="5033720" cy="5500726"/>
          </a:xfrm>
          <a:prstGeom prst="rect">
            <a:avLst/>
          </a:prstGeom>
          <a:solidFill>
            <a:schemeClr val="lt1">
              <a:alpha val="76862"/>
            </a:schemeClr>
          </a:solidFill>
          <a:ln w="9525" cap="flat">
            <a:solidFill>
              <a:schemeClr val="accent4"/>
            </a:solidFill>
            <a:prstDash val="dot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r>
              <a:rPr lang="ru-RU" sz="1800" dirty="0" smtClean="0">
                <a:latin typeface="Cambria Math" pitchFamily="18" charset="0"/>
                <a:ea typeface="Cambria Math" pitchFamily="18" charset="0"/>
              </a:rPr>
              <a:t>В 1960-е публикует повести "Альпийская баллада", "Мертвым не больно", в 1970-е - "Сотников", "Обелиск", "Дожить до рассвета", "Пойти и не вернуться". Эти произведения поставили В.Быкова в один ряд с выдающимися мастерами военной прозы XX века. В 1983 была опубликована повесть "Знак беды", получившая в 1986 Ленинскую премию. В 1986 - "Карьер". </a:t>
            </a:r>
          </a:p>
          <a:p>
            <a:endParaRPr lang="ru-RU" dirty="0" smtClean="0">
              <a:latin typeface="Cambria Math" pitchFamily="18" charset="0"/>
              <a:ea typeface="Cambria Math" pitchFamily="18" charset="0"/>
            </a:endParaRPr>
          </a:p>
          <a:p>
            <a:r>
              <a:rPr lang="ru-RU" sz="1800" dirty="0" smtClean="0">
                <a:latin typeface="Cambria Math" pitchFamily="18" charset="0"/>
                <a:ea typeface="Cambria Math" pitchFamily="18" charset="0"/>
              </a:rPr>
              <a:t>Повесть </a:t>
            </a:r>
            <a:r>
              <a:rPr lang="ru-RU" sz="1800" b="1" dirty="0" smtClean="0">
                <a:latin typeface="Cambria Math" pitchFamily="18" charset="0"/>
                <a:ea typeface="Cambria Math" pitchFamily="18" charset="0"/>
              </a:rPr>
              <a:t>«Сотников» </a:t>
            </a:r>
            <a:r>
              <a:rPr lang="ru-RU" sz="1800" dirty="0" smtClean="0">
                <a:latin typeface="Cambria Math" pitchFamily="18" charset="0"/>
                <a:ea typeface="Cambria Math" pitchFamily="18" charset="0"/>
              </a:rPr>
              <a:t>впервые опубликована в журнале «Новый мир» (1970, № 5).</a:t>
            </a:r>
          </a:p>
          <a:p>
            <a:r>
              <a:rPr lang="ru-RU" sz="1800" dirty="0" smtClean="0">
                <a:latin typeface="Cambria Math" pitchFamily="18" charset="0"/>
                <a:ea typeface="Cambria Math" pitchFamily="18" charset="0"/>
              </a:rPr>
              <a:t>В 1976 году режиссёр Лариса </a:t>
            </a:r>
            <a:r>
              <a:rPr lang="ru-RU" sz="1800" dirty="0" err="1" smtClean="0">
                <a:latin typeface="Cambria Math" pitchFamily="18" charset="0"/>
                <a:ea typeface="Cambria Math" pitchFamily="18" charset="0"/>
              </a:rPr>
              <a:t>Шепитько</a:t>
            </a:r>
            <a:r>
              <a:rPr lang="ru-RU" sz="1800" dirty="0" smtClean="0">
                <a:latin typeface="Cambria Math" pitchFamily="18" charset="0"/>
                <a:ea typeface="Cambria Math" pitchFamily="18" charset="0"/>
              </a:rPr>
              <a:t> сняла по её мотивам фильм «Восхождение».</a:t>
            </a:r>
          </a:p>
          <a:p>
            <a:r>
              <a:rPr lang="ru-RU" sz="1800" dirty="0" smtClean="0">
                <a:latin typeface="Cambria Math" pitchFamily="18" charset="0"/>
                <a:ea typeface="Cambria Math" pitchFamily="18" charset="0"/>
              </a:rPr>
              <a:t>В 2013 году книга Василя Быкова включена в список «100 книг», рекомендованный Министерством образования и науки России школьникам для самостоятельного чтения.</a:t>
            </a:r>
          </a:p>
          <a:p>
            <a:endParaRPr lang="ru-RU" dirty="0" smtClean="0">
              <a:latin typeface="Cambria Math" pitchFamily="18" charset="0"/>
              <a:ea typeface="Cambria Math" pitchFamily="18" charset="0"/>
            </a:endParaRPr>
          </a:p>
          <a:p>
            <a:endParaRPr lang="ru-RU" dirty="0" smtClean="0">
              <a:latin typeface="Cambria Math" pitchFamily="18" charset="0"/>
              <a:ea typeface="Cambria Math" pitchFamily="18" charset="0"/>
            </a:endParaRPr>
          </a:p>
          <a:p>
            <a:endParaRPr lang="ru-RU" dirty="0" smtClean="0">
              <a:latin typeface="Cambria Math" pitchFamily="18" charset="0"/>
              <a:ea typeface="Cambria Math" pitchFamily="18" charset="0"/>
            </a:endParaRPr>
          </a:p>
          <a:p>
            <a:endParaRPr lang="ru-RU" dirty="0" smtClean="0">
              <a:latin typeface="Cambria Math" pitchFamily="18" charset="0"/>
              <a:ea typeface="Cambria Math" pitchFamily="18" charset="0"/>
            </a:endParaRPr>
          </a:p>
          <a:p>
            <a:endParaRPr lang="ru-RU" dirty="0" smtClean="0">
              <a:latin typeface="Cambria Math" pitchFamily="18" charset="0"/>
              <a:ea typeface="Cambria Math" pitchFamily="18" charset="0"/>
            </a:endParaRPr>
          </a:p>
          <a:p>
            <a:endParaRPr lang="ru-RU" dirty="0" smtClean="0">
              <a:latin typeface="Cambria Math" pitchFamily="18" charset="0"/>
              <a:ea typeface="Cambria Math" pitchFamily="18" charset="0"/>
            </a:endParaRPr>
          </a:p>
          <a:p>
            <a:endParaRPr lang="ru-RU" dirty="0" smtClean="0">
              <a:latin typeface="Cambria Math" pitchFamily="18" charset="0"/>
              <a:ea typeface="Cambria Math" pitchFamily="18" charset="0"/>
            </a:endParaRPr>
          </a:p>
          <a:p>
            <a:endParaRPr lang="ru-RU" sz="1800" dirty="0" smtClean="0">
              <a:latin typeface="Cambria Math" pitchFamily="18" charset="0"/>
              <a:ea typeface="Cambria Math" pitchFamily="18" charset="0"/>
            </a:endParaRPr>
          </a:p>
          <a:p>
            <a:endParaRPr lang="ru-RU" sz="1800" dirty="0" smtClean="0">
              <a:latin typeface="Cambria Math" pitchFamily="18" charset="0"/>
              <a:ea typeface="Cambria Math" pitchFamily="18" charset="0"/>
            </a:endParaRPr>
          </a:p>
          <a:p>
            <a:endParaRPr lang="ru-RU" sz="1800" dirty="0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6" name="Рисунок 5" descr="сотников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3570" y="1071546"/>
            <a:ext cx="3319908" cy="49291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Theme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537</TotalTime>
  <Words>2675</Words>
  <Application>Microsoft Office PowerPoint</Application>
  <PresentationFormat>Экран (4:3)</PresentationFormat>
  <Paragraphs>221</Paragraphs>
  <Slides>28</Slides>
  <Notes>13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28</vt:i4>
      </vt:variant>
    </vt:vector>
  </HeadingPairs>
  <TitlesOfParts>
    <vt:vector size="30" baseType="lpstr">
      <vt:lpstr>Custom Theme</vt:lpstr>
      <vt:lpstr>Custom Theme</vt:lpstr>
      <vt:lpstr>МБУК «Центральная районная библиотека им. М. Е. Кильчичакова»  «ОНИ ПИСАЛИ О ВОЙНЕ»    Аскиз 2015</vt:lpstr>
      <vt:lpstr>Презентация PowerPoint</vt:lpstr>
      <vt:lpstr>Презентация PowerPoint</vt:lpstr>
      <vt:lpstr>Васильев Борис Львович  (21.05.1924 – 11. 03. 2013) </vt:lpstr>
      <vt:lpstr>Презентация PowerPoint</vt:lpstr>
      <vt:lpstr>Бондарев Юрий Васильевич  (15. 03. 1924) </vt:lpstr>
      <vt:lpstr>Презентация PowerPoint</vt:lpstr>
      <vt:lpstr>Быков Василь  (19. 06. 1924 – 22. 06. 2003) </vt:lpstr>
      <vt:lpstr>Презентация PowerPoint</vt:lpstr>
      <vt:lpstr>Презентация PowerPoint</vt:lpstr>
      <vt:lpstr>Друнина Юлия Владимировна  (10. 05. 1924 – 21. 11. 1991)</vt:lpstr>
      <vt:lpstr>Презентация PowerPoint</vt:lpstr>
      <vt:lpstr>Берггольц Ольга Фёдоровна  (16. 05. 1910  – 13. 11. 1975)  </vt:lpstr>
      <vt:lpstr>Презентация PowerPoint</vt:lpstr>
      <vt:lpstr>Уткин Иосиф Павлович  ( 27. 05. 1903 – 13. 11.1944) </vt:lpstr>
      <vt:lpstr>Презентация PowerPoint</vt:lpstr>
      <vt:lpstr>Презентация PowerPoint</vt:lpstr>
      <vt:lpstr>Кильчичаков Михаил Еремеевич (21. 11. 1919 – 23. 08. 1990)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МБУК «Центральная районная библиотека им. М. Е. Кильчичакова»   «ОНИ ПИСАЛИ О ВОЙНЕ»     Аскиз 2015</dc:title>
  <cp:lastModifiedBy>user</cp:lastModifiedBy>
  <cp:revision>63</cp:revision>
  <dcterms:modified xsi:type="dcterms:W3CDTF">2024-11-07T09:36:47Z</dcterms:modified>
</cp:coreProperties>
</file>