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876" r:id="rId4"/>
  </p:sldMasterIdLst>
  <p:notesMasterIdLst>
    <p:notesMasterId r:id="rId25"/>
  </p:notesMasterIdLst>
  <p:handoutMasterIdLst>
    <p:handoutMasterId r:id="rId26"/>
  </p:handoutMasterIdLst>
  <p:sldIdLst>
    <p:sldId id="256" r:id="rId5"/>
    <p:sldId id="257" r:id="rId6"/>
    <p:sldId id="261" r:id="rId7"/>
    <p:sldId id="258" r:id="rId8"/>
    <p:sldId id="259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69" r:id="rId19"/>
    <p:sldId id="272" r:id="rId20"/>
    <p:sldId id="260" r:id="rId21"/>
    <p:sldId id="273" r:id="rId22"/>
    <p:sldId id="274" r:id="rId23"/>
    <p:sldId id="275" r:id="rId2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507F5E8A-7644-4F50-8F72-65ACF32117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9DCDCD0-354A-49BC-A226-7D5CC21010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16812-4D2D-4760-866C-F892236C4F47}" type="datetimeFigureOut">
              <a:rPr lang="ru-RU" smtClean="0"/>
              <a:t>06.10.2023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1336EB4-ECFE-49E4-9287-BE0DE1E26C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166A689-4E7C-4F2C-B9D4-329FC84C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A7011-838B-4A9D-BF4C-3344F3C5A4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614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9992A-4692-44E1-A0C3-98762478A495}" type="datetimeFigureOut">
              <a:rPr lang="ru-RU" smtClean="0"/>
              <a:t>06.10.2023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0113A-B59B-4D8C-B30C-BFAF745300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7412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408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99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94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758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793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BC621F53-42F1-4162-B336-26DCEE8C78C6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78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B4E175-9C2C-4C83-9CCB-1EE79023B6BD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355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517F1C-F724-4DFD-84E7-B0A8A15DA9AC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9476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5E9043-9D87-468C-B209-BBE6FB22E4FD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203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F90436A-6E7E-4CBA-928F-75534163B5FD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7" name="Прямая соединительная линия 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360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B747CA-7290-4C9C-985A-A6536F935AE6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8167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3476CB-37AE-42E0-B083-5844E8E2A47B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335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9BFC6D-26C7-447B-A29C-1CD48A44E0FC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542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F42ED9-3285-47FB-AD0C-01B700C3CF44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882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A011B-8444-433D-95F0-78252DAA1FDD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838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  <a:endParaRPr lang="ru-RU" noProof="0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39BAAB-466B-435A-A753-FB026011CC84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408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8E0918B6-8CEE-40C7-BF07-9AA0BD63B15D}" type="datetime1">
              <a:rPr lang="ru-RU" noProof="0" smtClean="0"/>
              <a:t>06.10.2023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0225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intl/ru/sheets/about/" TargetMode="External"/><Relationship Id="rId3" Type="http://schemas.openxmlformats.org/officeDocument/2006/relationships/hyperlink" Target="https://www.figma.com/community/plugin/731451122947612104/Charts" TargetMode="External"/><Relationship Id="rId7" Type="http://schemas.openxmlformats.org/officeDocument/2006/relationships/hyperlink" Target="https://www.chartblocks.com/en/" TargetMode="External"/><Relationship Id="rId2" Type="http://schemas.openxmlformats.org/officeDocument/2006/relationships/hyperlink" Target="https://www.figma.com/community/plugin/1019974184922505532/Chart-Mak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awgraphs.io/" TargetMode="External"/><Relationship Id="rId5" Type="http://schemas.openxmlformats.org/officeDocument/2006/relationships/hyperlink" Target="https://app.datawrapper.de/signin/?ref=/" TargetMode="External"/><Relationship Id="rId4" Type="http://schemas.openxmlformats.org/officeDocument/2006/relationships/hyperlink" Target="https://www.figma.com/community/plugin/892787217901293479/NB-Chart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mmplanner.com/blog/kontent-marketing-idei-vizualnogo-prevoshodstva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thenextweb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Прямая соединительная линия 41">
            <a:extLst>
              <a:ext uri="{FF2B5EF4-FFF2-40B4-BE49-F238E27FC236}">
                <a16:creationId xmlns="" xmlns:a16="http://schemas.microsoft.com/office/drawing/2014/main" id="{63FED537-3AF1-4C36-9904-77B6A54D27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978660" y="5462458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050E78D6-F072-48E7-8270-20EFBDD26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4206240"/>
            <a:ext cx="9966960" cy="1325880"/>
          </a:xfrm>
        </p:spPr>
        <p:txBody>
          <a:bodyPr rtlCol="0">
            <a:normAutofit/>
          </a:bodyPr>
          <a:lstStyle/>
          <a:p>
            <a:r>
              <a:rPr lang="ru-RU" sz="4800" dirty="0"/>
              <a:t>Виды визуального контента</a:t>
            </a:r>
            <a:endParaRPr lang="ru-RU" sz="4600" cap="none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="" xmlns:a16="http://schemas.microsoft.com/office/drawing/2014/main" id="{3FC7BD98-5486-489C-BAA0-A69CEFF69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5598293"/>
            <a:ext cx="8767860" cy="553690"/>
          </a:xfrm>
        </p:spPr>
        <p:txBody>
          <a:bodyPr rtlCol="0">
            <a:normAutofit/>
          </a:bodyPr>
          <a:lstStyle/>
          <a:p>
            <a:pPr rtl="0"/>
            <a:r>
              <a:rPr lang="ru-RU" sz="2000" dirty="0" smtClean="0"/>
              <a:t>Педагог: Филатова М.В.</a:t>
            </a:r>
            <a:endParaRPr lang="ru-RU" sz="2000" dirty="0"/>
          </a:p>
        </p:txBody>
      </p:sp>
      <p:pic>
        <p:nvPicPr>
          <p:cNvPr id="7" name="Рисунок 6" descr="Мужчина смотрит на пейзаж">
            <a:extLst>
              <a:ext uri="{FF2B5EF4-FFF2-40B4-BE49-F238E27FC236}">
                <a16:creationId xmlns="" xmlns:a16="http://schemas.microsoft.com/office/drawing/2014/main" id="{CD9EF39B-AB41-49AB-8163-8B5FD7D283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50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95" y="423168"/>
            <a:ext cx="10711631" cy="6025293"/>
          </a:xfrm>
        </p:spPr>
      </p:pic>
    </p:spTree>
    <p:extLst>
      <p:ext uri="{BB962C8B-B14F-4D97-AF65-F5344CB8AC3E}">
        <p14:creationId xmlns:p14="http://schemas.microsoft.com/office/powerpoint/2010/main" val="2744032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835" y="591975"/>
            <a:ext cx="9875520" cy="695417"/>
          </a:xfrm>
        </p:spPr>
        <p:txBody>
          <a:bodyPr/>
          <a:lstStyle/>
          <a:p>
            <a:pPr algn="ctr"/>
            <a:r>
              <a:rPr lang="ru-RU" dirty="0"/>
              <a:t>Графика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9795" y="2267481"/>
            <a:ext cx="5390965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Графика </a:t>
            </a:r>
            <a:r>
              <a:rPr lang="ru-RU" dirty="0"/>
              <a:t>— это только диаграммы и собственно графики.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Часто </a:t>
            </a:r>
            <a:r>
              <a:rPr lang="ru-RU" dirty="0">
                <a:solidFill>
                  <a:srgbClr val="C00000"/>
                </a:solidFill>
              </a:rPr>
              <a:t>этот вид визуального контента используют, когда нужно что-то сравнить: например, количество постов в сентябре, октябре и ноябре, или уровень доходов в 2019, 2020 и в 2021 году.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56216" y="6121415"/>
            <a:ext cx="3909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Показатели по России за 2014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год</a:t>
            </a:r>
            <a:endParaRPr lang="ru-RU" dirty="0"/>
          </a:p>
        </p:txBody>
      </p:sp>
      <p:pic>
        <p:nvPicPr>
          <p:cNvPr id="8196" name="Picture 4" descr="Пример2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000" y="1367421"/>
            <a:ext cx="5169337" cy="459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639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Сервисы, которые упростят </a:t>
            </a:r>
            <a:r>
              <a:rPr lang="ru-RU" b="1" dirty="0" smtClean="0"/>
              <a:t>работу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 fontAlgn="base">
              <a:buNone/>
            </a:pPr>
            <a:r>
              <a:rPr lang="ru-RU" dirty="0" smtClean="0">
                <a:solidFill>
                  <a:srgbClr val="C00000"/>
                </a:solidFill>
              </a:rPr>
              <a:t>Как </a:t>
            </a:r>
            <a:r>
              <a:rPr lang="ru-RU" dirty="0">
                <a:solidFill>
                  <a:srgbClr val="C00000"/>
                </a:solidFill>
              </a:rPr>
              <a:t>правило, графики никто не рисует руками — для этого используют специальные сервисы:</a:t>
            </a:r>
          </a:p>
          <a:p>
            <a:pPr fontAlgn="base"/>
            <a:r>
              <a:rPr lang="ru-RU" dirty="0">
                <a:solidFill>
                  <a:srgbClr val="C00000"/>
                </a:solidFill>
              </a:rPr>
              <a:t>плагины в </a:t>
            </a:r>
            <a:r>
              <a:rPr lang="ru-RU" dirty="0" err="1">
                <a:solidFill>
                  <a:srgbClr val="C00000"/>
                </a:solidFill>
              </a:rPr>
              <a:t>Figma</a:t>
            </a:r>
            <a:r>
              <a:rPr lang="ru-RU" dirty="0">
                <a:solidFill>
                  <a:srgbClr val="C00000"/>
                </a:solidFill>
              </a:rPr>
              <a:t>: </a:t>
            </a:r>
            <a:r>
              <a:rPr lang="ru-RU" u="sng" dirty="0" err="1">
                <a:solidFill>
                  <a:srgbClr val="C00000"/>
                </a:solidFill>
                <a:hlinkClick r:id="rId2"/>
              </a:rPr>
              <a:t>Chart</a:t>
            </a:r>
            <a:r>
              <a:rPr lang="ru-RU" u="sng" dirty="0">
                <a:solidFill>
                  <a:srgbClr val="C00000"/>
                </a:solidFill>
                <a:hlinkClick r:id="rId2"/>
              </a:rPr>
              <a:t> </a:t>
            </a:r>
            <a:r>
              <a:rPr lang="ru-RU" u="sng" dirty="0" err="1">
                <a:solidFill>
                  <a:srgbClr val="C00000"/>
                </a:solidFill>
                <a:hlinkClick r:id="rId2"/>
              </a:rPr>
              <a:t>Maker</a:t>
            </a:r>
            <a:r>
              <a:rPr lang="ru-RU" dirty="0">
                <a:solidFill>
                  <a:srgbClr val="C00000"/>
                </a:solidFill>
              </a:rPr>
              <a:t>, </a:t>
            </a:r>
            <a:r>
              <a:rPr lang="ru-RU" u="sng" dirty="0" err="1">
                <a:solidFill>
                  <a:srgbClr val="C00000"/>
                </a:solidFill>
                <a:hlinkClick r:id="rId3"/>
              </a:rPr>
              <a:t>Charts</a:t>
            </a:r>
            <a:r>
              <a:rPr lang="ru-RU" dirty="0">
                <a:solidFill>
                  <a:srgbClr val="C00000"/>
                </a:solidFill>
              </a:rPr>
              <a:t> или </a:t>
            </a:r>
            <a:r>
              <a:rPr lang="ru-RU" u="sng" dirty="0">
                <a:solidFill>
                  <a:srgbClr val="C00000"/>
                </a:solidFill>
                <a:hlinkClick r:id="rId4"/>
              </a:rPr>
              <a:t>NB </a:t>
            </a:r>
            <a:r>
              <a:rPr lang="ru-RU" u="sng" dirty="0" err="1">
                <a:solidFill>
                  <a:srgbClr val="C00000"/>
                </a:solidFill>
                <a:hlinkClick r:id="rId4"/>
              </a:rPr>
              <a:t>Charts</a:t>
            </a:r>
            <a:r>
              <a:rPr lang="ru-RU" dirty="0">
                <a:solidFill>
                  <a:srgbClr val="C00000"/>
                </a:solidFill>
              </a:rPr>
              <a:t>;</a:t>
            </a:r>
          </a:p>
          <a:p>
            <a:pPr fontAlgn="base"/>
            <a:r>
              <a:rPr lang="ru-RU" dirty="0">
                <a:solidFill>
                  <a:srgbClr val="C00000"/>
                </a:solidFill>
              </a:rPr>
              <a:t>сервис </a:t>
            </a:r>
            <a:r>
              <a:rPr lang="ru-RU" u="sng" dirty="0" err="1">
                <a:solidFill>
                  <a:srgbClr val="C00000"/>
                </a:solidFill>
                <a:hlinkClick r:id="rId5"/>
              </a:rPr>
              <a:t>Datawrapper</a:t>
            </a:r>
            <a:r>
              <a:rPr lang="ru-RU" dirty="0">
                <a:solidFill>
                  <a:srgbClr val="C00000"/>
                </a:solidFill>
              </a:rPr>
              <a:t>: в него можно импортировать свои данные и строить даже сложные диаграммы — а потом скачивать их в PNG и использовать в своём дизайне;</a:t>
            </a:r>
          </a:p>
          <a:p>
            <a:pPr fontAlgn="base"/>
            <a:r>
              <a:rPr lang="ru-RU" u="sng" dirty="0" err="1">
                <a:solidFill>
                  <a:srgbClr val="C00000"/>
                </a:solidFill>
                <a:hlinkClick r:id="rId6"/>
              </a:rPr>
              <a:t>Raw</a:t>
            </a:r>
            <a:r>
              <a:rPr lang="ru-RU" u="sng" dirty="0">
                <a:solidFill>
                  <a:srgbClr val="C00000"/>
                </a:solidFill>
                <a:hlinkClick r:id="rId6"/>
              </a:rPr>
              <a:t> </a:t>
            </a:r>
            <a:r>
              <a:rPr lang="ru-RU" u="sng" dirty="0" err="1">
                <a:solidFill>
                  <a:srgbClr val="C00000"/>
                </a:solidFill>
                <a:hlinkClick r:id="rId6"/>
              </a:rPr>
              <a:t>Graphs</a:t>
            </a:r>
            <a:r>
              <a:rPr lang="ru-RU" dirty="0">
                <a:solidFill>
                  <a:srgbClr val="C00000"/>
                </a:solidFill>
              </a:rPr>
              <a:t> — аналогичный инструмент: можно создавать диаграммы и скачивать в разных форматах;</a:t>
            </a:r>
          </a:p>
          <a:p>
            <a:pPr fontAlgn="base"/>
            <a:r>
              <a:rPr lang="ru-RU" u="sng" dirty="0" err="1">
                <a:solidFill>
                  <a:srgbClr val="C00000"/>
                </a:solidFill>
                <a:hlinkClick r:id="rId7"/>
              </a:rPr>
              <a:t>ChartBlocks</a:t>
            </a:r>
            <a:r>
              <a:rPr lang="ru-RU" dirty="0">
                <a:solidFill>
                  <a:srgbClr val="C00000"/>
                </a:solidFill>
              </a:rPr>
              <a:t> — онлайн-сервис для визуализации данных, где чуть меньше видов диаграмм, зато больше возможностей для </a:t>
            </a:r>
            <a:r>
              <a:rPr lang="ru-RU" dirty="0" err="1">
                <a:solidFill>
                  <a:srgbClr val="C00000"/>
                </a:solidFill>
              </a:rPr>
              <a:t>кастомизации</a:t>
            </a:r>
            <a:r>
              <a:rPr lang="ru-RU" dirty="0">
                <a:solidFill>
                  <a:srgbClr val="C00000"/>
                </a:solidFill>
              </a:rPr>
              <a:t> их дизайна;</a:t>
            </a:r>
          </a:p>
          <a:p>
            <a:pPr fontAlgn="base"/>
            <a:r>
              <a:rPr lang="ru-RU" u="sng" dirty="0" err="1">
                <a:solidFill>
                  <a:srgbClr val="C00000"/>
                </a:solidFill>
                <a:hlinkClick r:id="rId8"/>
              </a:rPr>
              <a:t>Google</a:t>
            </a:r>
            <a:r>
              <a:rPr lang="ru-RU" u="sng" dirty="0">
                <a:solidFill>
                  <a:srgbClr val="C00000"/>
                </a:solidFill>
                <a:hlinkClick r:id="rId8"/>
              </a:rPr>
              <a:t> </a:t>
            </a:r>
            <a:r>
              <a:rPr lang="ru-RU" u="sng" dirty="0" err="1">
                <a:solidFill>
                  <a:srgbClr val="C00000"/>
                </a:solidFill>
                <a:hlinkClick r:id="rId8"/>
              </a:rPr>
              <a:t>Sheets</a:t>
            </a:r>
            <a:r>
              <a:rPr lang="ru-RU" dirty="0">
                <a:solidFill>
                  <a:srgbClr val="C00000"/>
                </a:solidFill>
              </a:rPr>
              <a:t> и </a:t>
            </a:r>
            <a:r>
              <a:rPr lang="ru-RU" dirty="0" err="1">
                <a:solidFill>
                  <a:srgbClr val="C00000"/>
                </a:solidFill>
              </a:rPr>
              <a:t>Excel</a:t>
            </a:r>
            <a:r>
              <a:rPr lang="ru-RU" dirty="0">
                <a:solidFill>
                  <a:srgbClr val="C00000"/>
                </a:solidFill>
              </a:rPr>
              <a:t> — помогут вам сделать график из данных прямо в вашей </a:t>
            </a:r>
            <a:r>
              <a:rPr lang="ru-RU" dirty="0" smtClean="0">
                <a:solidFill>
                  <a:srgbClr val="C00000"/>
                </a:solidFill>
              </a:rPr>
              <a:t>таблице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6237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48575"/>
            <a:ext cx="9875520" cy="1162975"/>
          </a:xfrm>
        </p:spPr>
        <p:txBody>
          <a:bodyPr/>
          <a:lstStyle/>
          <a:p>
            <a:pPr algn="ctr"/>
            <a:r>
              <a:rPr lang="ru-RU" b="1" dirty="0" smtClean="0"/>
              <a:t>Цитаты</a:t>
            </a:r>
            <a:endParaRPr lang="ru-RU" dirty="0"/>
          </a:p>
        </p:txBody>
      </p:sp>
      <p:pic>
        <p:nvPicPr>
          <p:cNvPr id="9218" name="Picture 2" descr="Типы визуального котнетн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51"/>
          <a:stretch/>
        </p:blipFill>
        <p:spPr bwMode="auto">
          <a:xfrm>
            <a:off x="6660901" y="1735141"/>
            <a:ext cx="4357619" cy="4362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931091" y="1735141"/>
            <a:ext cx="5195656" cy="12311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Цитата представляет собой высказывание авторитетного для вашего материала человека и часто становится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вечнозеленым контентом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 в 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соцсетях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.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221" name="Picture 5" descr="https://best-quote.ru/wp-content/uploads/2019/09/31890_760x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91" y="3131244"/>
            <a:ext cx="4449593" cy="296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005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Оцифрованный визуальный </a:t>
            </a:r>
            <a:r>
              <a:rPr lang="ru-RU" b="1" dirty="0" smtClean="0"/>
              <a:t>контент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858923"/>
            <a:ext cx="4867183" cy="2420645"/>
          </a:xfrm>
        </p:spPr>
        <p:txBody>
          <a:bodyPr/>
          <a:lstStyle/>
          <a:p>
            <a:pPr fontAlgn="base">
              <a:buFont typeface="Wingdings" panose="05000000000000000000" pitchFamily="2" charset="2"/>
              <a:buChar char="ü"/>
            </a:pPr>
            <a:r>
              <a:rPr lang="ru-RU" dirty="0"/>
              <a:t>Это привет из прошлого, чаще всего оцифрованные бумажные старые открытки или фотографии. </a:t>
            </a:r>
            <a:endParaRPr lang="ru-RU" dirty="0" smtClean="0"/>
          </a:p>
          <a:p>
            <a:pPr fontAlgn="base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Хорошо </a:t>
            </a:r>
            <a:r>
              <a:rPr lang="ru-RU" dirty="0">
                <a:solidFill>
                  <a:srgbClr val="C00000"/>
                </a:solidFill>
              </a:rPr>
              <a:t>заходят для возрастной аудитории из-за ностальгии, </a:t>
            </a:r>
            <a:r>
              <a:rPr lang="ru-RU" dirty="0" smtClean="0">
                <a:solidFill>
                  <a:srgbClr val="C00000"/>
                </a:solidFill>
              </a:rPr>
              <a:t>               а </a:t>
            </a:r>
            <a:r>
              <a:rPr lang="ru-RU" dirty="0">
                <a:solidFill>
                  <a:srgbClr val="C00000"/>
                </a:solidFill>
              </a:rPr>
              <a:t>для молодой — из-за необычности для них эстетики времен СССР.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10242" name="Picture 2" descr="Вот такая открытка, например, собрала немало реакци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5" t="25321" r="25865"/>
          <a:stretch/>
        </p:blipFill>
        <p:spPr bwMode="auto">
          <a:xfrm>
            <a:off x="6161103" y="2042493"/>
            <a:ext cx="5210748" cy="405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81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Скриншоты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1" y="2057400"/>
            <a:ext cx="4565342" cy="4038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Скриншоты отзывов, скриншоты интересных </a:t>
            </a:r>
            <a:r>
              <a:rPr lang="ru-RU" dirty="0" smtClean="0">
                <a:solidFill>
                  <a:srgbClr val="C00000"/>
                </a:solidFill>
              </a:rPr>
              <a:t>постов.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Скриншоты </a:t>
            </a:r>
            <a:r>
              <a:rPr lang="ru-RU" dirty="0">
                <a:solidFill>
                  <a:srgbClr val="C00000"/>
                </a:solidFill>
              </a:rPr>
              <a:t>интерфейсов программ или сервисов, скриншоты прикольной рекламы, скриншоты общения в мессенджерах...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</a:rPr>
              <a:t>Создание </a:t>
            </a:r>
            <a:r>
              <a:rPr lang="ru-RU" dirty="0">
                <a:solidFill>
                  <a:srgbClr val="C00000"/>
                </a:solidFill>
              </a:rPr>
              <a:t>визуального контента этого вида вообще не требует усилий...</a:t>
            </a:r>
          </a:p>
        </p:txBody>
      </p:sp>
      <p:pic>
        <p:nvPicPr>
          <p:cNvPr id="11266" name="Picture 2" descr="В идеале лучше отмечать и автора отзыва в сторис (разумеется, с его согласия). Однако если у специалиста или компании узнаваемый и раскрученный бренд, в правдивости отзывов вряд ли могут возникнуть сомнен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0" r="14061"/>
          <a:stretch/>
        </p:blipFill>
        <p:spPr bwMode="auto">
          <a:xfrm>
            <a:off x="5903651" y="2057400"/>
            <a:ext cx="5335479" cy="391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290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996389"/>
            <a:ext cx="4210235" cy="4038600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rgbClr val="C00000"/>
                </a:solidFill>
                <a:latin typeface="Roboto"/>
              </a:rPr>
              <a:t>Визуальный </a:t>
            </a:r>
            <a:r>
              <a:rPr lang="ru-RU" altLang="ru-RU" sz="2400" dirty="0">
                <a:solidFill>
                  <a:srgbClr val="C00000"/>
                </a:solidFill>
                <a:latin typeface="Roboto"/>
              </a:rPr>
              <a:t>маркетинг (</a:t>
            </a:r>
            <a:r>
              <a:rPr lang="ru-RU" altLang="ru-RU" sz="2400" dirty="0" err="1">
                <a:solidFill>
                  <a:srgbClr val="C00000"/>
                </a:solidFill>
                <a:latin typeface="Roboto"/>
              </a:rPr>
              <a:t>Visual</a:t>
            </a:r>
            <a:r>
              <a:rPr lang="ru-RU" altLang="ru-RU" sz="2400" dirty="0">
                <a:solidFill>
                  <a:srgbClr val="C00000"/>
                </a:solidFill>
                <a:latin typeface="Roboto"/>
              </a:rPr>
              <a:t> </a:t>
            </a:r>
            <a:r>
              <a:rPr lang="ru-RU" altLang="ru-RU" sz="2400" dirty="0" err="1">
                <a:solidFill>
                  <a:srgbClr val="C00000"/>
                </a:solidFill>
                <a:latin typeface="Roboto"/>
              </a:rPr>
              <a:t>Marketing</a:t>
            </a:r>
            <a:r>
              <a:rPr lang="ru-RU" altLang="ru-RU" sz="2400" dirty="0">
                <a:solidFill>
                  <a:srgbClr val="C00000"/>
                </a:solidFill>
                <a:latin typeface="Roboto"/>
              </a:rPr>
              <a:t>, D. </a:t>
            </a:r>
            <a:r>
              <a:rPr lang="ru-RU" altLang="ru-RU" sz="2400" dirty="0" err="1">
                <a:solidFill>
                  <a:srgbClr val="C00000"/>
                </a:solidFill>
                <a:latin typeface="Roboto"/>
              </a:rPr>
              <a:t>Langton</a:t>
            </a:r>
            <a:r>
              <a:rPr lang="ru-RU" altLang="ru-RU" sz="2400" dirty="0">
                <a:solidFill>
                  <a:srgbClr val="C00000"/>
                </a:solidFill>
                <a:latin typeface="Roboto"/>
              </a:rPr>
              <a:t>, A. </a:t>
            </a:r>
            <a:r>
              <a:rPr lang="ru-RU" altLang="ru-RU" sz="2400" dirty="0" err="1">
                <a:solidFill>
                  <a:srgbClr val="C00000"/>
                </a:solidFill>
                <a:latin typeface="Roboto"/>
              </a:rPr>
              <a:t>Campbell</a:t>
            </a:r>
            <a:r>
              <a:rPr lang="ru-RU" altLang="ru-RU" sz="2400" dirty="0" smtClean="0">
                <a:solidFill>
                  <a:srgbClr val="C00000"/>
                </a:solidFill>
                <a:latin typeface="Roboto"/>
              </a:rPr>
              <a:t>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2400" dirty="0">
              <a:solidFill>
                <a:srgbClr val="C00000"/>
              </a:solidFill>
              <a:latin typeface="Roboto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400" dirty="0">
                <a:latin typeface="Roboto"/>
              </a:rPr>
              <a:t>Авторы книги вдохновляют читателей, предлагая сразу 99 советов в области PR и маркетинга. </a:t>
            </a:r>
            <a:br>
              <a:rPr lang="ru-RU" altLang="ru-RU" sz="2400" dirty="0">
                <a:latin typeface="Roboto"/>
              </a:rPr>
            </a:br>
            <a:r>
              <a:rPr lang="ru-RU" altLang="ru-RU" sz="2400" dirty="0">
                <a:latin typeface="Roboto"/>
              </a:rPr>
              <a:t>Многие из советов связаны с визуальным контентом.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525745"/>
            <a:ext cx="9872871" cy="77834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58700" rIns="0" bIns="6348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+mj-lt"/>
              </a:rPr>
              <a:t>Книги</a:t>
            </a:r>
          </a:p>
        </p:txBody>
      </p:sp>
      <p:pic>
        <p:nvPicPr>
          <p:cNvPr id="12292" name="Picture 4" descr="Лучшие книги про визуальный конте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947" y="1890944"/>
            <a:ext cx="5352851" cy="446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245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 23">
            <a:extLst>
              <a:ext uri="{FF2B5EF4-FFF2-40B4-BE49-F238E27FC236}">
                <a16:creationId xmlns="" xmlns:a16="http://schemas.microsoft.com/office/drawing/2014/main" id="{E3DC42C2-6B58-404C-B339-2C72808A5B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A0D81407-D1A6-42DD-AE7A-4FA34ACD1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61821"/>
            <a:ext cx="5038844" cy="1356360"/>
          </a:xfrm>
        </p:spPr>
        <p:txBody>
          <a:bodyPr rtlCol="0">
            <a:normAutofit fontScale="90000"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Создать макет </a:t>
            </a:r>
            <a:r>
              <a:rPr lang="ru-RU" dirty="0" err="1" smtClean="0">
                <a:solidFill>
                  <a:srgbClr val="FFFFFF"/>
                </a:solidFill>
              </a:rPr>
              <a:t>инфографики</a:t>
            </a:r>
            <a:r>
              <a:rPr lang="ru-RU" dirty="0" smtClean="0">
                <a:solidFill>
                  <a:srgbClr val="FFFFFF"/>
                </a:solidFill>
              </a:rPr>
              <a:t/>
            </a:r>
            <a:br>
              <a:rPr lang="ru-RU" dirty="0" smtClean="0">
                <a:solidFill>
                  <a:srgbClr val="FFFFFF"/>
                </a:solidFill>
              </a:rPr>
            </a:br>
            <a:r>
              <a:rPr lang="ru-RU" dirty="0" smtClean="0">
                <a:solidFill>
                  <a:srgbClr val="FFFFFF"/>
                </a:solidFill>
              </a:rPr>
              <a:t>в онлайн-редакторе</a:t>
            </a:r>
            <a:br>
              <a:rPr lang="ru-RU" dirty="0" smtClean="0">
                <a:solidFill>
                  <a:srgbClr val="FFFFFF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piktochart.com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 3" descr="Два человека взбираются на гору">
            <a:extLst>
              <a:ext uri="{FF2B5EF4-FFF2-40B4-BE49-F238E27FC236}">
                <a16:creationId xmlns="" xmlns:a16="http://schemas.microsoft.com/office/drawing/2014/main" id="{629F2A20-8FE1-4EA2-AE83-45314542A6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8" b="2278"/>
          <a:stretch/>
        </p:blipFill>
        <p:spPr>
          <a:xfrm>
            <a:off x="232860" y="243840"/>
            <a:ext cx="5432443" cy="6377939"/>
          </a:xfrm>
          <a:prstGeom prst="rect">
            <a:avLst/>
          </a:prstGeom>
        </p:spPr>
      </p:pic>
      <p:sp>
        <p:nvSpPr>
          <p:cNvPr id="8" name="Объект 7">
            <a:extLst>
              <a:ext uri="{FF2B5EF4-FFF2-40B4-BE49-F238E27FC236}">
                <a16:creationId xmlns="" xmlns:a16="http://schemas.microsoft.com/office/drawing/2014/main" id="{41FF5D4E-7134-4EA4-BA11-FE50F4576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3036162"/>
            <a:ext cx="5038844" cy="3059837"/>
          </a:xfrm>
        </p:spPr>
        <p:txBody>
          <a:bodyPr rtlCol="0">
            <a:normAutofit/>
          </a:bodyPr>
          <a:lstStyle/>
          <a:p>
            <a:pPr marL="45720" indent="0" rtl="0">
              <a:buClr>
                <a:schemeClr val="bg1"/>
              </a:buCl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45720" indent="0" rtl="0">
              <a:buClr>
                <a:schemeClr val="bg1"/>
              </a:buCl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45720" indent="0" rtl="0">
              <a:buNone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6" name="Прямоугольник 25">
            <a:extLst>
              <a:ext uri="{FF2B5EF4-FFF2-40B4-BE49-F238E27FC236}">
                <a16:creationId xmlns="" xmlns:a16="http://schemas.microsoft.com/office/drawing/2014/main" id="{FCF82941-5589-49BF-B6B1-76122B2D0E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28600" y="243840"/>
            <a:ext cx="11724640" cy="637793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983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Правила и принципы создания </a:t>
            </a:r>
            <a:r>
              <a:rPr lang="ru-RU" dirty="0" err="1" smtClean="0"/>
              <a:t>инфографики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175028"/>
            <a:ext cx="9872871" cy="3920971"/>
          </a:xfrm>
        </p:spPr>
        <p:txBody>
          <a:bodyPr/>
          <a:lstStyle/>
          <a:p>
            <a:r>
              <a:rPr lang="ru-RU" b="1" dirty="0" smtClean="0"/>
              <a:t>Определение </a:t>
            </a:r>
            <a:r>
              <a:rPr lang="ru-RU" b="1" dirty="0"/>
              <a:t>цели</a:t>
            </a:r>
            <a:r>
              <a:rPr lang="ru-RU" dirty="0"/>
              <a:t> – нужно обозначить предназначение </a:t>
            </a:r>
            <a:r>
              <a:rPr lang="ru-RU" dirty="0" err="1"/>
              <a:t>инфографики</a:t>
            </a:r>
            <a:r>
              <a:rPr lang="ru-RU" dirty="0"/>
              <a:t>, для чего она создаётся, какое действие должен выполнить человек, ознакомившись с содержанием картинки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Концентрация </a:t>
            </a:r>
            <a:r>
              <a:rPr lang="ru-RU" b="1" dirty="0"/>
              <a:t>информации </a:t>
            </a:r>
            <a:r>
              <a:rPr lang="ru-RU" dirty="0"/>
              <a:t>– выделяется основная мысль, прописываются главные тезисы, подбираются визуальные инструменты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Проверяется </a:t>
            </a:r>
            <a:r>
              <a:rPr lang="ru-RU" b="1" dirty="0"/>
              <a:t>информация </a:t>
            </a:r>
            <a:r>
              <a:rPr lang="ru-RU" dirty="0"/>
              <a:t>– данные в графическом изображении должны быть актуальны и достоверны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71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Алгоритм создания </a:t>
            </a:r>
            <a:r>
              <a:rPr lang="ru-RU" dirty="0" err="1" smtClean="0"/>
              <a:t>инфографики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Выбирается </a:t>
            </a:r>
            <a:r>
              <a:rPr lang="ru-RU" b="1" dirty="0" smtClean="0"/>
              <a:t>цвет/фон </a:t>
            </a:r>
            <a:r>
              <a:rPr lang="ru-RU" dirty="0"/>
              <a:t>– на белом фоне пользователю зрительно легче воспринимать информацию. Но для корпоративных презентаций можно использовать фирменные цвета компании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Подбор графических изображений/векторных клипартов </a:t>
            </a:r>
            <a:r>
              <a:rPr lang="ru-RU" dirty="0" smtClean="0"/>
              <a:t>– </a:t>
            </a:r>
            <a:r>
              <a:rPr lang="ru-RU" dirty="0"/>
              <a:t>все иконки, элементы </a:t>
            </a:r>
            <a:r>
              <a:rPr lang="ru-RU" dirty="0" smtClean="0"/>
              <a:t>должны </a:t>
            </a:r>
            <a:r>
              <a:rPr lang="ru-RU" dirty="0"/>
              <a:t>быть выдержаны в едином стиле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Подбор </a:t>
            </a:r>
            <a:r>
              <a:rPr lang="ru-RU" b="1" dirty="0"/>
              <a:t>шрифта </a:t>
            </a:r>
            <a:r>
              <a:rPr lang="ru-RU" dirty="0"/>
              <a:t>– в рамках одного графического изображения рекомендуется использовать 1-2 основных шрифта, и 1 вспомогательный – для сносок, выделения фрагментов текста</a:t>
            </a:r>
            <a:r>
              <a:rPr lang="ru-RU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73120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BB4B6193-F9F1-4C54-838F-77350B9FC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512" y="956336"/>
            <a:ext cx="5199926" cy="1443269"/>
          </a:xfrm>
        </p:spPr>
        <p:txBody>
          <a:bodyPr rtlCol="0">
            <a:normAutofit/>
          </a:bodyPr>
          <a:lstStyle/>
          <a:p>
            <a:pPr fontAlgn="base"/>
            <a:r>
              <a:rPr lang="ru-RU" sz="4000" b="1" dirty="0"/>
              <a:t>Без картинок — значит, без шансов</a:t>
            </a:r>
          </a:p>
        </p:txBody>
      </p:sp>
      <p:pic>
        <p:nvPicPr>
          <p:cNvPr id="7" name="Рисунок 6" descr="Женщина стоит на вершине холма">
            <a:extLst>
              <a:ext uri="{FF2B5EF4-FFF2-40B4-BE49-F238E27FC236}">
                <a16:creationId xmlns="" xmlns:a16="http://schemas.microsoft.com/office/drawing/2014/main" id="{5B1885B6-720E-4434-8EED-676D13429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725" y="257243"/>
            <a:ext cx="4996673" cy="6357014"/>
          </a:xfrm>
          <a:prstGeom prst="rect">
            <a:avLst/>
          </a:prstGeom>
        </p:spPr>
      </p:pic>
      <p:pic>
        <p:nvPicPr>
          <p:cNvPr id="1026" name="Picture 2" descr="Визуальный контент-маркетин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21" y="2853230"/>
            <a:ext cx="52197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474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Сервисы для создания </a:t>
            </a:r>
            <a:r>
              <a:rPr lang="ru-RU" dirty="0" err="1" smtClean="0"/>
              <a:t>инфографики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Piktochart</a:t>
            </a:r>
            <a:endParaRPr lang="ru-RU" sz="4000" dirty="0" smtClean="0"/>
          </a:p>
          <a:p>
            <a:r>
              <a:rPr lang="ru-RU" sz="4000" dirty="0" smtClean="0"/>
              <a:t>Infogram.com</a:t>
            </a:r>
            <a:endParaRPr lang="ru-RU" sz="4000" dirty="0"/>
          </a:p>
        </p:txBody>
      </p:sp>
      <p:pic>
        <p:nvPicPr>
          <p:cNvPr id="13314" name="Picture 2" descr="Picto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175" y="1965960"/>
            <a:ext cx="5693989" cy="244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nfo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65" y="3925022"/>
            <a:ext cx="5327210" cy="22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6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Виды взуального контента, обзор KUKU.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79" y="609600"/>
            <a:ext cx="11271887" cy="595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862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2185DEC2-3CE6-403C-843D-B88A8A456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</p:spPr>
        <p:txBody>
          <a:bodyPr rtlCol="0">
            <a:normAutofit/>
          </a:bodyPr>
          <a:lstStyle/>
          <a:p>
            <a:pPr algn="ctr" fontAlgn="base"/>
            <a:r>
              <a:rPr lang="ru-RU" b="1" dirty="0"/>
              <a:t>Виды визуального контента в </a:t>
            </a:r>
            <a:r>
              <a:rPr lang="ru-RU" b="1" dirty="0" err="1"/>
              <a:t>соцсетях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hlinkClick r:id="rId3"/>
              </a:rPr>
              <a:t>Фото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Видео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Картинки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FF0000"/>
                </a:solidFill>
                <a:hlinkClick r:id="rId3"/>
              </a:rPr>
              <a:t>Мемы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FF0000"/>
                </a:solidFill>
                <a:hlinkClick r:id="rId3"/>
              </a:rPr>
              <a:t>Инфографика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Графика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Цитаты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Оцифровка</a:t>
            </a: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hlinkClick r:id="rId3"/>
              </a:rPr>
              <a:t>Скриншоты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486" y="2241866"/>
            <a:ext cx="6523854" cy="366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D37888E1-1C83-45CD-94C1-01CE6D18A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216" y="263371"/>
            <a:ext cx="6693061" cy="1356360"/>
          </a:xfrm>
        </p:spPr>
        <p:txBody>
          <a:bodyPr rtlCol="0">
            <a:normAutofit/>
          </a:bodyPr>
          <a:lstStyle/>
          <a:p>
            <a:pPr algn="ctr" fontAlgn="base"/>
            <a:r>
              <a:rPr lang="ru-RU" b="1" dirty="0"/>
              <a:t>Фотографии</a:t>
            </a:r>
          </a:p>
        </p:txBody>
      </p:sp>
      <p:sp>
        <p:nvSpPr>
          <p:cNvPr id="6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12054" y="1612017"/>
            <a:ext cx="105453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Картинка иногда может сказать больше, чем тысяча слов и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сообщить читателям много информации всего за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несколько секунд, что текстовый пост никогда не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сможет сделать.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5" name="Picture 3" descr="Визуалы в маркетинге, обзор KUKU.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2541315"/>
            <a:ext cx="7943993" cy="382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767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684538"/>
            <a:ext cx="9872871" cy="1138561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err="1"/>
              <a:t>Видеообзоры</a:t>
            </a:r>
            <a:r>
              <a:rPr lang="ru-RU" dirty="0"/>
              <a:t> продуктов и товаров, внутренняя кухня, рецепты, анонсы — </a:t>
            </a:r>
            <a:r>
              <a:rPr lang="ru-RU" dirty="0" smtClean="0"/>
              <a:t>      все </a:t>
            </a:r>
            <a:r>
              <a:rPr lang="ru-RU" dirty="0"/>
              <a:t>это отлично работает, привлекает внимание, помогает продвижению </a:t>
            </a:r>
            <a:r>
              <a:rPr lang="ru-RU" dirty="0" smtClean="0"/>
              <a:t>            и </a:t>
            </a:r>
            <a:r>
              <a:rPr lang="ru-RU" dirty="0"/>
              <a:t>продажам.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76620" y="3040898"/>
            <a:ext cx="9739251" cy="247239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17400" tIns="126960" rIns="0" bIns="12696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200" dirty="0">
                <a:solidFill>
                  <a:srgbClr val="C00000"/>
                </a:solidFill>
                <a:latin typeface="+mn-lt"/>
                <a:hlinkClick r:id="rId2"/>
              </a:rPr>
              <a:t>TNW </a:t>
            </a:r>
            <a:r>
              <a:rPr lang="ru-RU" altLang="ru-RU" sz="2200" dirty="0" err="1">
                <a:solidFill>
                  <a:srgbClr val="C00000"/>
                </a:solidFill>
                <a:latin typeface="+mn-lt"/>
                <a:hlinkClick r:id="rId2"/>
              </a:rPr>
              <a:t>News</a:t>
            </a:r>
            <a:r>
              <a:rPr lang="ru-RU" altLang="ru-RU" sz="2200" dirty="0">
                <a:solidFill>
                  <a:srgbClr val="C00000"/>
                </a:solidFill>
                <a:latin typeface="+mn-lt"/>
              </a:rPr>
              <a:t> предлагают следующую идеальную длительность для различных типов </a:t>
            </a:r>
            <a:r>
              <a:rPr lang="ru-RU" altLang="ru-RU" sz="2200" dirty="0" err="1">
                <a:solidFill>
                  <a:srgbClr val="C00000"/>
                </a:solidFill>
                <a:latin typeface="+mn-lt"/>
              </a:rPr>
              <a:t>видеоконтента</a:t>
            </a:r>
            <a:r>
              <a:rPr lang="ru-RU" altLang="ru-RU" sz="2200" dirty="0" smtClean="0">
                <a:solidFill>
                  <a:srgbClr val="C00000"/>
                </a:solidFill>
                <a:latin typeface="+mn-lt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200" dirty="0">
              <a:solidFill>
                <a:srgbClr val="C00000"/>
              </a:solidFill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ru-RU" altLang="ru-RU" sz="2200" dirty="0">
                <a:solidFill>
                  <a:srgbClr val="C00000"/>
                </a:solidFill>
                <a:latin typeface="+mn-lt"/>
              </a:rPr>
              <a:t>Обучающие программы:45-90секунд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ru-RU" altLang="ru-RU" sz="2200" dirty="0">
                <a:solidFill>
                  <a:srgbClr val="C00000"/>
                </a:solidFill>
                <a:latin typeface="+mn-lt"/>
              </a:rPr>
              <a:t>Рекламные ролики: 15 секунд −1 минута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ru-RU" altLang="ru-RU" sz="2200" dirty="0">
                <a:solidFill>
                  <a:srgbClr val="C00000"/>
                </a:solidFill>
                <a:latin typeface="+mn-lt"/>
              </a:rPr>
              <a:t>Отзывы/ рекомендации:1-2минуты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46695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87280"/>
            <a:ext cx="9875520" cy="1356360"/>
          </a:xfrm>
        </p:spPr>
        <p:txBody>
          <a:bodyPr/>
          <a:lstStyle/>
          <a:p>
            <a:pPr algn="ctr"/>
            <a:r>
              <a:rPr lang="ru-RU" b="1" dirty="0"/>
              <a:t>Картинки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897" y="1786929"/>
            <a:ext cx="10415726" cy="1165194"/>
          </a:xfrm>
        </p:spPr>
        <p:txBody>
          <a:bodyPr>
            <a:noAutofit/>
          </a:bodyPr>
          <a:lstStyle/>
          <a:p>
            <a:pPr marL="45720" indent="0" fontAlgn="base">
              <a:buNone/>
            </a:pPr>
            <a:r>
              <a:rPr lang="ru-RU" sz="2000" dirty="0" smtClean="0"/>
              <a:t>Могут </a:t>
            </a:r>
            <a:r>
              <a:rPr lang="ru-RU" sz="2000" dirty="0"/>
              <a:t>быть полностью нарисованными, собранными из разных деталей, построенными вокруг элемента, вырезанного из фото. Часто они лучше, чем фотографии, иллюстрируют пост, а тексты как часть таких картинок доносят основной смысл и тему поста</a:t>
            </a:r>
            <a:r>
              <a:rPr lang="ru-RU" sz="2000" dirty="0" smtClean="0"/>
              <a:t>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122" name="Picture 2" descr="Пример довольно простой картинки с хорошим количеством реак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87" y="2756814"/>
            <a:ext cx="7052973" cy="352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46664" y="6283301"/>
            <a:ext cx="71080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solidFill>
                  <a:srgbClr val="080808"/>
                </a:solidFill>
                <a:latin typeface="-apple-system"/>
              </a:rPr>
              <a:t>Пример довольно простой картинки с хорошим количеством реакций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713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30819"/>
            <a:ext cx="9875520" cy="887767"/>
          </a:xfrm>
        </p:spPr>
        <p:txBody>
          <a:bodyPr/>
          <a:lstStyle/>
          <a:p>
            <a:pPr algn="ctr"/>
            <a:r>
              <a:rPr lang="ru-RU" b="1" dirty="0" err="1" smtClean="0"/>
              <a:t>Мемы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99" y="1118586"/>
            <a:ext cx="10548891" cy="4038600"/>
          </a:xfrm>
        </p:spPr>
        <p:txBody>
          <a:bodyPr>
            <a:normAutofit/>
          </a:bodyPr>
          <a:lstStyle/>
          <a:p>
            <a:r>
              <a:rPr lang="ru-RU" sz="2800" dirty="0"/>
              <a:t>Актуальность и юмор или хорошая сатира — вот рецепт, по которому вы тоже можете попробовать сделать и запустить </a:t>
            </a:r>
            <a:r>
              <a:rPr lang="ru-RU" sz="2800" dirty="0" err="1"/>
              <a:t>мем</a:t>
            </a:r>
            <a:r>
              <a:rPr lang="ru-RU" sz="2800" dirty="0"/>
              <a:t>.</a:t>
            </a:r>
          </a:p>
        </p:txBody>
      </p:sp>
      <p:pic>
        <p:nvPicPr>
          <p:cNvPr id="6146" name="Picture 2" descr="http://risovach.ru/upload/2014/04/mem/programmist_47647837_orig_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874" y="2190272"/>
            <a:ext cx="3772855" cy="3772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https://i12.fotocdn.net/s113/dbb30d3b15e8d016/public_pin_l/25632766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8" y="2190272"/>
            <a:ext cx="6029032" cy="3772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195289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Инфографика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52383" y="2522035"/>
            <a:ext cx="4991469" cy="3580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17400" tIns="126960" rIns="0" bIns="12696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Маркетологи объясняют причины популярности </a:t>
            </a:r>
            <a:r>
              <a:rPr kumimoji="0" lang="ru-RU" altLang="ru-RU" sz="18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инфографики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 следующим: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Делает посты более читабельными и привлекает дополнительное внимание.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Отражает важные проблемы.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Делает сообщения ярче и избавляет от монотонности.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Доступна для всех и легко передает информацию.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Roboto"/>
              </a:rPr>
              <a:t>Добавляет текстам убедительности.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61946" y="1661897"/>
            <a:ext cx="1065004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Инфографика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— это маркетинговый инструмент, который объединяет много разной информации и может содержать рисунки, тексты, графики и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т.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д. Она сопровождает тексты и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дает читателям более четкое представление о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</a:rPr>
              <a:t>чем идет речь. 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72" name="Picture 4" descr="https://spark.ru/upload/other/5215992a95f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033" y="2294434"/>
            <a:ext cx="5377939" cy="416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858985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813238-AF3D-40EB-A3A4-550AB85131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65EBD3-98B5-4FD2-8FAF-5D4022A9F7F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204E1485-0760-4ABF-A612-28A97B86DF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Туризм</Template>
  <TotalTime>0</TotalTime>
  <Words>443</Words>
  <Application>Microsoft Office PowerPoint</Application>
  <PresentationFormat>Произвольный</PresentationFormat>
  <Paragraphs>78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Базис</vt:lpstr>
      <vt:lpstr>Виды визуального контента</vt:lpstr>
      <vt:lpstr>Без картинок — значит, без шансов</vt:lpstr>
      <vt:lpstr>Презентация PowerPoint</vt:lpstr>
      <vt:lpstr>Виды визуального контента в соцсетях</vt:lpstr>
      <vt:lpstr>Фотографии</vt:lpstr>
      <vt:lpstr>Видео</vt:lpstr>
      <vt:lpstr>Картинки</vt:lpstr>
      <vt:lpstr>Мемы</vt:lpstr>
      <vt:lpstr>Инфографика</vt:lpstr>
      <vt:lpstr>Презентация PowerPoint</vt:lpstr>
      <vt:lpstr>Графика</vt:lpstr>
      <vt:lpstr>Сервисы, которые упростят работу</vt:lpstr>
      <vt:lpstr>Цитаты</vt:lpstr>
      <vt:lpstr>Оцифрованный визуальный контент</vt:lpstr>
      <vt:lpstr>Скриншоты</vt:lpstr>
      <vt:lpstr>Книги</vt:lpstr>
      <vt:lpstr>Создать макет инфографики в онлайн-редакторе piktochart.com</vt:lpstr>
      <vt:lpstr>Правила и принципы создания инфографики</vt:lpstr>
      <vt:lpstr>Алгоритм создания инфографики</vt:lpstr>
      <vt:lpstr>Сервисы для создания инфографики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2022-10-03T10:09:02Z</dcterms:created>
  <dcterms:modified xsi:type="dcterms:W3CDTF">2023-10-06T06:01:50Z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