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7" r:id="rId3"/>
    <p:sldId id="265" r:id="rId4"/>
    <p:sldId id="266" r:id="rId5"/>
    <p:sldId id="258" r:id="rId6"/>
    <p:sldId id="259" r:id="rId7"/>
    <p:sldId id="260" r:id="rId8"/>
    <p:sldId id="261" r:id="rId9"/>
    <p:sldId id="262" r:id="rId10"/>
    <p:sldId id="263" r:id="rId11"/>
    <p:sldId id="264"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92" d="100"/>
          <a:sy n="92" d="100"/>
        </p:scale>
        <p:origin x="45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A069CB8-F204-4D06-B913-C5A26A89888A}" type="datetimeFigureOut">
              <a:rPr lang="en-US" dirty="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0B6E300-0A13-4A81-945A-7333C271A069}" type="datetimeFigureOut">
              <a:rPr lang="en-US" dirty="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4671962-1EA4-46E7-BCB0-F36CE46D1A59}" type="datetimeFigureOut">
              <a:rPr lang="en-US" dirty="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30BB376-B19C-488D-ABEB-03C7E6E9E3E0}" type="datetimeFigureOut">
              <a:rPr lang="en-US" dirty="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86F077B-A50F-4D64-8574-E2D6A98A5553}" type="datetimeFigureOut">
              <a:rPr lang="en-US" dirty="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D9E2A62-1983-43A1-A163-D8AA46534C80}" type="datetimeFigureOut">
              <a:rPr lang="en-US" dirty="0"/>
              <a:t>12/18/2024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98F3E3B-34E3-4345-B2A1-994B83598A9C}" type="datetimeFigureOut">
              <a:rPr lang="en-US" dirty="0"/>
              <a:t>12/18/2024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D816C96-82A1-4D77-8ADA-627AC6FE3D65}" type="datetimeFigureOut">
              <a:rPr lang="en-US" dirty="0"/>
              <a:t>12/18/2024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12/18/2024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12/18/2024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5B747F8-9654-4282-85D2-65F41AAE7A75}" type="datetimeFigureOut">
              <a:rPr lang="en-US" dirty="0"/>
              <a:t>12/18/2024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12/18/2024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studwood.ru/814155/literatura/otlichitelnye_osobennosti_britanskogo_amerikanskogo_slenga" TargetMode="External"/><Relationship Id="rId2" Type="http://schemas.openxmlformats.org/officeDocument/2006/relationships/hyperlink" Target="https://www.englishdom.com/blog/top-50-slov-iz-anglijskogo-slenga/"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sz="4400" b="1" dirty="0" smtClean="0">
                <a:solidFill>
                  <a:srgbClr val="002060"/>
                </a:solidFill>
                <a:latin typeface="Times New Roman" panose="02020603050405020304" pitchFamily="18" charset="0"/>
                <a:cs typeface="Times New Roman" panose="02020603050405020304" pitchFamily="18" charset="0"/>
              </a:rPr>
              <a:t>                  American </a:t>
            </a:r>
            <a:r>
              <a:rPr lang="en-US" sz="4400" b="1" dirty="0">
                <a:solidFill>
                  <a:srgbClr val="002060"/>
                </a:solidFill>
                <a:latin typeface="Times New Roman" panose="02020603050405020304" pitchFamily="18" charset="0"/>
                <a:cs typeface="Times New Roman" panose="02020603050405020304" pitchFamily="18" charset="0"/>
              </a:rPr>
              <a:t>slang </a:t>
            </a:r>
            <a:r>
              <a:rPr lang="en-US" sz="4400" b="1" dirty="0" smtClean="0">
                <a:solidFill>
                  <a:srgbClr val="002060"/>
                </a:solidFill>
                <a:latin typeface="Times New Roman" panose="02020603050405020304" pitchFamily="18" charset="0"/>
                <a:cs typeface="Times New Roman" panose="02020603050405020304" pitchFamily="18" charset="0"/>
              </a:rPr>
              <a:t/>
            </a:r>
            <a:br>
              <a:rPr lang="en-US" sz="4400" b="1" dirty="0" smtClean="0">
                <a:solidFill>
                  <a:srgbClr val="002060"/>
                </a:solidFill>
                <a:latin typeface="Times New Roman" panose="02020603050405020304" pitchFamily="18" charset="0"/>
                <a:cs typeface="Times New Roman" panose="02020603050405020304" pitchFamily="18" charset="0"/>
              </a:rPr>
            </a:br>
            <a:r>
              <a:rPr lang="en-US" sz="4400" b="1" dirty="0" smtClean="0">
                <a:solidFill>
                  <a:srgbClr val="002060"/>
                </a:solidFill>
                <a:latin typeface="Times New Roman" panose="02020603050405020304" pitchFamily="18" charset="0"/>
                <a:cs typeface="Times New Roman" panose="02020603050405020304" pitchFamily="18" charset="0"/>
              </a:rPr>
              <a:t/>
            </a:r>
            <a:br>
              <a:rPr lang="en-US" sz="4400" b="1" dirty="0" smtClean="0">
                <a:solidFill>
                  <a:srgbClr val="002060"/>
                </a:solidFill>
                <a:latin typeface="Times New Roman" panose="02020603050405020304" pitchFamily="18" charset="0"/>
                <a:cs typeface="Times New Roman" panose="02020603050405020304" pitchFamily="18" charset="0"/>
              </a:rPr>
            </a:br>
            <a:r>
              <a:rPr lang="en-US" sz="4400" b="1" dirty="0" smtClean="0">
                <a:solidFill>
                  <a:srgbClr val="002060"/>
                </a:solidFill>
                <a:latin typeface="Times New Roman" panose="02020603050405020304" pitchFamily="18" charset="0"/>
                <a:cs typeface="Times New Roman" panose="02020603050405020304" pitchFamily="18" charset="0"/>
              </a:rPr>
              <a:t>in </a:t>
            </a:r>
            <a:r>
              <a:rPr lang="en-US" sz="4400" b="1" dirty="0">
                <a:solidFill>
                  <a:srgbClr val="002060"/>
                </a:solidFill>
                <a:latin typeface="Times New Roman" panose="02020603050405020304" pitchFamily="18" charset="0"/>
                <a:cs typeface="Times New Roman" panose="02020603050405020304" pitchFamily="18" charset="0"/>
              </a:rPr>
              <a:t>the speech of Russian teenagers</a:t>
            </a:r>
            <a:endParaRPr lang="ru-RU" sz="4400" b="1" dirty="0">
              <a:solidFill>
                <a:srgbClr val="00206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8520545" y="4715394"/>
            <a:ext cx="2635135" cy="937261"/>
          </a:xfrm>
        </p:spPr>
        <p:txBody>
          <a:bodyPr>
            <a:normAutofit/>
          </a:bodyPr>
          <a:lstStyle/>
          <a:p>
            <a:r>
              <a:rPr lang="ru-RU" sz="1200" b="1" dirty="0" smtClean="0">
                <a:solidFill>
                  <a:schemeClr val="tx1"/>
                </a:solidFill>
              </a:rPr>
              <a:t>МАОУ </a:t>
            </a:r>
            <a:r>
              <a:rPr lang="ru-RU" sz="1200" b="1" dirty="0" err="1" smtClean="0">
                <a:solidFill>
                  <a:schemeClr val="tx1"/>
                </a:solidFill>
              </a:rPr>
              <a:t>г.Нягани</a:t>
            </a:r>
            <a:r>
              <a:rPr lang="ru-RU" sz="1200" b="1" dirty="0" smtClean="0">
                <a:solidFill>
                  <a:schemeClr val="tx1"/>
                </a:solidFill>
              </a:rPr>
              <a:t> «СОШ №6» им. </a:t>
            </a:r>
            <a:r>
              <a:rPr lang="ru-RU" sz="1200" b="1" dirty="0" err="1" smtClean="0">
                <a:solidFill>
                  <a:schemeClr val="tx1"/>
                </a:solidFill>
              </a:rPr>
              <a:t>А.И.Гордиенко</a:t>
            </a:r>
            <a:r>
              <a:rPr lang="ru-RU" sz="1200" b="1" dirty="0" smtClean="0">
                <a:solidFill>
                  <a:schemeClr val="tx1"/>
                </a:solidFill>
              </a:rPr>
              <a:t>, </a:t>
            </a:r>
            <a:r>
              <a:rPr lang="ru-RU" sz="1200" b="1" dirty="0">
                <a:solidFill>
                  <a:schemeClr val="tx1"/>
                </a:solidFill>
              </a:rPr>
              <a:t>Презентацию выполнила </a:t>
            </a:r>
            <a:r>
              <a:rPr lang="ru-RU" sz="1200" b="1" dirty="0" err="1" smtClean="0">
                <a:solidFill>
                  <a:schemeClr val="tx1"/>
                </a:solidFill>
              </a:rPr>
              <a:t>степанова</a:t>
            </a:r>
            <a:r>
              <a:rPr lang="ru-RU" sz="1200" b="1" dirty="0" smtClean="0">
                <a:solidFill>
                  <a:schemeClr val="tx1"/>
                </a:solidFill>
              </a:rPr>
              <a:t> Галина Николаевна</a:t>
            </a:r>
            <a:endParaRPr lang="ru-RU" sz="1200" b="1" dirty="0">
              <a:solidFill>
                <a:schemeClr val="tx1"/>
              </a:solidFill>
            </a:endParaRPr>
          </a:p>
        </p:txBody>
      </p:sp>
    </p:spTree>
    <p:extLst>
      <p:ext uri="{BB962C8B-B14F-4D97-AF65-F5344CB8AC3E}">
        <p14:creationId xmlns:p14="http://schemas.microsoft.com/office/powerpoint/2010/main" val="24190737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89809" y="109727"/>
            <a:ext cx="10480271" cy="914401"/>
          </a:xfrm>
        </p:spPr>
        <p:txBody>
          <a:bodyPr>
            <a:normAutofit/>
          </a:bodyPr>
          <a:lstStyle/>
          <a:p>
            <a:r>
              <a:rPr lang="en-US" sz="2800" b="1" dirty="0" smtClean="0">
                <a:solidFill>
                  <a:srgbClr val="002060"/>
                </a:solidFill>
                <a:latin typeface="Times New Roman" panose="02020603050405020304" pitchFamily="18" charset="0"/>
                <a:cs typeface="Times New Roman" panose="02020603050405020304" pitchFamily="18" charset="0"/>
              </a:rPr>
              <a:t>Is </a:t>
            </a:r>
            <a:r>
              <a:rPr lang="en-US" sz="2800" b="1" dirty="0">
                <a:solidFill>
                  <a:srgbClr val="002060"/>
                </a:solidFill>
                <a:latin typeface="Times New Roman" panose="02020603050405020304" pitchFamily="18" charset="0"/>
                <a:cs typeface="Times New Roman" panose="02020603050405020304" pitchFamily="18" charset="0"/>
              </a:rPr>
              <a:t>it possible to reduce or even remove the barrier </a:t>
            </a:r>
            <a:r>
              <a:rPr lang="en-US" sz="2800" b="1" dirty="0" smtClean="0">
                <a:solidFill>
                  <a:srgbClr val="002060"/>
                </a:solidFill>
                <a:latin typeface="Times New Roman" panose="02020603050405020304" pitchFamily="18" charset="0"/>
                <a:cs typeface="Times New Roman" panose="02020603050405020304" pitchFamily="18" charset="0"/>
              </a:rPr>
              <a:t/>
            </a:r>
            <a:br>
              <a:rPr lang="en-US" sz="2800" b="1" dirty="0" smtClean="0">
                <a:solidFill>
                  <a:srgbClr val="002060"/>
                </a:solidFill>
                <a:latin typeface="Times New Roman" panose="02020603050405020304" pitchFamily="18" charset="0"/>
                <a:cs typeface="Times New Roman" panose="02020603050405020304" pitchFamily="18" charset="0"/>
              </a:rPr>
            </a:br>
            <a:r>
              <a:rPr lang="en-US" sz="2800" b="1" dirty="0" smtClean="0">
                <a:solidFill>
                  <a:srgbClr val="002060"/>
                </a:solidFill>
                <a:latin typeface="Times New Roman" panose="02020603050405020304" pitchFamily="18" charset="0"/>
                <a:cs typeface="Times New Roman" panose="02020603050405020304" pitchFamily="18" charset="0"/>
              </a:rPr>
              <a:t>between </a:t>
            </a:r>
            <a:r>
              <a:rPr lang="en-US" sz="2800" b="1" dirty="0">
                <a:solidFill>
                  <a:srgbClr val="002060"/>
                </a:solidFill>
                <a:latin typeface="Times New Roman" panose="02020603050405020304" pitchFamily="18" charset="0"/>
                <a:cs typeface="Times New Roman" panose="02020603050405020304" pitchFamily="18" charset="0"/>
              </a:rPr>
              <a:t>teenagers and the older generation? How to do it?</a:t>
            </a:r>
            <a:endParaRPr lang="ru-RU" sz="27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901952" y="1024128"/>
            <a:ext cx="7754112" cy="4951984"/>
          </a:xfrm>
          <a:prstGeom prst="rect">
            <a:avLst/>
          </a:prstGeom>
        </p:spPr>
      </p:pic>
    </p:spTree>
    <p:extLst>
      <p:ext uri="{BB962C8B-B14F-4D97-AF65-F5344CB8AC3E}">
        <p14:creationId xmlns:p14="http://schemas.microsoft.com/office/powerpoint/2010/main" val="1051172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280" y="134112"/>
            <a:ext cx="10667049" cy="1060843"/>
          </a:xfrm>
        </p:spPr>
        <p:txBody>
          <a:bodyPr>
            <a:normAutofit/>
          </a:bodyPr>
          <a:lstStyle/>
          <a:p>
            <a:r>
              <a:rPr lang="en-US" sz="2400" b="1" dirty="0">
                <a:solidFill>
                  <a:srgbClr val="002060"/>
                </a:solidFill>
                <a:latin typeface="Times New Roman" panose="02020603050405020304" pitchFamily="18" charset="0"/>
                <a:cs typeface="Times New Roman" panose="02020603050405020304" pitchFamily="18" charset="0"/>
              </a:rPr>
              <a:t>A large number of young people consider slang to be a barrier between their communication with the older generation. To solve this problem, there are dictionaries with the most popular slang words and expressions.</a:t>
            </a:r>
            <a:endParaRPr lang="ru-RU" sz="24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514281" y="1824626"/>
            <a:ext cx="3099243" cy="4493739"/>
          </a:xfrm>
          <a:prstGeom prst="rect">
            <a:avLst/>
          </a:prstGeom>
        </p:spPr>
      </p:pic>
      <p:pic>
        <p:nvPicPr>
          <p:cNvPr id="4" name="Рисунок 3"/>
          <p:cNvPicPr>
            <a:picLocks noChangeAspect="1"/>
          </p:cNvPicPr>
          <p:nvPr/>
        </p:nvPicPr>
        <p:blipFill>
          <a:blip r:embed="rId3"/>
          <a:stretch>
            <a:fillRect/>
          </a:stretch>
        </p:blipFill>
        <p:spPr>
          <a:xfrm>
            <a:off x="6687590" y="1824625"/>
            <a:ext cx="4493739" cy="4493739"/>
          </a:xfrm>
          <a:prstGeom prst="rect">
            <a:avLst/>
          </a:prstGeom>
        </p:spPr>
      </p:pic>
    </p:spTree>
    <p:extLst>
      <p:ext uri="{BB962C8B-B14F-4D97-AF65-F5344CB8AC3E}">
        <p14:creationId xmlns:p14="http://schemas.microsoft.com/office/powerpoint/2010/main" val="1351048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8373" y="338557"/>
            <a:ext cx="10667307" cy="5584261"/>
          </a:xfrm>
        </p:spPr>
        <p:txBody>
          <a:bodyPr>
            <a:normAutofit/>
          </a:bodyPr>
          <a:lstStyle/>
          <a:p>
            <a:pPr>
              <a:lnSpc>
                <a:spcPct val="107000"/>
              </a:lnSpc>
              <a:spcAft>
                <a:spcPts val="800"/>
              </a:spcAft>
            </a:pP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Список информационных материалов                                                                     </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1.  Арнольд, И. В. Лексикология современного английского языка. — М.: Высшая школа, 1986. </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  Смирницкий А. И. Лексикология английского языка. М</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1956.</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3.  De Klerk, V. Hall. New Dictionary of American Slang. — New York: Harper and Row, 1986. </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4.   Flexner S. B. Preface // Dictionary of American Slang. — 1975. </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5.  Oxford Essential Dictionary. — Oxford University Press, 2000. </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6.  Quirk, Randolph. A Comprehension Grammar of the English Language. — New York: Longman Group Ltd.,1985.</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7.   Каверина, Д. А. Сравнительный анализ американского и британского сленга / Д. А. 8.    Каверина. — Текст : непосредственный // Молодой ученый. — 2014. — № 20 (79). — С. 718-721. — </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URL</a:t>
            </a: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https</a:t>
            </a: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moluch</a:t>
            </a: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r>
              <a:rPr lang="en-US" sz="1600"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ru</a:t>
            </a: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r>
              <a:rPr lang="en-US"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archive</a:t>
            </a: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/79/14043/ (дата обращения: 26.11.2021).</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ru-RU" sz="1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r>
            <a:br>
              <a:rPr lang="ru-RU" sz="1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br>
            <a:r>
              <a:rPr lang="en-US" sz="1600" b="1" dirty="0">
                <a:solidFill>
                  <a:srgbClr val="002060"/>
                </a:solidFill>
                <a:latin typeface="Times New Roman" panose="02020603050405020304" pitchFamily="18" charset="0"/>
                <a:ea typeface="Calibri" panose="020F0502020204030204" pitchFamily="34" charset="0"/>
              </a:rPr>
              <a:t>https</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london</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express</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ru</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blog</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slovar</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sovremennogo</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angliyskogo</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slenga</a:t>
            </a:r>
            <a:r>
              <a:rPr lang="ru-RU" sz="1600" b="1" dirty="0">
                <a:solidFill>
                  <a:srgbClr val="002060"/>
                </a:solidFill>
                <a:latin typeface="Times New Roman" panose="02020603050405020304" pitchFamily="18" charset="0"/>
                <a:ea typeface="Calibri" panose="020F0502020204030204" pitchFamily="34" charset="0"/>
              </a:rPr>
              <a:t>/</a:t>
            </a:r>
            <a:r>
              <a:rPr lang="ru-RU" sz="1600" b="1" dirty="0">
                <a:solidFill>
                  <a:srgbClr val="002060"/>
                </a:solidFill>
              </a:rPr>
              <a:t/>
            </a:r>
            <a:br>
              <a:rPr lang="ru-RU" sz="1600" b="1" dirty="0">
                <a:solidFill>
                  <a:srgbClr val="002060"/>
                </a:solidFill>
              </a:rPr>
            </a:br>
            <a:r>
              <a:rPr lang="en-US" sz="1600" b="1" dirty="0">
                <a:solidFill>
                  <a:srgbClr val="002060"/>
                </a:solidFill>
                <a:latin typeface="Times New Roman" panose="02020603050405020304" pitchFamily="18" charset="0"/>
                <a:ea typeface="Calibri" panose="020F0502020204030204" pitchFamily="34" charset="0"/>
              </a:rPr>
              <a:t>https</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advance</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club</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ru</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knowledge</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articles</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angliyskiy</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sleng</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v</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sovremennom</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angliyskom</a:t>
            </a:r>
            <a:r>
              <a:rPr lang="ru-RU" sz="1600" b="1" dirty="0">
                <a:solidFill>
                  <a:srgbClr val="002060"/>
                </a:solidFill>
                <a:latin typeface="Times New Roman" panose="02020603050405020304" pitchFamily="18" charset="0"/>
                <a:ea typeface="Calibri" panose="020F0502020204030204" pitchFamily="34" charset="0"/>
              </a:rPr>
              <a:t>/</a:t>
            </a:r>
            <a:r>
              <a:rPr lang="ru-RU" sz="1600" b="1" dirty="0">
                <a:solidFill>
                  <a:srgbClr val="002060"/>
                </a:solidFill>
              </a:rPr>
              <a:t/>
            </a:r>
            <a:br>
              <a:rPr lang="ru-RU" sz="1600" b="1" dirty="0">
                <a:solidFill>
                  <a:srgbClr val="002060"/>
                </a:solidFill>
              </a:rPr>
            </a:br>
            <a:r>
              <a:rPr lang="en-US" sz="1600" b="1" u="sng" dirty="0">
                <a:solidFill>
                  <a:srgbClr val="002060"/>
                </a:solidFill>
                <a:latin typeface="Times New Roman" panose="02020603050405020304" pitchFamily="18" charset="0"/>
                <a:ea typeface="Calibri" panose="020F0502020204030204" pitchFamily="34" charset="0"/>
                <a:hlinkClick r:id="rId2"/>
              </a:rPr>
              <a:t>https</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a:solidFill>
                  <a:srgbClr val="002060"/>
                </a:solidFill>
                <a:latin typeface="Times New Roman" panose="02020603050405020304" pitchFamily="18" charset="0"/>
                <a:ea typeface="Calibri" panose="020F0502020204030204" pitchFamily="34" charset="0"/>
                <a:hlinkClick r:id="rId2"/>
              </a:rPr>
              <a:t>www</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err="1">
                <a:solidFill>
                  <a:srgbClr val="002060"/>
                </a:solidFill>
                <a:latin typeface="Times New Roman" panose="02020603050405020304" pitchFamily="18" charset="0"/>
                <a:ea typeface="Calibri" panose="020F0502020204030204" pitchFamily="34" charset="0"/>
                <a:hlinkClick r:id="rId2"/>
              </a:rPr>
              <a:t>englishdom</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a:solidFill>
                  <a:srgbClr val="002060"/>
                </a:solidFill>
                <a:latin typeface="Times New Roman" panose="02020603050405020304" pitchFamily="18" charset="0"/>
                <a:ea typeface="Calibri" panose="020F0502020204030204" pitchFamily="34" charset="0"/>
                <a:hlinkClick r:id="rId2"/>
              </a:rPr>
              <a:t>com</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a:solidFill>
                  <a:srgbClr val="002060"/>
                </a:solidFill>
                <a:latin typeface="Times New Roman" panose="02020603050405020304" pitchFamily="18" charset="0"/>
                <a:ea typeface="Calibri" panose="020F0502020204030204" pitchFamily="34" charset="0"/>
                <a:hlinkClick r:id="rId2"/>
              </a:rPr>
              <a:t>blog</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a:solidFill>
                  <a:srgbClr val="002060"/>
                </a:solidFill>
                <a:latin typeface="Times New Roman" panose="02020603050405020304" pitchFamily="18" charset="0"/>
                <a:ea typeface="Calibri" panose="020F0502020204030204" pitchFamily="34" charset="0"/>
                <a:hlinkClick r:id="rId2"/>
              </a:rPr>
              <a:t>top</a:t>
            </a:r>
            <a:r>
              <a:rPr lang="ru-RU" sz="1600" b="1" u="sng" dirty="0">
                <a:solidFill>
                  <a:srgbClr val="002060"/>
                </a:solidFill>
                <a:latin typeface="Times New Roman" panose="02020603050405020304" pitchFamily="18" charset="0"/>
                <a:ea typeface="Calibri" panose="020F0502020204030204" pitchFamily="34" charset="0"/>
                <a:hlinkClick r:id="rId2"/>
              </a:rPr>
              <a:t>-50-</a:t>
            </a:r>
            <a:r>
              <a:rPr lang="en-US" sz="1600" b="1" u="sng" dirty="0" err="1">
                <a:solidFill>
                  <a:srgbClr val="002060"/>
                </a:solidFill>
                <a:latin typeface="Times New Roman" panose="02020603050405020304" pitchFamily="18" charset="0"/>
                <a:ea typeface="Calibri" panose="020F0502020204030204" pitchFamily="34" charset="0"/>
                <a:hlinkClick r:id="rId2"/>
              </a:rPr>
              <a:t>slov</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err="1">
                <a:solidFill>
                  <a:srgbClr val="002060"/>
                </a:solidFill>
                <a:latin typeface="Times New Roman" panose="02020603050405020304" pitchFamily="18" charset="0"/>
                <a:ea typeface="Calibri" panose="020F0502020204030204" pitchFamily="34" charset="0"/>
                <a:hlinkClick r:id="rId2"/>
              </a:rPr>
              <a:t>iz</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err="1">
                <a:solidFill>
                  <a:srgbClr val="002060"/>
                </a:solidFill>
                <a:latin typeface="Times New Roman" panose="02020603050405020304" pitchFamily="18" charset="0"/>
                <a:ea typeface="Calibri" panose="020F0502020204030204" pitchFamily="34" charset="0"/>
                <a:hlinkClick r:id="rId2"/>
              </a:rPr>
              <a:t>anglijskogo</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en-US" sz="1600" b="1" u="sng" dirty="0" err="1">
                <a:solidFill>
                  <a:srgbClr val="002060"/>
                </a:solidFill>
                <a:latin typeface="Times New Roman" panose="02020603050405020304" pitchFamily="18" charset="0"/>
                <a:ea typeface="Calibri" panose="020F0502020204030204" pitchFamily="34" charset="0"/>
                <a:hlinkClick r:id="rId2"/>
              </a:rPr>
              <a:t>slenga</a:t>
            </a:r>
            <a:r>
              <a:rPr lang="ru-RU" sz="1600" b="1" u="sng" dirty="0">
                <a:solidFill>
                  <a:srgbClr val="002060"/>
                </a:solidFill>
                <a:latin typeface="Times New Roman" panose="02020603050405020304" pitchFamily="18" charset="0"/>
                <a:ea typeface="Calibri" panose="020F0502020204030204" pitchFamily="34" charset="0"/>
                <a:hlinkClick r:id="rId2"/>
              </a:rPr>
              <a:t>/</a:t>
            </a:r>
            <a:r>
              <a:rPr lang="ru-RU" sz="1600" b="1" dirty="0">
                <a:solidFill>
                  <a:srgbClr val="002060"/>
                </a:solidFill>
              </a:rPr>
              <a:t/>
            </a:r>
            <a:br>
              <a:rPr lang="ru-RU" sz="1600" b="1" dirty="0">
                <a:solidFill>
                  <a:srgbClr val="002060"/>
                </a:solidFill>
              </a:rPr>
            </a:br>
            <a:r>
              <a:rPr lang="en-US" sz="1600" b="1" u="sng" dirty="0">
                <a:solidFill>
                  <a:srgbClr val="002060"/>
                </a:solidFill>
                <a:latin typeface="Times New Roman" panose="02020603050405020304" pitchFamily="18" charset="0"/>
                <a:ea typeface="Calibri" panose="020F0502020204030204" pitchFamily="34" charset="0"/>
                <a:hlinkClick r:id="rId3"/>
              </a:rPr>
              <a:t>https</a:t>
            </a:r>
            <a:r>
              <a:rPr lang="ru-RU" sz="1600" b="1" u="sng" dirty="0">
                <a:solidFill>
                  <a:srgbClr val="002060"/>
                </a:solidFill>
                <a:latin typeface="Times New Roman" panose="02020603050405020304" pitchFamily="18" charset="0"/>
                <a:ea typeface="Calibri" panose="020F0502020204030204" pitchFamily="34" charset="0"/>
                <a:hlinkClick r:id="rId3"/>
              </a:rPr>
              <a:t>://</a:t>
            </a:r>
            <a:r>
              <a:rPr lang="en-US" sz="1600" b="1" u="sng" dirty="0" err="1">
                <a:solidFill>
                  <a:srgbClr val="002060"/>
                </a:solidFill>
                <a:latin typeface="Times New Roman" panose="02020603050405020304" pitchFamily="18" charset="0"/>
                <a:ea typeface="Calibri" panose="020F0502020204030204" pitchFamily="34" charset="0"/>
                <a:hlinkClick r:id="rId3"/>
              </a:rPr>
              <a:t>studwood</a:t>
            </a:r>
            <a:r>
              <a:rPr lang="ru-RU" sz="1600" b="1" u="sng" dirty="0">
                <a:solidFill>
                  <a:srgbClr val="002060"/>
                </a:solidFill>
                <a:latin typeface="Times New Roman" panose="02020603050405020304" pitchFamily="18" charset="0"/>
                <a:ea typeface="Calibri" panose="020F0502020204030204" pitchFamily="34" charset="0"/>
                <a:hlinkClick r:id="rId3"/>
              </a:rPr>
              <a:t>.</a:t>
            </a:r>
            <a:r>
              <a:rPr lang="en-US" sz="1600" b="1" u="sng" dirty="0" err="1">
                <a:solidFill>
                  <a:srgbClr val="002060"/>
                </a:solidFill>
                <a:latin typeface="Times New Roman" panose="02020603050405020304" pitchFamily="18" charset="0"/>
                <a:ea typeface="Calibri" panose="020F0502020204030204" pitchFamily="34" charset="0"/>
                <a:hlinkClick r:id="rId3"/>
              </a:rPr>
              <a:t>ru</a:t>
            </a:r>
            <a:r>
              <a:rPr lang="ru-RU" sz="1600" b="1" u="sng" dirty="0">
                <a:solidFill>
                  <a:srgbClr val="002060"/>
                </a:solidFill>
                <a:latin typeface="Times New Roman" panose="02020603050405020304" pitchFamily="18" charset="0"/>
                <a:ea typeface="Calibri" panose="020F0502020204030204" pitchFamily="34" charset="0"/>
                <a:hlinkClick r:id="rId3"/>
              </a:rPr>
              <a:t>/814155/</a:t>
            </a:r>
            <a:r>
              <a:rPr lang="en-US" sz="1600" b="1" u="sng" dirty="0" err="1">
                <a:solidFill>
                  <a:srgbClr val="002060"/>
                </a:solidFill>
                <a:latin typeface="Times New Roman" panose="02020603050405020304" pitchFamily="18" charset="0"/>
                <a:ea typeface="Calibri" panose="020F0502020204030204" pitchFamily="34" charset="0"/>
                <a:hlinkClick r:id="rId3"/>
              </a:rPr>
              <a:t>literatura</a:t>
            </a:r>
            <a:r>
              <a:rPr lang="ru-RU" sz="1600" b="1" u="sng" dirty="0">
                <a:solidFill>
                  <a:srgbClr val="002060"/>
                </a:solidFill>
                <a:latin typeface="Times New Roman" panose="02020603050405020304" pitchFamily="18" charset="0"/>
                <a:ea typeface="Calibri" panose="020F0502020204030204" pitchFamily="34" charset="0"/>
                <a:hlinkClick r:id="rId3"/>
              </a:rPr>
              <a:t>/</a:t>
            </a:r>
            <a:r>
              <a:rPr lang="en-US" sz="1600" b="1" u="sng" dirty="0" err="1">
                <a:solidFill>
                  <a:srgbClr val="002060"/>
                </a:solidFill>
                <a:latin typeface="Times New Roman" panose="02020603050405020304" pitchFamily="18" charset="0"/>
                <a:ea typeface="Calibri" panose="020F0502020204030204" pitchFamily="34" charset="0"/>
                <a:hlinkClick r:id="rId3"/>
              </a:rPr>
              <a:t>otlichitelnye</a:t>
            </a:r>
            <a:r>
              <a:rPr lang="ru-RU" sz="1600" b="1" u="sng" dirty="0">
                <a:solidFill>
                  <a:srgbClr val="002060"/>
                </a:solidFill>
                <a:latin typeface="Times New Roman" panose="02020603050405020304" pitchFamily="18" charset="0"/>
                <a:ea typeface="Calibri" panose="020F0502020204030204" pitchFamily="34" charset="0"/>
                <a:hlinkClick r:id="rId3"/>
              </a:rPr>
              <a:t>_</a:t>
            </a:r>
            <a:r>
              <a:rPr lang="en-US" sz="1600" b="1" u="sng" dirty="0" err="1">
                <a:solidFill>
                  <a:srgbClr val="002060"/>
                </a:solidFill>
                <a:latin typeface="Times New Roman" panose="02020603050405020304" pitchFamily="18" charset="0"/>
                <a:ea typeface="Calibri" panose="020F0502020204030204" pitchFamily="34" charset="0"/>
                <a:hlinkClick r:id="rId3"/>
              </a:rPr>
              <a:t>osobennosti</a:t>
            </a:r>
            <a:r>
              <a:rPr lang="ru-RU" sz="1600" b="1" u="sng" dirty="0">
                <a:solidFill>
                  <a:srgbClr val="002060"/>
                </a:solidFill>
                <a:latin typeface="Times New Roman" panose="02020603050405020304" pitchFamily="18" charset="0"/>
                <a:ea typeface="Calibri" panose="020F0502020204030204" pitchFamily="34" charset="0"/>
                <a:hlinkClick r:id="rId3"/>
              </a:rPr>
              <a:t>_</a:t>
            </a:r>
            <a:r>
              <a:rPr lang="en-US" sz="1600" b="1" u="sng" dirty="0" err="1">
                <a:solidFill>
                  <a:srgbClr val="002060"/>
                </a:solidFill>
                <a:latin typeface="Times New Roman" panose="02020603050405020304" pitchFamily="18" charset="0"/>
                <a:ea typeface="Calibri" panose="020F0502020204030204" pitchFamily="34" charset="0"/>
                <a:hlinkClick r:id="rId3"/>
              </a:rPr>
              <a:t>britanskogo</a:t>
            </a:r>
            <a:r>
              <a:rPr lang="ru-RU" sz="1600" b="1" u="sng" dirty="0">
                <a:solidFill>
                  <a:srgbClr val="002060"/>
                </a:solidFill>
                <a:latin typeface="Times New Roman" panose="02020603050405020304" pitchFamily="18" charset="0"/>
                <a:ea typeface="Calibri" panose="020F0502020204030204" pitchFamily="34" charset="0"/>
                <a:hlinkClick r:id="rId3"/>
              </a:rPr>
              <a:t>_</a:t>
            </a:r>
            <a:r>
              <a:rPr lang="en-US" sz="1600" b="1" u="sng" dirty="0" err="1">
                <a:solidFill>
                  <a:srgbClr val="002060"/>
                </a:solidFill>
                <a:latin typeface="Times New Roman" panose="02020603050405020304" pitchFamily="18" charset="0"/>
                <a:ea typeface="Calibri" panose="020F0502020204030204" pitchFamily="34" charset="0"/>
                <a:hlinkClick r:id="rId3"/>
              </a:rPr>
              <a:t>amerikanskogo</a:t>
            </a:r>
            <a:r>
              <a:rPr lang="ru-RU" sz="1600" b="1" u="sng" dirty="0">
                <a:solidFill>
                  <a:srgbClr val="002060"/>
                </a:solidFill>
                <a:latin typeface="Times New Roman" panose="02020603050405020304" pitchFamily="18" charset="0"/>
                <a:ea typeface="Calibri" panose="020F0502020204030204" pitchFamily="34" charset="0"/>
                <a:hlinkClick r:id="rId3"/>
              </a:rPr>
              <a:t>_</a:t>
            </a:r>
            <a:r>
              <a:rPr lang="en-US" sz="1600" b="1" u="sng" dirty="0" err="1">
                <a:solidFill>
                  <a:srgbClr val="002060"/>
                </a:solidFill>
                <a:latin typeface="Times New Roman" panose="02020603050405020304" pitchFamily="18" charset="0"/>
                <a:ea typeface="Calibri" panose="020F0502020204030204" pitchFamily="34" charset="0"/>
                <a:hlinkClick r:id="rId3"/>
              </a:rPr>
              <a:t>slenga</a:t>
            </a:r>
            <a:r>
              <a:rPr lang="ru-RU" sz="1600" b="1" dirty="0">
                <a:solidFill>
                  <a:srgbClr val="002060"/>
                </a:solidFill>
              </a:rPr>
              <a:t/>
            </a:r>
            <a:br>
              <a:rPr lang="ru-RU" sz="1600" b="1" dirty="0">
                <a:solidFill>
                  <a:srgbClr val="002060"/>
                </a:solidFill>
              </a:rPr>
            </a:br>
            <a:r>
              <a:rPr lang="en-US" sz="1600" b="1" dirty="0">
                <a:solidFill>
                  <a:srgbClr val="002060"/>
                </a:solidFill>
                <a:latin typeface="Times New Roman" panose="02020603050405020304" pitchFamily="18" charset="0"/>
                <a:ea typeface="Calibri" panose="020F0502020204030204" pitchFamily="34" charset="0"/>
              </a:rPr>
              <a:t>https</a:t>
            </a:r>
            <a:r>
              <a:rPr lang="ru-RU" sz="1600" b="1" dirty="0">
                <a:solidFill>
                  <a:srgbClr val="002060"/>
                </a:solidFill>
                <a:latin typeface="Times New Roman" panose="02020603050405020304" pitchFamily="18" charset="0"/>
                <a:ea typeface="Calibri" panose="020F0502020204030204" pitchFamily="34" charset="0"/>
              </a:rPr>
              <a:t>://</a:t>
            </a:r>
            <a:r>
              <a:rPr lang="ru-RU" sz="1600" b="1" dirty="0" err="1">
                <a:solidFill>
                  <a:srgbClr val="002060"/>
                </a:solidFill>
                <a:latin typeface="Times New Roman" panose="02020603050405020304" pitchFamily="18" charset="0"/>
                <a:ea typeface="Calibri" panose="020F0502020204030204" pitchFamily="34" charset="0"/>
              </a:rPr>
              <a:t>урок.рф</a:t>
            </a:r>
            <a:r>
              <a:rPr lang="ru-RU" sz="1600" b="1" dirty="0">
                <a:solidFill>
                  <a:srgbClr val="002060"/>
                </a:solidFill>
                <a:latin typeface="Times New Roman" panose="02020603050405020304" pitchFamily="18" charset="0"/>
                <a:ea typeface="Calibri" panose="020F0502020204030204" pitchFamily="34" charset="0"/>
              </a:rPr>
              <a:t>/</a:t>
            </a:r>
            <a:r>
              <a:rPr lang="en-US" sz="1600" b="1" dirty="0">
                <a:solidFill>
                  <a:srgbClr val="002060"/>
                </a:solidFill>
                <a:latin typeface="Times New Roman" panose="02020603050405020304" pitchFamily="18" charset="0"/>
                <a:ea typeface="Calibri" panose="020F0502020204030204" pitchFamily="34" charset="0"/>
              </a:rPr>
              <a:t>library</a:t>
            </a:r>
            <a:r>
              <a:rPr lang="ru-RU" sz="1600" b="1" dirty="0">
                <a:solidFill>
                  <a:srgbClr val="002060"/>
                </a:solidFill>
                <a:latin typeface="Times New Roman" panose="02020603050405020304" pitchFamily="18" charset="0"/>
                <a:ea typeface="Calibri" panose="020F0502020204030204" pitchFamily="34" charset="0"/>
              </a:rPr>
              <a:t>_</a:t>
            </a:r>
            <a:r>
              <a:rPr lang="en-US" sz="1600" b="1" dirty="0">
                <a:solidFill>
                  <a:srgbClr val="002060"/>
                </a:solidFill>
                <a:latin typeface="Times New Roman" panose="02020603050405020304" pitchFamily="18" charset="0"/>
                <a:ea typeface="Calibri" panose="020F0502020204030204" pitchFamily="34" charset="0"/>
              </a:rPr>
              <a:t>kids</a:t>
            </a:r>
            <a:r>
              <a:rPr lang="ru-RU" sz="1600" b="1" dirty="0">
                <a:solidFill>
                  <a:srgbClr val="002060"/>
                </a:solidFill>
                <a:latin typeface="Times New Roman" panose="02020603050405020304" pitchFamily="18" charset="0"/>
                <a:ea typeface="Calibri" panose="020F0502020204030204" pitchFamily="34" charset="0"/>
              </a:rPr>
              <a:t>/</a:t>
            </a:r>
            <a:r>
              <a:rPr lang="en-US" sz="1600" b="1" dirty="0" err="1">
                <a:solidFill>
                  <a:srgbClr val="002060"/>
                </a:solidFill>
                <a:latin typeface="Times New Roman" panose="02020603050405020304" pitchFamily="18" charset="0"/>
                <a:ea typeface="Calibri" panose="020F0502020204030204" pitchFamily="34" charset="0"/>
              </a:rPr>
              <a:t>anglijskij</a:t>
            </a:r>
            <a:r>
              <a:rPr lang="ru-RU" sz="1600" b="1" dirty="0">
                <a:solidFill>
                  <a:srgbClr val="002060"/>
                </a:solidFill>
                <a:latin typeface="Times New Roman" panose="02020603050405020304" pitchFamily="18" charset="0"/>
                <a:ea typeface="Calibri" panose="020F0502020204030204" pitchFamily="34" charset="0"/>
              </a:rPr>
              <a:t>_</a:t>
            </a:r>
            <a:r>
              <a:rPr lang="en-US" sz="1600" b="1" dirty="0" err="1">
                <a:solidFill>
                  <a:srgbClr val="002060"/>
                </a:solidFill>
                <a:latin typeface="Times New Roman" panose="02020603050405020304" pitchFamily="18" charset="0"/>
                <a:ea typeface="Calibri" panose="020F0502020204030204" pitchFamily="34" charset="0"/>
              </a:rPr>
              <a:t>sleng</a:t>
            </a:r>
            <a:r>
              <a:rPr lang="ru-RU" sz="1600" b="1" dirty="0">
                <a:solidFill>
                  <a:srgbClr val="002060"/>
                </a:solidFill>
                <a:latin typeface="Times New Roman" panose="02020603050405020304" pitchFamily="18" charset="0"/>
                <a:ea typeface="Calibri" panose="020F0502020204030204" pitchFamily="34" charset="0"/>
              </a:rPr>
              <a:t>_085426.</a:t>
            </a:r>
            <a:r>
              <a:rPr lang="en-US" sz="1600" b="1" dirty="0">
                <a:solidFill>
                  <a:srgbClr val="002060"/>
                </a:solidFill>
                <a:latin typeface="Times New Roman" panose="02020603050405020304" pitchFamily="18" charset="0"/>
                <a:ea typeface="Calibri" panose="020F0502020204030204" pitchFamily="34" charset="0"/>
              </a:rPr>
              <a:t>html</a:t>
            </a:r>
            <a:r>
              <a:rPr lang="ru-RU" sz="1600" b="1" dirty="0">
                <a:solidFill>
                  <a:srgbClr val="002060"/>
                </a:solidFill>
              </a:rPr>
              <a:t/>
            </a:r>
            <a:br>
              <a:rPr lang="ru-RU" sz="1600" b="1" dirty="0">
                <a:solidFill>
                  <a:srgbClr val="002060"/>
                </a:solidFill>
              </a:rPr>
            </a:br>
            <a:r>
              <a:rPr lang="ru-RU" sz="1600" b="1" dirty="0">
                <a:solidFill>
                  <a:srgbClr val="002060"/>
                </a:solidFill>
                <a:latin typeface="Times New Roman" panose="02020603050405020304" pitchFamily="18" charset="0"/>
                <a:ea typeface="Calibri" panose="020F0502020204030204" pitchFamily="34" charset="0"/>
              </a:rPr>
              <a:t>https://www.stud24.ru/foreign-language/shodstva-i-razlichiya-britanskogo-i/381214-1213670-page1.html</a:t>
            </a:r>
            <a:r>
              <a:rPr lang="ru-RU" sz="1050" dirty="0"/>
              <a:t/>
            </a:r>
            <a:br>
              <a:rPr lang="ru-RU" sz="1050" dirty="0"/>
            </a:br>
            <a:r>
              <a:rPr lang="ru-RU" sz="1050" dirty="0">
                <a:latin typeface="Times New Roman" panose="02020603050405020304" pitchFamily="18" charset="0"/>
                <a:ea typeface="Calibri" panose="020F0502020204030204" pitchFamily="34" charset="0"/>
                <a:cs typeface="Times New Roman" panose="02020603050405020304" pitchFamily="18" charset="0"/>
              </a:rPr>
              <a:t> </a:t>
            </a:r>
            <a:r>
              <a:rPr lang="ru-RU" sz="900" dirty="0">
                <a:latin typeface="Calibri" panose="020F0502020204030204" pitchFamily="34" charset="0"/>
                <a:ea typeface="Calibri" panose="020F0502020204030204" pitchFamily="34" charset="0"/>
                <a:cs typeface="Times New Roman" panose="02020603050405020304" pitchFamily="18" charset="0"/>
              </a:rPr>
              <a:t/>
            </a:r>
            <a:br>
              <a:rPr lang="ru-RU" sz="900" dirty="0">
                <a:latin typeface="Calibri" panose="020F0502020204030204" pitchFamily="34" charset="0"/>
                <a:ea typeface="Calibri" panose="020F0502020204030204" pitchFamily="34" charset="0"/>
                <a:cs typeface="Times New Roman" panose="02020603050405020304" pitchFamily="18" charset="0"/>
              </a:rPr>
            </a:br>
            <a:endParaRPr lang="ru-RU" sz="1050" dirty="0"/>
          </a:p>
        </p:txBody>
      </p:sp>
    </p:spTree>
    <p:extLst>
      <p:ext uri="{BB962C8B-B14F-4D97-AF65-F5344CB8AC3E}">
        <p14:creationId xmlns:p14="http://schemas.microsoft.com/office/powerpoint/2010/main" val="2827906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4732205"/>
          </a:xfrm>
        </p:spPr>
        <p:txBody>
          <a:bodyPr>
            <a:normAutofit fontScale="90000"/>
          </a:bodyPr>
          <a:lstStyle/>
          <a:p>
            <a:pPr lvl="0" defTabSz="457200">
              <a:lnSpc>
                <a:spcPct val="100000"/>
              </a:lnSpc>
              <a:spcBef>
                <a:spcPts val="1000"/>
              </a:spcBef>
              <a:buClr>
                <a:srgbClr val="A53010"/>
              </a:buClr>
            </a:pPr>
            <a:r>
              <a:rPr lang="ru-RU" sz="3600" spc="0" dirty="0" smtClean="0">
                <a:solidFill>
                  <a:prstClr val="black">
                    <a:lumMod val="85000"/>
                    <a:lumOff val="15000"/>
                  </a:prstClr>
                </a:solidFill>
                <a:latin typeface="Century Gothic" panose="020B0502020202020204"/>
              </a:rPr>
              <a:t/>
            </a:r>
            <a:br>
              <a:rPr lang="ru-RU" sz="3600" spc="0" dirty="0" smtClean="0">
                <a:solidFill>
                  <a:prstClr val="black">
                    <a:lumMod val="85000"/>
                    <a:lumOff val="15000"/>
                  </a:prstClr>
                </a:solidFill>
                <a:latin typeface="Century Gothic" panose="020B0502020202020204"/>
              </a:rPr>
            </a:br>
            <a:r>
              <a:rPr lang="ru-RU" sz="3600" spc="0" dirty="0">
                <a:solidFill>
                  <a:prstClr val="black">
                    <a:lumMod val="85000"/>
                    <a:lumOff val="15000"/>
                  </a:prstClr>
                </a:solidFill>
                <a:latin typeface="Century Gothic" panose="020B0502020202020204"/>
              </a:rPr>
              <a:t/>
            </a:r>
            <a:br>
              <a:rPr lang="ru-RU" sz="3600" spc="0" dirty="0">
                <a:solidFill>
                  <a:prstClr val="black">
                    <a:lumMod val="85000"/>
                    <a:lumOff val="15000"/>
                  </a:prstClr>
                </a:solidFill>
                <a:latin typeface="Century Gothic" panose="020B0502020202020204"/>
              </a:rPr>
            </a:br>
            <a:r>
              <a:rPr lang="ru-RU" sz="3600" spc="0" dirty="0" smtClean="0">
                <a:solidFill>
                  <a:prstClr val="black">
                    <a:lumMod val="85000"/>
                    <a:lumOff val="15000"/>
                  </a:prstClr>
                </a:solidFill>
                <a:latin typeface="Century Gothic" panose="020B0502020202020204"/>
              </a:rPr>
              <a:t/>
            </a:r>
            <a:br>
              <a:rPr lang="ru-RU" sz="3600" spc="0" dirty="0" smtClean="0">
                <a:solidFill>
                  <a:prstClr val="black">
                    <a:lumMod val="85000"/>
                    <a:lumOff val="15000"/>
                  </a:prstClr>
                </a:solidFill>
                <a:latin typeface="Century Gothic" panose="020B0502020202020204"/>
              </a:rPr>
            </a:br>
            <a:r>
              <a:rPr lang="ru-RU" sz="3600" b="1" spc="0" dirty="0" smtClean="0">
                <a:solidFill>
                  <a:srgbClr val="002060"/>
                </a:solidFill>
                <a:latin typeface="Times New Roman" panose="02020603050405020304" pitchFamily="18" charset="0"/>
                <a:cs typeface="Times New Roman" panose="02020603050405020304" pitchFamily="18" charset="0"/>
              </a:rPr>
              <a:t>Цель:</a:t>
            </a:r>
            <a:br>
              <a:rPr lang="ru-RU" sz="3600" b="1" spc="0" dirty="0" smtClean="0">
                <a:solidFill>
                  <a:srgbClr val="002060"/>
                </a:solidFill>
                <a:latin typeface="Times New Roman" panose="02020603050405020304" pitchFamily="18" charset="0"/>
                <a:cs typeface="Times New Roman" panose="02020603050405020304" pitchFamily="18" charset="0"/>
              </a:rPr>
            </a:br>
            <a:r>
              <a:rPr lang="ru-RU" sz="3600" b="1" spc="0" dirty="0" smtClean="0">
                <a:solidFill>
                  <a:srgbClr val="002060"/>
                </a:solidFill>
                <a:latin typeface="Times New Roman" panose="02020603050405020304" pitchFamily="18" charset="0"/>
                <a:cs typeface="Times New Roman" panose="02020603050405020304" pitchFamily="18" charset="0"/>
              </a:rPr>
              <a:t/>
            </a:r>
            <a:br>
              <a:rPr lang="ru-RU" sz="3600" b="1" spc="0" dirty="0" smtClean="0">
                <a:solidFill>
                  <a:srgbClr val="002060"/>
                </a:solidFill>
                <a:latin typeface="Times New Roman" panose="02020603050405020304" pitchFamily="18" charset="0"/>
                <a:cs typeface="Times New Roman" panose="02020603050405020304" pitchFamily="18" charset="0"/>
              </a:rPr>
            </a:br>
            <a:r>
              <a:rPr lang="ru-RU" sz="3600" b="1" spc="0" dirty="0">
                <a:solidFill>
                  <a:srgbClr val="002060"/>
                </a:solidFill>
                <a:latin typeface="Times New Roman" panose="02020603050405020304" pitchFamily="18" charset="0"/>
                <a:cs typeface="Times New Roman" panose="02020603050405020304" pitchFamily="18" charset="0"/>
              </a:rPr>
              <a:t/>
            </a:r>
            <a:br>
              <a:rPr lang="ru-RU" sz="3600" b="1" spc="0" dirty="0">
                <a:solidFill>
                  <a:srgbClr val="002060"/>
                </a:solidFill>
                <a:latin typeface="Times New Roman" panose="02020603050405020304" pitchFamily="18" charset="0"/>
                <a:cs typeface="Times New Roman" panose="02020603050405020304" pitchFamily="18" charset="0"/>
              </a:rPr>
            </a:br>
            <a:r>
              <a:rPr lang="ru-RU" sz="1800" b="1" spc="0" dirty="0" smtClean="0">
                <a:solidFill>
                  <a:srgbClr val="002060"/>
                </a:solidFill>
                <a:latin typeface="Times New Roman" panose="02020603050405020304" pitchFamily="18" charset="0"/>
                <a:ea typeface="+mn-ea"/>
                <a:cs typeface="Times New Roman" panose="02020603050405020304" pitchFamily="18" charset="0"/>
              </a:rPr>
              <a:t>- </a:t>
            </a:r>
            <a:r>
              <a:rPr lang="ru-RU" sz="1800" b="1" spc="0" dirty="0">
                <a:solidFill>
                  <a:srgbClr val="002060"/>
                </a:solidFill>
                <a:latin typeface="Times New Roman" panose="02020603050405020304" pitchFamily="18" charset="0"/>
                <a:ea typeface="+mn-ea"/>
                <a:cs typeface="Times New Roman" panose="02020603050405020304" pitchFamily="18" charset="0"/>
              </a:rPr>
              <a:t>повышение мотивации к изучению английского языка, расширение кругозора обучающихся</a:t>
            </a:r>
            <a:br>
              <a:rPr lang="ru-RU" sz="1800" b="1" spc="0" dirty="0">
                <a:solidFill>
                  <a:srgbClr val="002060"/>
                </a:solidFill>
                <a:latin typeface="Times New Roman" panose="02020603050405020304" pitchFamily="18" charset="0"/>
                <a:ea typeface="+mn-ea"/>
                <a:cs typeface="Times New Roman" panose="02020603050405020304" pitchFamily="18" charset="0"/>
              </a:rPr>
            </a:br>
            <a:r>
              <a:rPr lang="ru-RU" sz="1800" b="1" spc="0" dirty="0">
                <a:solidFill>
                  <a:srgbClr val="002060"/>
                </a:solidFill>
                <a:latin typeface="Times New Roman" panose="02020603050405020304" pitchFamily="18" charset="0"/>
                <a:ea typeface="+mn-ea"/>
                <a:cs typeface="Times New Roman" panose="02020603050405020304" pitchFamily="18" charset="0"/>
              </a:rPr>
              <a:t/>
            </a:r>
            <a:br>
              <a:rPr lang="ru-RU" sz="1800" b="1" spc="0" dirty="0">
                <a:solidFill>
                  <a:srgbClr val="002060"/>
                </a:solidFill>
                <a:latin typeface="Times New Roman" panose="02020603050405020304" pitchFamily="18" charset="0"/>
                <a:ea typeface="+mn-ea"/>
                <a:cs typeface="Times New Roman" panose="02020603050405020304" pitchFamily="18" charset="0"/>
              </a:rPr>
            </a:br>
            <a:r>
              <a:rPr lang="ru-RU" sz="1800" b="1" spc="0" dirty="0">
                <a:solidFill>
                  <a:srgbClr val="002060"/>
                </a:solidFill>
                <a:latin typeface="Times New Roman" panose="02020603050405020304" pitchFamily="18" charset="0"/>
                <a:ea typeface="+mn-ea"/>
                <a:cs typeface="Times New Roman" panose="02020603050405020304" pitchFamily="18" charset="0"/>
              </a:rPr>
              <a:t>- изучение наиболее распространенных </a:t>
            </a:r>
            <a:r>
              <a:rPr lang="ru-RU" sz="1800" b="1" spc="0" dirty="0" err="1">
                <a:solidFill>
                  <a:srgbClr val="002060"/>
                </a:solidFill>
                <a:latin typeface="Times New Roman" panose="02020603050405020304" pitchFamily="18" charset="0"/>
                <a:ea typeface="+mn-ea"/>
                <a:cs typeface="Times New Roman" panose="02020603050405020304" pitchFamily="18" charset="0"/>
              </a:rPr>
              <a:t>слэнгизмов</a:t>
            </a:r>
            <a:r>
              <a:rPr lang="ru-RU" sz="1800" b="1" spc="0" dirty="0">
                <a:solidFill>
                  <a:srgbClr val="002060"/>
                </a:solidFill>
                <a:latin typeface="Times New Roman" panose="02020603050405020304" pitchFamily="18" charset="0"/>
                <a:ea typeface="+mn-ea"/>
                <a:cs typeface="Times New Roman" panose="02020603050405020304" pitchFamily="18" charset="0"/>
              </a:rPr>
              <a:t/>
            </a:r>
            <a:br>
              <a:rPr lang="ru-RU" sz="1800" b="1" spc="0" dirty="0">
                <a:solidFill>
                  <a:srgbClr val="002060"/>
                </a:solidFill>
                <a:latin typeface="Times New Roman" panose="02020603050405020304" pitchFamily="18" charset="0"/>
                <a:ea typeface="+mn-ea"/>
                <a:cs typeface="Times New Roman" panose="02020603050405020304" pitchFamily="18" charset="0"/>
              </a:rPr>
            </a:br>
            <a:r>
              <a:rPr lang="ru-RU" sz="1800" b="1" spc="0" dirty="0">
                <a:solidFill>
                  <a:srgbClr val="002060"/>
                </a:solidFill>
                <a:latin typeface="Times New Roman" panose="02020603050405020304" pitchFamily="18" charset="0"/>
                <a:ea typeface="+mn-ea"/>
                <a:cs typeface="Times New Roman" panose="02020603050405020304" pitchFamily="18" charset="0"/>
              </a:rPr>
              <a:t/>
            </a:r>
            <a:br>
              <a:rPr lang="ru-RU" sz="1800" b="1" spc="0" dirty="0">
                <a:solidFill>
                  <a:srgbClr val="002060"/>
                </a:solidFill>
                <a:latin typeface="Times New Roman" panose="02020603050405020304" pitchFamily="18" charset="0"/>
                <a:ea typeface="+mn-ea"/>
                <a:cs typeface="Times New Roman" panose="02020603050405020304" pitchFamily="18" charset="0"/>
              </a:rPr>
            </a:br>
            <a:r>
              <a:rPr lang="ru-RU" sz="1800" b="1" spc="0" dirty="0">
                <a:solidFill>
                  <a:srgbClr val="002060"/>
                </a:solidFill>
                <a:latin typeface="Times New Roman" panose="02020603050405020304" pitchFamily="18" charset="0"/>
                <a:ea typeface="+mn-ea"/>
                <a:cs typeface="Times New Roman" panose="02020603050405020304" pitchFamily="18" charset="0"/>
              </a:rPr>
              <a:t>- понимание разговорной повседневной речи и применение сленга в своей речи</a:t>
            </a:r>
            <a:br>
              <a:rPr lang="ru-RU" sz="1800" b="1" spc="0" dirty="0">
                <a:solidFill>
                  <a:srgbClr val="002060"/>
                </a:solidFill>
                <a:latin typeface="Times New Roman" panose="02020603050405020304" pitchFamily="18" charset="0"/>
                <a:ea typeface="+mn-ea"/>
                <a:cs typeface="Times New Roman" panose="02020603050405020304" pitchFamily="18" charset="0"/>
              </a:rPr>
            </a:br>
            <a:r>
              <a:rPr lang="ru-RU" sz="1800" spc="0" dirty="0">
                <a:solidFill>
                  <a:prstClr val="black">
                    <a:lumMod val="75000"/>
                    <a:lumOff val="25000"/>
                  </a:prstClr>
                </a:solidFill>
                <a:latin typeface="Century Gothic" panose="020B0502020202020204"/>
                <a:ea typeface="+mn-ea"/>
                <a:cs typeface="+mn-cs"/>
              </a:rPr>
              <a:t/>
            </a:r>
            <a:br>
              <a:rPr lang="ru-RU" sz="1800" spc="0" dirty="0">
                <a:solidFill>
                  <a:prstClr val="black">
                    <a:lumMod val="75000"/>
                    <a:lumOff val="25000"/>
                  </a:prstClr>
                </a:solidFill>
                <a:latin typeface="Century Gothic" panose="020B0502020202020204"/>
                <a:ea typeface="+mn-ea"/>
                <a:cs typeface="+mn-cs"/>
              </a:rPr>
            </a:br>
            <a:endParaRPr lang="ru-RU" sz="2000" dirty="0"/>
          </a:p>
        </p:txBody>
      </p:sp>
    </p:spTree>
    <p:extLst>
      <p:ext uri="{BB962C8B-B14F-4D97-AF65-F5344CB8AC3E}">
        <p14:creationId xmlns:p14="http://schemas.microsoft.com/office/powerpoint/2010/main" val="2305635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7400" y="286603"/>
            <a:ext cx="10058400" cy="5999897"/>
          </a:xfrm>
        </p:spPr>
        <p:txBody>
          <a:bodyPr>
            <a:normAutofit/>
          </a:bodyPr>
          <a:lstStyle/>
          <a:p>
            <a:pPr>
              <a:lnSpc>
                <a:spcPct val="107000"/>
              </a:lnSpc>
              <a:spcAft>
                <a:spcPts val="825"/>
              </a:spcAft>
            </a:pPr>
            <a:r>
              <a:rPr lang="en-US" sz="2400" b="1" dirty="0">
                <a:solidFill>
                  <a:srgbClr val="002060"/>
                </a:solidFill>
                <a:latin typeface="Times New Roman" panose="02020603050405020304" pitchFamily="18" charset="0"/>
                <a:cs typeface="Times New Roman" panose="02020603050405020304" pitchFamily="18" charset="0"/>
              </a:rPr>
              <a:t>To identify the relevance of the topic, a questionnaire was created, </a:t>
            </a:r>
            <a:r>
              <a:rPr lang="en-US" sz="2400" b="1" dirty="0" smtClean="0">
                <a:solidFill>
                  <a:srgbClr val="002060"/>
                </a:solidFill>
                <a:latin typeface="Times New Roman" panose="02020603050405020304" pitchFamily="18" charset="0"/>
                <a:cs typeface="Times New Roman" panose="02020603050405020304" pitchFamily="18" charset="0"/>
              </a:rPr>
              <a:t/>
            </a:r>
            <a:br>
              <a:rPr lang="en-US" sz="2400" b="1" dirty="0" smtClean="0">
                <a:solidFill>
                  <a:srgbClr val="002060"/>
                </a:solidFill>
                <a:latin typeface="Times New Roman" panose="02020603050405020304" pitchFamily="18" charset="0"/>
                <a:cs typeface="Times New Roman" panose="02020603050405020304" pitchFamily="18" charset="0"/>
              </a:rPr>
            </a:br>
            <a:r>
              <a:rPr lang="en-US" sz="2400" b="1" dirty="0" smtClean="0">
                <a:solidFill>
                  <a:srgbClr val="002060"/>
                </a:solidFill>
                <a:latin typeface="Times New Roman" panose="02020603050405020304" pitchFamily="18" charset="0"/>
                <a:cs typeface="Times New Roman" panose="02020603050405020304" pitchFamily="18" charset="0"/>
              </a:rPr>
              <a:t>which </a:t>
            </a:r>
            <a:r>
              <a:rPr lang="en-US" sz="2400" b="1" dirty="0">
                <a:solidFill>
                  <a:srgbClr val="002060"/>
                </a:solidFill>
                <a:latin typeface="Times New Roman" panose="02020603050405020304" pitchFamily="18" charset="0"/>
                <a:cs typeface="Times New Roman" panose="02020603050405020304" pitchFamily="18" charset="0"/>
              </a:rPr>
              <a:t>was attended by 25 students</a:t>
            </a:r>
            <a:r>
              <a:rPr lang="en-US" sz="2400" b="1" dirty="0" smtClean="0">
                <a:solidFill>
                  <a:srgbClr val="002060"/>
                </a:solidFill>
                <a:latin typeface="Times New Roman" panose="02020603050405020304" pitchFamily="18" charset="0"/>
                <a:cs typeface="Times New Roman" panose="02020603050405020304" pitchFamily="18" charset="0"/>
              </a:rPr>
              <a:t>.</a:t>
            </a:r>
            <a:br>
              <a:rPr lang="en-US" sz="2400" b="1" dirty="0" smtClean="0">
                <a:solidFill>
                  <a:srgbClr val="002060"/>
                </a:solidFill>
                <a:latin typeface="Times New Roman" panose="02020603050405020304" pitchFamily="18" charset="0"/>
                <a:cs typeface="Times New Roman" panose="02020603050405020304" pitchFamily="18" charset="0"/>
              </a:rPr>
            </a:b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                            The </a:t>
            </a:r>
            <a:r>
              <a:rPr lang="en-US" sz="2400" b="1" dirty="0">
                <a:solidFill>
                  <a:srgbClr val="002060"/>
                </a:solidFill>
                <a:latin typeface="Times New Roman" panose="02020603050405020304" pitchFamily="18" charset="0"/>
                <a:cs typeface="Times New Roman" panose="02020603050405020304" pitchFamily="18" charset="0"/>
              </a:rPr>
              <a:t>results of the survey </a:t>
            </a:r>
            <a: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4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4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1800" dirty="0">
                <a:latin typeface="Calibri" panose="020F0502020204030204" pitchFamily="34" charset="0"/>
                <a:ea typeface="Calibri" panose="020F0502020204030204" pitchFamily="34" charset="0"/>
                <a:cs typeface="Times New Roman" panose="02020603050405020304" pitchFamily="18" charset="0"/>
              </a:rPr>
              <a:t/>
            </a:r>
            <a:br>
              <a:rPr lang="ru-RU" sz="1800" dirty="0">
                <a:latin typeface="Calibri" panose="020F0502020204030204" pitchFamily="34" charset="0"/>
                <a:ea typeface="Calibri" panose="020F0502020204030204" pitchFamily="34" charset="0"/>
                <a:cs typeface="Times New Roman" panose="02020603050405020304" pitchFamily="18" charset="0"/>
              </a:rPr>
            </a:br>
            <a:r>
              <a:rPr lang="ru-RU" sz="2400" dirty="0">
                <a:latin typeface="+mn-lt"/>
                <a:ea typeface="Calibri" panose="020F0502020204030204" pitchFamily="34" charset="0"/>
                <a:cs typeface="Times New Roman" panose="02020603050405020304" pitchFamily="18" charset="0"/>
              </a:rPr>
              <a:t/>
            </a:r>
            <a:br>
              <a:rPr lang="ru-RU" sz="2400" dirty="0">
                <a:latin typeface="+mn-lt"/>
                <a:ea typeface="Calibri" panose="020F0502020204030204" pitchFamily="34" charset="0"/>
                <a:cs typeface="Times New Roman" panose="02020603050405020304" pitchFamily="18" charset="0"/>
              </a:rPr>
            </a:br>
            <a:endParaRPr lang="ru-RU" sz="2400" dirty="0">
              <a:latin typeface="+mn-lt"/>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044020665"/>
              </p:ext>
            </p:extLst>
          </p:nvPr>
        </p:nvGraphicFramePr>
        <p:xfrm>
          <a:off x="2358736" y="1932707"/>
          <a:ext cx="7398327" cy="4239492"/>
        </p:xfrm>
        <a:graphic>
          <a:graphicData uri="http://schemas.openxmlformats.org/drawingml/2006/table">
            <a:tbl>
              <a:tblPr firstRow="1" firstCol="1" bandRow="1"/>
              <a:tblGrid>
                <a:gridCol w="317719"/>
                <a:gridCol w="3540304"/>
                <a:gridCol w="3540304"/>
              </a:tblGrid>
              <a:tr h="1059873">
                <a:tc>
                  <a:txBody>
                    <a:bodyPr/>
                    <a:lstStyle/>
                    <a:p>
                      <a:pPr>
                        <a:lnSpc>
                          <a:spcPct val="107000"/>
                        </a:lnSpc>
                        <a:spcAft>
                          <a:spcPts val="800"/>
                        </a:spcAft>
                      </a:pPr>
                      <a:r>
                        <a:rPr lang="ru-RU"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Have you ever heard about slang?</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Yes, I do-24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No, I don’t-0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I find it difficult to answer-1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9873">
                <a:tc>
                  <a:txBody>
                    <a:bodyPr/>
                    <a:lstStyle/>
                    <a:p>
                      <a:pPr>
                        <a:lnSpc>
                          <a:spcPct val="107000"/>
                        </a:lnSpc>
                        <a:spcAft>
                          <a:spcPts val="800"/>
                        </a:spcAft>
                      </a:pPr>
                      <a:r>
                        <a:rPr lang="ru-RU" sz="14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Do you use slang in your speech, if so, how often?</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Yes, I use it on a regular basis-11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Yes, I use it, but rarely-10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No, I don't use it-4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9873">
                <a:tc>
                  <a:txBody>
                    <a:bodyPr/>
                    <a:lstStyle/>
                    <a:p>
                      <a:pPr>
                        <a:lnSpc>
                          <a:spcPct val="107000"/>
                        </a:lnSpc>
                        <a:spcAft>
                          <a:spcPts val="800"/>
                        </a:spcAft>
                      </a:pPr>
                      <a:r>
                        <a:rPr lang="ru-RU" sz="14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Do you know how American slang came into the speech of teenagers in Russia?</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Yes, I know-11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No, I don't know-10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I find it difficult to answer-4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9873">
                <a:tc>
                  <a:txBody>
                    <a:bodyPr/>
                    <a:lstStyle/>
                    <a:p>
                      <a:pPr>
                        <a:lnSpc>
                          <a:spcPct val="107000"/>
                        </a:lnSpc>
                        <a:spcAft>
                          <a:spcPts val="800"/>
                        </a:spcAft>
                      </a:pPr>
                      <a:r>
                        <a:rPr lang="ru-RU" sz="14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What kinds of slang do you know?</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0 kinds-0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1-3 kinds-14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4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3-6 kinds-11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110960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8705" y="5038725"/>
            <a:ext cx="10058400" cy="1314450"/>
          </a:xfrm>
        </p:spPr>
        <p:txBody>
          <a:bodyPr>
            <a:normAutofit fontScale="90000"/>
          </a:bodyPr>
          <a:lstStyle/>
          <a:p>
            <a:pPr>
              <a:lnSpc>
                <a:spcPct val="107000"/>
              </a:lnSpc>
              <a:spcAft>
                <a:spcPts val="0"/>
              </a:spcAft>
            </a:pP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smtClean="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200" dirty="0">
                <a:solidFill>
                  <a:srgbClr val="242322"/>
                </a:solidFill>
                <a:latin typeface="Times New Roman" panose="02020603050405020304" pitchFamily="18" charset="0"/>
                <a:ea typeface="Times New Roman" panose="02020603050405020304" pitchFamily="18" charset="0"/>
                <a:cs typeface="Times New Roman" panose="02020603050405020304" pitchFamily="18" charset="0"/>
              </a:rPr>
            </a:br>
            <a:r>
              <a:rPr lang="ru-RU" sz="4400" dirty="0">
                <a:solidFill>
                  <a:srgbClr val="2C2D2E"/>
                </a:solidFill>
                <a:latin typeface="Arial" panose="020B0604020202020204" pitchFamily="34" charset="0"/>
                <a:ea typeface="Times New Roman" panose="02020603050405020304" pitchFamily="18" charset="0"/>
                <a:cs typeface="Times New Roman" panose="02020603050405020304" pitchFamily="18" charset="0"/>
              </a:rPr>
              <a:t> </a:t>
            </a:r>
            <a:r>
              <a:rPr lang="ru-RU" sz="4000" dirty="0">
                <a:latin typeface="Calibri" panose="020F0502020204030204" pitchFamily="34" charset="0"/>
                <a:ea typeface="Calibri" panose="020F0502020204030204" pitchFamily="34" charset="0"/>
                <a:cs typeface="Times New Roman" panose="02020603050405020304" pitchFamily="18" charset="0"/>
              </a:rPr>
              <a:t/>
            </a:r>
            <a:br>
              <a:rPr lang="ru-RU" sz="4000" dirty="0">
                <a:latin typeface="Calibri" panose="020F0502020204030204" pitchFamily="34" charset="0"/>
                <a:ea typeface="Calibri" panose="020F0502020204030204" pitchFamily="34" charset="0"/>
                <a:cs typeface="Times New Roman" panose="02020603050405020304" pitchFamily="18" charset="0"/>
              </a:rPr>
            </a:b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2320007719"/>
              </p:ext>
            </p:extLst>
          </p:nvPr>
        </p:nvGraphicFramePr>
        <p:xfrm>
          <a:off x="1990726" y="485775"/>
          <a:ext cx="7240587" cy="2754376"/>
        </p:xfrm>
        <a:graphic>
          <a:graphicData uri="http://schemas.openxmlformats.org/drawingml/2006/table">
            <a:tbl>
              <a:tblPr firstRow="1" firstCol="1" bandRow="1"/>
              <a:tblGrid>
                <a:gridCol w="310945"/>
                <a:gridCol w="3464821"/>
                <a:gridCol w="3464821"/>
              </a:tblGrid>
              <a:tr h="1256272">
                <a:tc>
                  <a:txBody>
                    <a:bodyPr/>
                    <a:lstStyle/>
                    <a:p>
                      <a:pPr>
                        <a:lnSpc>
                          <a:spcPct val="107000"/>
                        </a:lnSpc>
                        <a:spcAft>
                          <a:spcPts val="800"/>
                        </a:spcAft>
                      </a:pPr>
                      <a:r>
                        <a:rPr lang="ru-RU"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What would you advise teenagers to use slang or to give up?</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I would advise teenagers to use slang-11</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I would advise teenagers to give up slang-8</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I find it difficult to answer-6</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829703">
                <a:tc>
                  <a:txBody>
                    <a:bodyPr/>
                    <a:lstStyle/>
                    <a:p>
                      <a:pPr>
                        <a:lnSpc>
                          <a:spcPct val="107000"/>
                        </a:lnSpc>
                        <a:spcAft>
                          <a:spcPts val="800"/>
                        </a:spcAft>
                      </a:pPr>
                      <a:r>
                        <a:rPr lang="ru-RU" sz="18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ru-RU" sz="18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80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Do you think there is a barrier between teenagers and the older generation because of slang?</a:t>
                      </a:r>
                      <a:endParaRPr lang="ru-RU" sz="18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Yes, I think there is a barrier-16</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No, I think there is no barrier-4</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solidFill>
                            <a:srgbClr val="242322"/>
                          </a:solidFill>
                          <a:effectLst/>
                          <a:latin typeface="Times New Roman" panose="02020603050405020304" pitchFamily="18" charset="0"/>
                          <a:ea typeface="Times New Roman" panose="02020603050405020304" pitchFamily="18" charset="0"/>
                          <a:cs typeface="Times New Roman" panose="02020603050405020304" pitchFamily="18" charset="0"/>
                        </a:rPr>
                        <a:t>I find it difficult to answer-5</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Прямоугольник 3"/>
          <p:cNvSpPr/>
          <p:nvPr/>
        </p:nvSpPr>
        <p:spPr>
          <a:xfrm>
            <a:off x="352424" y="4495800"/>
            <a:ext cx="11077575" cy="2246769"/>
          </a:xfrm>
          <a:prstGeom prst="rect">
            <a:avLst/>
          </a:prstGeom>
        </p:spPr>
        <p:txBody>
          <a:bodyPr wrap="square">
            <a:spAutoFit/>
          </a:bodyPr>
          <a:lstStyle/>
          <a:p>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Таким образом, на основе данных анкетирования было выявлено, что есть необходимость ознакомить учащихся с разнообразием американского сленга и придумать, как упростить понимание между ними и старшим </a:t>
            </a:r>
            <a:r>
              <a:rPr lang="ru-RU" sz="2000" b="1" spc="-5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поколением. </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С этой целью </a:t>
            </a:r>
            <a:r>
              <a:rPr lang="ru-RU" sz="2000" b="1" spc="-5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создан </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The</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Dictionary</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of</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the</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American</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slang</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in</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teenagers</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speech</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in</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Russia</a:t>
            </a: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(“Словарь Американского сленга в речи подростков России”).</a:t>
            </a:r>
            <a:r>
              <a:rPr lang="ru-RU" sz="2000" b="1" spc="-5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r>
            <a:br>
              <a:rPr lang="ru-RU" sz="2000" b="1" spc="-5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br>
            <a: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2000" b="1" spc="-5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br>
            <a:endParaRPr lang="ru-RU" sz="20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67766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 y="85344"/>
            <a:ext cx="11935968" cy="1213520"/>
          </a:xfrm>
        </p:spPr>
        <p:txBody>
          <a:bodyPr>
            <a:normAutofit fontScale="90000"/>
          </a:bodyPr>
          <a:lstStyle/>
          <a:p>
            <a:r>
              <a:rPr lang="ru-RU" sz="2400" b="1" dirty="0" smtClean="0">
                <a:solidFill>
                  <a:srgbClr val="002060"/>
                </a:solidFill>
                <a:latin typeface="Times New Roman" panose="02020603050405020304" pitchFamily="18" charset="0"/>
                <a:cs typeface="Times New Roman" panose="02020603050405020304" pitchFamily="18" charset="0"/>
              </a:rPr>
              <a:t> </a:t>
            </a:r>
            <a:r>
              <a:rPr lang="en-US" sz="2400" b="1" dirty="0">
                <a:solidFill>
                  <a:srgbClr val="002060"/>
                </a:solidFill>
                <a:latin typeface="Times New Roman" panose="02020603050405020304" pitchFamily="18" charset="0"/>
                <a:cs typeface="Times New Roman" panose="02020603050405020304" pitchFamily="18" charset="0"/>
              </a:rPr>
              <a:t>English–speaking slang is one of the functional styles that is more often used by young people to communicate in a relaxed, informal environment. The main role in the slang language is played by specific words, which are a kind of universal messages that replace a long sequence of sentences. In addition, they serve as encodings that hide the meaning of the conversation from the </a:t>
            </a:r>
            <a:r>
              <a:rPr lang="en-US" sz="2400" b="1" dirty="0" smtClean="0">
                <a:solidFill>
                  <a:srgbClr val="002060"/>
                </a:solidFill>
                <a:latin typeface="Times New Roman" panose="02020603050405020304" pitchFamily="18" charset="0"/>
                <a:cs typeface="Times New Roman" panose="02020603050405020304" pitchFamily="18" charset="0"/>
              </a:rPr>
              <a:t>uninitiated.</a:t>
            </a:r>
            <a:endParaRPr lang="ru-RU" sz="24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987019" y="1298864"/>
            <a:ext cx="7680960" cy="4733544"/>
          </a:xfrm>
          <a:prstGeom prst="rect">
            <a:avLst/>
          </a:prstGeom>
        </p:spPr>
      </p:pic>
    </p:spTree>
    <p:extLst>
      <p:ext uri="{BB962C8B-B14F-4D97-AF65-F5344CB8AC3E}">
        <p14:creationId xmlns:p14="http://schemas.microsoft.com/office/powerpoint/2010/main" val="2139717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1108" y="-457199"/>
            <a:ext cx="10542201" cy="2130136"/>
          </a:xfrm>
        </p:spPr>
        <p:txBody>
          <a:bodyPr>
            <a:normAutofit/>
          </a:bodyPr>
          <a:lstStyle/>
          <a:p>
            <a:r>
              <a:rPr lang="en-US" sz="2400" b="1" dirty="0">
                <a:solidFill>
                  <a:srgbClr val="002060"/>
                </a:solidFill>
                <a:latin typeface="Times New Roman" panose="02020603050405020304" pitchFamily="18" charset="0"/>
                <a:cs typeface="Times New Roman" panose="02020603050405020304" pitchFamily="18" charset="0"/>
              </a:rPr>
              <a:t>Youth slang is characterized by some blurring of boundaries. It can be isolated as a closed subsystem, as an object of observation, only conditionally. The study and comparison of styles of different languages leads to the conclusion that slang does not dry up and does not pollute the oral speech of the one who uses it, but is to some extent a necessary part of this system.</a:t>
            </a:r>
            <a:endParaRPr lang="ru-RU" sz="24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2470173" y="1756064"/>
            <a:ext cx="6724069" cy="4434462"/>
          </a:xfrm>
          <a:prstGeom prst="rect">
            <a:avLst/>
          </a:prstGeom>
        </p:spPr>
      </p:pic>
    </p:spTree>
    <p:extLst>
      <p:ext uri="{BB962C8B-B14F-4D97-AF65-F5344CB8AC3E}">
        <p14:creationId xmlns:p14="http://schemas.microsoft.com/office/powerpoint/2010/main" val="2699413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37954" y="140299"/>
            <a:ext cx="9598013" cy="505877"/>
          </a:xfrm>
        </p:spPr>
        <p:txBody>
          <a:bodyPr>
            <a:normAutofit/>
          </a:bodyPr>
          <a:lstStyle/>
          <a:p>
            <a:r>
              <a:rPr lang="ru-RU" sz="2400" dirty="0"/>
              <a:t> </a:t>
            </a:r>
            <a:r>
              <a:rPr lang="ru-RU" sz="2400" dirty="0" smtClean="0"/>
              <a:t>  </a:t>
            </a:r>
            <a:r>
              <a:rPr lang="en-US" sz="2800" b="1" dirty="0">
                <a:solidFill>
                  <a:srgbClr val="002060"/>
                </a:solidFill>
                <a:latin typeface="Times New Roman" panose="02020603050405020304" pitchFamily="18" charset="0"/>
                <a:cs typeface="Times New Roman" panose="02020603050405020304" pitchFamily="18" charset="0"/>
              </a:rPr>
              <a:t>How is youth slang formed from English?</a:t>
            </a:r>
            <a:endParaRPr lang="ru-RU" sz="28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215720" y="941616"/>
            <a:ext cx="9955631" cy="4974767"/>
          </a:xfrm>
          <a:prstGeom prst="rect">
            <a:avLst/>
          </a:prstGeom>
        </p:spPr>
      </p:pic>
    </p:spTree>
    <p:extLst>
      <p:ext uri="{BB962C8B-B14F-4D97-AF65-F5344CB8AC3E}">
        <p14:creationId xmlns:p14="http://schemas.microsoft.com/office/powerpoint/2010/main" val="1478348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 y="97535"/>
            <a:ext cx="11801856" cy="723347"/>
          </a:xfrm>
        </p:spPr>
        <p:txBody>
          <a:bodyPr>
            <a:normAutofit/>
          </a:bodyPr>
          <a:lstStyle/>
          <a:p>
            <a:r>
              <a:rPr lang="ru-RU" sz="2400" dirty="0" smtClean="0"/>
              <a:t>   </a:t>
            </a:r>
            <a:r>
              <a:rPr lang="en-US" sz="2400" b="1" dirty="0">
                <a:solidFill>
                  <a:srgbClr val="002060"/>
                </a:solidFill>
                <a:latin typeface="Times New Roman" panose="02020603050405020304" pitchFamily="18" charset="0"/>
                <a:cs typeface="Times New Roman" panose="02020603050405020304" pitchFamily="18" charset="0"/>
              </a:rPr>
              <a:t>The names of the types of American slang traditionally go back to the groups that use them.</a:t>
            </a:r>
            <a:endParaRPr lang="ru-RU" sz="24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831477" y="1045243"/>
            <a:ext cx="8553429" cy="5084505"/>
          </a:xfrm>
          <a:prstGeom prst="rect">
            <a:avLst/>
          </a:prstGeom>
        </p:spPr>
      </p:pic>
    </p:spTree>
    <p:extLst>
      <p:ext uri="{BB962C8B-B14F-4D97-AF65-F5344CB8AC3E}">
        <p14:creationId xmlns:p14="http://schemas.microsoft.com/office/powerpoint/2010/main" val="215749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85345"/>
            <a:ext cx="11911584" cy="829055"/>
          </a:xfrm>
        </p:spPr>
        <p:txBody>
          <a:bodyPr>
            <a:normAutofit/>
          </a:bodyPr>
          <a:lstStyle/>
          <a:p>
            <a:r>
              <a:rPr lang="en-US" sz="2400" b="1" dirty="0">
                <a:solidFill>
                  <a:srgbClr val="002060"/>
                </a:solidFill>
                <a:latin typeface="Times New Roman" panose="02020603050405020304" pitchFamily="18" charset="0"/>
                <a:cs typeface="Times New Roman" panose="02020603050405020304" pitchFamily="18" charset="0"/>
              </a:rPr>
              <a:t>Slang not only denotes phenomena that contradict morality and the law, it also expresses a certain attitude towards them - epically neutral, positive or somewhat arrogant and dismissive</a:t>
            </a:r>
            <a:endParaRPr lang="ru-RU" sz="2400" b="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414272" y="1085088"/>
            <a:ext cx="9156192" cy="5084064"/>
          </a:xfrm>
          <a:prstGeom prst="rect">
            <a:avLst/>
          </a:prstGeom>
        </p:spPr>
      </p:pic>
    </p:spTree>
    <p:extLst>
      <p:ext uri="{BB962C8B-B14F-4D97-AF65-F5344CB8AC3E}">
        <p14:creationId xmlns:p14="http://schemas.microsoft.com/office/powerpoint/2010/main" val="2820789597"/>
      </p:ext>
    </p:extLst>
  </p:cSld>
  <p:clrMapOvr>
    <a:masterClrMapping/>
  </p:clrMapOvr>
</p:sld>
</file>

<file path=ppt/theme/theme1.xml><?xml version="1.0" encoding="utf-8"?>
<a:theme xmlns:a="http://schemas.openxmlformats.org/drawingml/2006/main" name="Ретро">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docProps/app.xml><?xml version="1.0" encoding="utf-8"?>
<Properties xmlns="http://schemas.openxmlformats.org/officeDocument/2006/extended-properties" xmlns:vt="http://schemas.openxmlformats.org/officeDocument/2006/docPropsVTypes">
  <Template>Retrospect</Template>
  <TotalTime>232</TotalTime>
  <Words>509</Words>
  <Application>Microsoft Office PowerPoint</Application>
  <PresentationFormat>Широкоэкранный</PresentationFormat>
  <Paragraphs>45</Paragraphs>
  <Slides>12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12</vt:i4>
      </vt:variant>
    </vt:vector>
  </HeadingPairs>
  <TitlesOfParts>
    <vt:vector size="18" baseType="lpstr">
      <vt:lpstr>Arial</vt:lpstr>
      <vt:lpstr>Calibri</vt:lpstr>
      <vt:lpstr>Calibri Light</vt:lpstr>
      <vt:lpstr>Century Gothic</vt:lpstr>
      <vt:lpstr>Times New Roman</vt:lpstr>
      <vt:lpstr>Ретро</vt:lpstr>
      <vt:lpstr>                  American slang   in the speech of Russian teenagers</vt:lpstr>
      <vt:lpstr>   Цель:   - повышение мотивации к изучению английского языка, расширение кругозора обучающихся  - изучение наиболее распространенных слэнгизмов  - понимание разговорной повседневной речи и применение сленга в своей речи  </vt:lpstr>
      <vt:lpstr>To identify the relevance of the topic, a questionnaire was created,  which was attended by 25 students.                              The results of the survey             </vt:lpstr>
      <vt:lpstr>               </vt:lpstr>
      <vt:lpstr> English–speaking slang is one of the functional styles that is more often used by young people to communicate in a relaxed, informal environment. The main role in the slang language is played by specific words, which are a kind of universal messages that replace a long sequence of sentences. In addition, they serve as encodings that hide the meaning of the conversation from the uninitiated.</vt:lpstr>
      <vt:lpstr>Youth slang is characterized by some blurring of boundaries. It can be isolated as a closed subsystem, as an object of observation, only conditionally. The study and comparison of styles of different languages leads to the conclusion that slang does not dry up and does not pollute the oral speech of the one who uses it, but is to some extent a necessary part of this system.</vt:lpstr>
      <vt:lpstr>   How is youth slang formed from English?</vt:lpstr>
      <vt:lpstr>   The names of the types of American slang traditionally go back to the groups that use them.</vt:lpstr>
      <vt:lpstr>Slang not only denotes phenomena that contradict morality and the law, it also expresses a certain attitude towards them - epically neutral, positive or somewhat arrogant and dismissive</vt:lpstr>
      <vt:lpstr>Is it possible to reduce or even remove the barrier  between teenagers and the older generation? How to do it?</vt:lpstr>
      <vt:lpstr>A large number of young people consider slang to be a barrier between their communication with the older generation. To solve this problem, there are dictionaries with the most popular slang words and expressions.</vt:lpstr>
      <vt:lpstr>Список информационных материалов                                                                      1.  Арнольд, И. В. Лексикология современного английского языка. — М.: Высшая школа, 1986.  2.  Смирницкий А. И. Лексикология английского языка. М., 1956.  3.  De Klerk, V. Hall. New Dictionary of American Slang. — New York: Harper and Row, 1986.  4.   Flexner S. B. Preface // Dictionary of American Slang. — 1975.  5.  Oxford Essential Dictionary. — Oxford University Press, 2000.  6.  Quirk, Randolph. A Comprehension Grammar of the English Language. — New York: Longman Group Ltd.,1985. 7.   Каверина, Д. А. Сравнительный анализ американского и британского сленга / Д. А. 8.    Каверина. — Текст : непосредственный // Молодой ученый. — 2014. — № 20 (79). — С. 718-721. — URL: https://moluch.ru/archive/79/14043/ (дата обращения: 26.11.2021).   https://london-express.ru/blog/slovar-sovremennogo-angliyskogo-slenga/ https://advance-club.ru/knowledge/articles/angliyskiy-sleng-v-sovremennom-angliyskom/ https://www.englishdom.com/blog/top-50-slov-iz-anglijskogo-slenga/ https://studwood.ru/814155/literatura/otlichitelnye_osobennosti_britanskogo_amerikanskogo_slenga https://урок.рф/library_kids/anglijskij_sleng_085426.html https://www.stud24.ru/foreign-language/shodstva-i-razlichiya-britanskogo-i/381214-1213670-page1.html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Американский сленг в жизни подростков России Индивидуальный проект</dc:title>
  <dc:creator>Компьютер</dc:creator>
  <cp:lastModifiedBy>Степанова Галина Николаевна</cp:lastModifiedBy>
  <cp:revision>28</cp:revision>
  <dcterms:created xsi:type="dcterms:W3CDTF">2023-02-17T06:26:03Z</dcterms:created>
  <dcterms:modified xsi:type="dcterms:W3CDTF">2024-12-18T08:02:12Z</dcterms:modified>
</cp:coreProperties>
</file>