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70" r:id="rId4"/>
    <p:sldId id="258" r:id="rId5"/>
    <p:sldId id="259" r:id="rId6"/>
    <p:sldId id="260" r:id="rId7"/>
    <p:sldId id="273" r:id="rId8"/>
    <p:sldId id="274" r:id="rId9"/>
    <p:sldId id="275" r:id="rId10"/>
    <p:sldId id="276" r:id="rId11"/>
    <p:sldId id="281" r:id="rId12"/>
    <p:sldId id="280" r:id="rId13"/>
    <p:sldId id="271" r:id="rId14"/>
    <p:sldId id="272" r:id="rId15"/>
    <p:sldId id="27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C121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82" autoAdjust="0"/>
  </p:normalViewPr>
  <p:slideViewPr>
    <p:cSldViewPr>
      <p:cViewPr varScale="1">
        <p:scale>
          <a:sx n="73" d="100"/>
          <a:sy n="73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22CF-A4E4-4FCD-8C0C-D26F20BBD31F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05509-8C26-4238-88FB-A705068F06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AEAE1-070C-49BE-88A8-0B988B6D09C0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A3ADB-CA11-49F3-AF19-B8F2AB63D2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58DD7-4DF2-406A-8F83-DB58322B408B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E4797-34AE-431B-80ED-D2E6FF082B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D448C-952C-4B0F-ADEF-761BD3238BDC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A44FE-B49E-4D16-9330-9AE444F568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09D5E-7B8D-468E-93DA-F83D38F8B44E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6205A-92DD-4FA8-BFAE-29F1F7C4AD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49C88-845C-4F50-A8F1-2AA241469D36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0CC96-7DD4-4C8B-8D9F-BD1219B52C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A96DC-2056-4990-837E-3458348CE32B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2C436-5352-427A-AC9F-97ED94FB5F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A7213-54A4-4733-94F7-7CFBDC181923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D351C-4680-4F9C-AF32-50C5EB8C5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F6473-F2EB-47CA-9723-A70B362B1DA2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FF898-D97B-4872-8FC7-6B5757BF6F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DAA56-C2C8-425A-B591-5655873E8639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4C398-3435-4B02-B217-272E0E1608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8EE4B-1F7B-4512-AC67-37A51140FFCB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5775D-F588-4FE2-BEB3-57BF03D392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F9DD84-52B8-4B6F-99E1-69C1836F6070}" type="datetimeFigureOut">
              <a:rPr lang="ru-RU"/>
              <a:pPr>
                <a:defRPr/>
              </a:pPr>
              <a:t>27.12.2024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62675E-4CBB-4A3B-8A5E-0E0EEF7E5A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traditio-ru.org/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lesson-history.narod.ru/" TargetMode="External"/><Relationship Id="rId4" Type="http://schemas.openxmlformats.org/officeDocument/2006/relationships/hyperlink" Target="http://www.library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>
          <a:xfrm>
            <a:off x="-1260475" y="549275"/>
            <a:ext cx="9144000" cy="1143000"/>
          </a:xfrm>
        </p:spPr>
        <p:txBody>
          <a:bodyPr/>
          <a:lstStyle/>
          <a:p>
            <a:r>
              <a:rPr lang="ru-RU" sz="6000" smtClean="0">
                <a:solidFill>
                  <a:srgbClr val="FC1212"/>
                </a:solidFill>
                <a:latin typeface="Monotype Corsiva" pitchFamily="66" charset="0"/>
              </a:rPr>
              <a:t>«Князь Владимир-</a:t>
            </a:r>
            <a:br>
              <a:rPr lang="ru-RU" sz="6000" smtClean="0">
                <a:solidFill>
                  <a:srgbClr val="FC1212"/>
                </a:solidFill>
                <a:latin typeface="Monotype Corsiva" pitchFamily="66" charset="0"/>
              </a:rPr>
            </a:br>
            <a:r>
              <a:rPr lang="ru-RU" sz="6000" smtClean="0">
                <a:solidFill>
                  <a:srgbClr val="FC1212"/>
                </a:solidFill>
                <a:latin typeface="Arial" charset="0"/>
              </a:rPr>
              <a:t>                  </a:t>
            </a:r>
            <a:r>
              <a:rPr lang="ru-RU" sz="6000" smtClean="0">
                <a:solidFill>
                  <a:srgbClr val="FC1212"/>
                </a:solidFill>
                <a:latin typeface="Monotype Corsiva" pitchFamily="66" charset="0"/>
              </a:rPr>
              <a:t>креститель Руси»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>
          <a:xfrm>
            <a:off x="5148263" y="4292600"/>
            <a:ext cx="3744912" cy="226536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b="1" u="sng" smtClean="0">
              <a:latin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1600" b="1" i="1" smtClean="0">
                <a:latin typeface="Times New Roman" pitchFamily="18" charset="0"/>
              </a:rPr>
              <a:t>Алексеева А.А.-</a:t>
            </a:r>
            <a:r>
              <a:rPr lang="ru-RU" sz="1600" b="1" smtClean="0">
                <a:latin typeface="Times New Roman" pitchFamily="18" charset="0"/>
              </a:rPr>
              <a:t> учитель истории и обществознания МБОУ «Еметкинская СОШ» Козловского муниципального округа Чувашской Республики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256086"/>
            <a:ext cx="3073400" cy="4292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1257300"/>
            <a:ext cx="3971925" cy="2381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3676650"/>
            <a:ext cx="5065713" cy="2836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1" name="Прямоугольник 5"/>
          <p:cNvSpPr>
            <a:spLocks noChangeArrowheads="1"/>
          </p:cNvSpPr>
          <p:nvPr/>
        </p:nvSpPr>
        <p:spPr bwMode="auto">
          <a:xfrm>
            <a:off x="323850" y="333375"/>
            <a:ext cx="7993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auto">
          <a:xfrm>
            <a:off x="179388" y="260350"/>
            <a:ext cx="87852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400">
                <a:latin typeface="Times New Roman" pitchFamily="18" charset="0"/>
              </a:rPr>
              <a:t>    </a:t>
            </a:r>
            <a:r>
              <a:rPr lang="ru-RU" sz="2400" b="1">
                <a:latin typeface="Times New Roman" pitchFamily="18" charset="0"/>
              </a:rPr>
              <a:t>А вскоре по возвращении из похода на Херсонес, Владимир крестил всех своих 12 сыновей, бояр.</a:t>
            </a:r>
          </a:p>
        </p:txBody>
      </p:sp>
      <p:sp>
        <p:nvSpPr>
          <p:cNvPr id="22533" name="Rectangle 10"/>
          <p:cNvSpPr>
            <a:spLocks noChangeArrowheads="1"/>
          </p:cNvSpPr>
          <p:nvPr/>
        </p:nvSpPr>
        <p:spPr bwMode="auto">
          <a:xfrm>
            <a:off x="4211638" y="1420813"/>
            <a:ext cx="47529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1 августа 988 года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ru-RU" sz="2400">
                <a:latin typeface="Times New Roman" pitchFamily="18" charset="0"/>
              </a:rPr>
              <a:t> в назначенный Владимиром день, все киевляне пришли к Днепру для Крещения. Когда народ вошёл в реку, князь воздел руки к небу и сказал:</a:t>
            </a:r>
          </a:p>
        </p:txBody>
      </p:sp>
      <p:sp>
        <p:nvSpPr>
          <p:cNvPr id="22534" name="Rectangle 11"/>
          <p:cNvSpPr>
            <a:spLocks noChangeArrowheads="1"/>
          </p:cNvSpPr>
          <p:nvPr/>
        </p:nvSpPr>
        <p:spPr bwMode="auto">
          <a:xfrm>
            <a:off x="5292725" y="3500438"/>
            <a:ext cx="367188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imes New Roman" pitchFamily="18" charset="0"/>
              </a:rPr>
              <a:t>- </a:t>
            </a:r>
            <a:r>
              <a:rPr lang="ru-RU" sz="2400" b="1" i="1">
                <a:solidFill>
                  <a:schemeClr val="hlink"/>
                </a:solidFill>
                <a:latin typeface="Times New Roman" pitchFamily="18" charset="0"/>
              </a:rPr>
              <a:t>Творец Неба и Земли! Благослови сих новых чад твоих, утверди в них веру правую. Будь помощью в искушениях злых. Я восславлю Святое имя Твоё!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1"/>
          </p:nvPr>
        </p:nvSpPr>
        <p:spPr>
          <a:xfrm>
            <a:off x="4572000" y="188913"/>
            <a:ext cx="4356100" cy="648017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 С принятием крещения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Изменились ценности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Владимира: привёз он в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Киев не пленных, а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священнослужителей,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мощи Святых и иконы.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Был там образ Богоро-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дицы с Младенцем.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Сохранилась икона и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до наших дней, это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solidFill>
                  <a:schemeClr val="hlink"/>
                </a:solidFill>
                <a:latin typeface="Times New Roman" pitchFamily="18" charset="0"/>
              </a:rPr>
              <a:t>   Минская икона Божьей Матери.</a:t>
            </a:r>
          </a:p>
        </p:txBody>
      </p:sp>
      <p:pic>
        <p:nvPicPr>
          <p:cNvPr id="2355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90500"/>
            <a:ext cx="4329113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1"/>
          </p:nvPr>
        </p:nvSpPr>
        <p:spPr>
          <a:xfrm>
            <a:off x="2987675" y="188913"/>
            <a:ext cx="6156325" cy="1655762"/>
          </a:xfrm>
        </p:spPr>
        <p:txBody>
          <a:bodyPr/>
          <a:lstStyle/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   На протяжении последующих 25-ти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лет на территории Киевской Руси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было сооружено более 300 православ-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ных храмов, которые стали центрами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распространения культуры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христианства. </a:t>
            </a:r>
          </a:p>
        </p:txBody>
      </p:sp>
      <p:pic>
        <p:nvPicPr>
          <p:cNvPr id="2457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8767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05038"/>
            <a:ext cx="29527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055813"/>
            <a:ext cx="3419475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9450" y="4567238"/>
            <a:ext cx="3384550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21"/>
          <p:cNvSpPr>
            <a:spLocks noChangeArrowheads="1"/>
          </p:cNvSpPr>
          <p:nvPr/>
        </p:nvSpPr>
        <p:spPr bwMode="auto">
          <a:xfrm>
            <a:off x="1042988" y="2997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е</a:t>
            </a:r>
          </a:p>
        </p:txBody>
      </p:sp>
      <p:sp>
        <p:nvSpPr>
          <p:cNvPr id="24583" name="Rectangle 22"/>
          <p:cNvSpPr>
            <a:spLocks noChangeArrowheads="1"/>
          </p:cNvSpPr>
          <p:nvPr/>
        </p:nvSpPr>
        <p:spPr bwMode="auto">
          <a:xfrm>
            <a:off x="3059113" y="4868863"/>
            <a:ext cx="2952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  <a:p>
            <a:endParaRPr lang="ru-RU" sz="2400"/>
          </a:p>
        </p:txBody>
      </p:sp>
      <p:sp>
        <p:nvSpPr>
          <p:cNvPr id="24584" name="Rectangle 23"/>
          <p:cNvSpPr>
            <a:spLocks noChangeArrowheads="1"/>
          </p:cNvSpPr>
          <p:nvPr/>
        </p:nvSpPr>
        <p:spPr bwMode="auto">
          <a:xfrm>
            <a:off x="179388" y="4508500"/>
            <a:ext cx="5508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</a:rPr>
              <a:t>и книжное просвещение. </a:t>
            </a:r>
          </a:p>
          <a:p>
            <a:pPr algn="just"/>
            <a:r>
              <a:rPr lang="ru-RU" sz="2800">
                <a:latin typeface="Times New Roman" pitchFamily="18" charset="0"/>
              </a:rPr>
              <a:t>   После крещения в государстве возникают школы, в которых преподают священники. </a:t>
            </a:r>
          </a:p>
        </p:txBody>
      </p:sp>
      <p:sp>
        <p:nvSpPr>
          <p:cNvPr id="24585" name="Rectangle 26"/>
          <p:cNvSpPr>
            <a:spLocks noChangeArrowheads="1"/>
          </p:cNvSpPr>
          <p:nvPr/>
        </p:nvSpPr>
        <p:spPr bwMode="auto">
          <a:xfrm>
            <a:off x="2916238" y="2781300"/>
            <a:ext cx="28082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</a:rPr>
              <a:t>Вместе </a:t>
            </a:r>
          </a:p>
          <a:p>
            <a:r>
              <a:rPr lang="ru-RU" sz="2800">
                <a:latin typeface="Times New Roman" pitchFamily="18" charset="0"/>
              </a:rPr>
              <a:t>с православием </a:t>
            </a:r>
          </a:p>
          <a:p>
            <a:r>
              <a:rPr lang="ru-RU" sz="2800">
                <a:latin typeface="Times New Roman" pitchFamily="18" charset="0"/>
              </a:rPr>
              <a:t>пришла на Русь и письменность,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179388" y="-171450"/>
            <a:ext cx="5184775" cy="4797425"/>
          </a:xfrm>
        </p:spPr>
        <p:txBody>
          <a:bodyPr/>
          <a:lstStyle/>
          <a:p>
            <a:pPr algn="just"/>
            <a:r>
              <a:rPr lang="ru-RU" sz="2800" smtClean="0">
                <a:latin typeface="Times New Roman" pitchFamily="18" charset="0"/>
              </a:rPr>
              <a:t>   Умер князь </a:t>
            </a: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</a:rPr>
              <a:t>15  июля   1015 года </a:t>
            </a:r>
            <a:r>
              <a:rPr lang="ru-RU" sz="2800" smtClean="0">
                <a:latin typeface="Times New Roman" pitchFamily="18" charset="0"/>
              </a:rPr>
              <a:t>после долгой болезни.   Плач и рыдание послышались   во всей Русской земле. 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   Пятьдесят семь лет, всего пятьдесят семь исполнилось ему. И был он из этого срока двадцать шесть лет язычником, а тридцать христианином. </a:t>
            </a:r>
            <a:br>
              <a:rPr lang="ru-RU" sz="2800" smtClean="0">
                <a:latin typeface="Times New Roman" pitchFamily="18" charset="0"/>
              </a:rPr>
            </a:br>
            <a:endParaRPr lang="ru-RU" sz="2800" smtClean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263" y="404813"/>
            <a:ext cx="3440112" cy="2576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5529263" y="3235325"/>
            <a:ext cx="37084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  Осталось после него огромное государство. Но   главное   было   в том,  что  люди  этого государства стали христианами. То есть наполнились любовью друг к другу.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4000500"/>
            <a:ext cx="5208587" cy="2747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250825" y="1268413"/>
            <a:ext cx="8424863" cy="1863725"/>
          </a:xfrm>
        </p:spPr>
        <p:txBody>
          <a:bodyPr/>
          <a:lstStyle/>
          <a:p>
            <a:pPr algn="just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 Всегда будем возносить благодарение Великому князю киевскому Владимиру. С него началась и им продолжается история христианства в нашей любимой России.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Князь умер, но оставил нам, ныне живущим, свой завет: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800" smtClean="0">
                <a:solidFill>
                  <a:schemeClr val="hlink"/>
                </a:solidFill>
                <a:latin typeface="Monotype Corsiva" pitchFamily="66" charset="0"/>
              </a:rPr>
              <a:t>«Боже, сотворивый небо и землю! Призри на новыя люди сия, и даждь им уведети Тебе, истиннаго Бога, якоже уведеша страны хрестьянския, и утверди в них веру праву и несовратну, и мне помози, Господи, на супротивнаго врага, да надеяся на Тя и на Твою державу, побежю козни его».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4149725"/>
            <a:ext cx="2703513" cy="2327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4149725"/>
            <a:ext cx="3497262" cy="2327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Ресурсы:</a:t>
            </a:r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mtClean="0">
                <a:hlinkClick r:id="rId2"/>
              </a:rPr>
              <a:t>https://ru.wikipedia.org</a:t>
            </a:r>
            <a:endParaRPr lang="ru-RU" smtClean="0"/>
          </a:p>
          <a:p>
            <a:r>
              <a:rPr lang="en-US" smtClean="0">
                <a:hlinkClick r:id="rId3"/>
              </a:rPr>
              <a:t>http://traditio-ru.org</a:t>
            </a:r>
            <a:endParaRPr lang="ru-RU" smtClean="0"/>
          </a:p>
          <a:p>
            <a:r>
              <a:rPr lang="en-US" smtClean="0">
                <a:hlinkClick r:id="rId4"/>
              </a:rPr>
              <a:t>www.library.ru</a:t>
            </a:r>
            <a:endParaRPr lang="ru-RU" smtClean="0"/>
          </a:p>
          <a:p>
            <a:r>
              <a:rPr lang="en-US" smtClean="0">
                <a:hlinkClick r:id="rId5"/>
              </a:rPr>
              <a:t>www.lesson-history.narod.ru</a:t>
            </a:r>
            <a:endParaRPr lang="ru-RU" smtClean="0"/>
          </a:p>
          <a:p>
            <a:r>
              <a:rPr lang="ru-RU" u="sng" smtClean="0">
                <a:solidFill>
                  <a:schemeClr val="hlink"/>
                </a:solidFill>
              </a:rPr>
              <a:t>http://www.pravmir.ru/svyatoj-knyaz-vladimir-zhitie-ikony-molitvy</a:t>
            </a:r>
          </a:p>
          <a:p>
            <a:endParaRPr lang="en-US" u="sng" smtClean="0">
              <a:solidFill>
                <a:schemeClr val="hlink"/>
              </a:solidFill>
            </a:endParaRPr>
          </a:p>
          <a:p>
            <a:endParaRPr lang="ru-RU" u="sng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4211638" y="620713"/>
            <a:ext cx="4932362" cy="3889375"/>
          </a:xfrm>
        </p:spPr>
        <p:txBody>
          <a:bodyPr/>
          <a:lstStyle/>
          <a:p>
            <a:pPr algn="l"/>
            <a:r>
              <a:rPr lang="ru-RU" sz="2800" smtClean="0">
                <a:latin typeface="Monotype Corsiva" pitchFamily="66" charset="0"/>
              </a:rPr>
              <a:t>«Святой равноапостольный князь Владимир совершил не только человеческий подвиг, потому что для того, чтобы так круто развернуть жизнь народа, нужно было быть человеком могучим, целеустремленным, сильным, мужественным.</a:t>
            </a:r>
            <a:br>
              <a:rPr lang="ru-RU" sz="2800" smtClean="0">
                <a:latin typeface="Monotype Corsiva" pitchFamily="66" charset="0"/>
              </a:rPr>
            </a:br>
            <a:endParaRPr lang="ru-RU" smtClean="0">
              <a:latin typeface="Monotype Corsiva" pitchFamily="66" charset="0"/>
            </a:endParaRP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250825" y="4575175"/>
            <a:ext cx="475297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Но он совершил еще нечто более великое как в самом себе, в своей    внутренней жизни, так и в жизни всего народа».</a:t>
            </a:r>
            <a:br>
              <a:rPr lang="ru-RU" sz="2800">
                <a:latin typeface="Monotype Corsiva" pitchFamily="66" charset="0"/>
              </a:rPr>
            </a:br>
            <a:r>
              <a:rPr lang="ru-RU" sz="2800">
                <a:latin typeface="Monotype Corsiva" pitchFamily="66" charset="0"/>
              </a:rPr>
              <a:t>			</a:t>
            </a:r>
            <a:r>
              <a:rPr lang="ru-RU" sz="1800">
                <a:solidFill>
                  <a:srgbClr val="FF0000"/>
                </a:solidFill>
                <a:latin typeface="Times New Roman" pitchFamily="18" charset="0"/>
              </a:rPr>
              <a:t>Патриарх Кирилл</a:t>
            </a:r>
          </a:p>
        </p:txBody>
      </p:sp>
      <p:pic>
        <p:nvPicPr>
          <p:cNvPr id="24583" name="Picture 7" descr="5031899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6225"/>
            <a:ext cx="3808413" cy="4198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85" name="Picture 9" descr="pat-kuz-580x3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4246563"/>
            <a:ext cx="3600450" cy="2403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220663" y="1412875"/>
            <a:ext cx="5724525" cy="1143000"/>
          </a:xfrm>
        </p:spPr>
        <p:txBody>
          <a:bodyPr/>
          <a:lstStyle/>
          <a:p>
            <a:pPr algn="just"/>
            <a:r>
              <a:rPr lang="ru-RU" sz="2400" smtClean="0">
                <a:solidFill>
                  <a:schemeClr val="hlink"/>
                </a:solidFill>
                <a:latin typeface="Times New Roman" pitchFamily="18" charset="0"/>
              </a:rPr>
              <a:t>      Легенда повествует, что в селении Будник, что на реке Череха, родился князь Владимир, креститель Руси, прозванный в народе Красно Солнышко. Археологическая разведка подтвердила наличие находок того времени и культового камня. Местные жители чтят Святой камень, близ которого, по преданию, родился князь Владимир.</a:t>
            </a:r>
          </a:p>
        </p:txBody>
      </p:sp>
      <p:pic>
        <p:nvPicPr>
          <p:cNvPr id="27652" name="Picture 4" descr="274719_html_239f0f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3933825"/>
            <a:ext cx="2760662" cy="2636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3" name="Picture 5" descr="1375175298_narechenie-imene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8550" y="165100"/>
            <a:ext cx="2760663" cy="3508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348038" y="3108325"/>
            <a:ext cx="55451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3203575" y="3892550"/>
            <a:ext cx="58324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chemeClr val="hlink"/>
                </a:solidFill>
                <a:latin typeface="Times New Roman" pitchFamily="18" charset="0"/>
              </a:rPr>
              <a:t>      Князь </a:t>
            </a:r>
            <a:r>
              <a:rPr lang="ru-RU" sz="2400" b="1" i="1">
                <a:solidFill>
                  <a:srgbClr val="FC1212"/>
                </a:solidFill>
                <a:latin typeface="Times New Roman" pitchFamily="18" charset="0"/>
              </a:rPr>
              <a:t>Владимир</a:t>
            </a:r>
            <a:r>
              <a:rPr lang="ru-RU" sz="2400" b="1" i="1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chemeClr val="hlink"/>
                </a:solidFill>
                <a:latin typeface="Times New Roman" pitchFamily="18" charset="0"/>
              </a:rPr>
              <a:t>был сыном Святослава, внуком Ольги. </a:t>
            </a:r>
            <a:r>
              <a:rPr lang="ru-RU" sz="2400" b="1" i="1">
                <a:solidFill>
                  <a:srgbClr val="FC1212"/>
                </a:solidFill>
                <a:latin typeface="Times New Roman" pitchFamily="18" charset="0"/>
              </a:rPr>
              <a:t>Красным Солнышком</a:t>
            </a:r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chemeClr val="hlink"/>
                </a:solidFill>
                <a:latin typeface="Times New Roman" pitchFamily="18" charset="0"/>
              </a:rPr>
              <a:t>остался он в памяти народной, </a:t>
            </a:r>
            <a:r>
              <a:rPr lang="ru-RU" sz="2400" b="1" i="1">
                <a:solidFill>
                  <a:srgbClr val="FC1212"/>
                </a:solidFill>
                <a:latin typeface="Times New Roman" pitchFamily="18" charset="0"/>
              </a:rPr>
              <a:t>Крестителем Руси</a:t>
            </a:r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chemeClr val="hlink"/>
                </a:solidFill>
                <a:latin typeface="Times New Roman" pitchFamily="18" charset="0"/>
              </a:rPr>
              <a:t>вошёл в историю, а Православная Церковь прославила его в лике святых как </a:t>
            </a:r>
            <a:r>
              <a:rPr lang="ru-RU" sz="2400" b="1" i="1">
                <a:solidFill>
                  <a:srgbClr val="FC1212"/>
                </a:solidFill>
                <a:latin typeface="Times New Roman" pitchFamily="18" charset="0"/>
              </a:rPr>
              <a:t>равноапостольного</a:t>
            </a:r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chemeClr val="hlink"/>
                </a:solidFill>
                <a:latin typeface="Times New Roman" pitchFamily="18" charset="0"/>
              </a:rPr>
              <a:t>русского князя.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859338" y="333375"/>
            <a:ext cx="3835400" cy="3267075"/>
          </a:xfrm>
        </p:spPr>
        <p:txBody>
          <a:bodyPr/>
          <a:lstStyle/>
          <a:p>
            <a:pPr algn="l"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   Утвердившись у власти, Владимир поставил на холме за теремным двором кумиров языческих богов: </a:t>
            </a:r>
            <a:r>
              <a:rPr lang="ru-RU" sz="29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smtClean="0">
                <a:latin typeface="Times New Roman" pitchFamily="18" charset="0"/>
                <a:cs typeface="Times New Roman" pitchFamily="18" charset="0"/>
              </a:rPr>
            </a:br>
            <a:endParaRPr lang="ru-RU" sz="29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7900" y="3213100"/>
            <a:ext cx="4498975" cy="3016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деревянного Перуна с серебряной головой и золотым усом, затем Хорса, Даждьбога, Стрибога, Симаргла и Мокошь.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08102" y="3389833"/>
            <a:ext cx="4095242" cy="31798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08102" y="188640"/>
            <a:ext cx="4095242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2916238" y="908050"/>
            <a:ext cx="5975350" cy="2492375"/>
          </a:xfrm>
        </p:spPr>
        <p:txBody>
          <a:bodyPr/>
          <a:lstStyle/>
          <a:p>
            <a:pPr algn="just"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  Увлечение Владимира языческой религией продолжалось недолго. В 986 году приходили в Киев посольства от разных народов, призывавшие Русь обратиться в их веру. Сперва пришли волжские болгары мусульманской веры и хвалили своего Магомета; потом иноземцы из Рима от папы</a:t>
            </a:r>
          </a:p>
        </p:txBody>
      </p:sp>
      <p:pic>
        <p:nvPicPr>
          <p:cNvPr id="1741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765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216965" y="4133716"/>
            <a:ext cx="3545692" cy="25274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79388" y="4149725"/>
            <a:ext cx="47529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</a:rPr>
              <a:t>проповедовали католическую веру, а хазарские евреи - иудейство. Последним прибыл проповедник, присланный из Византии.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50825" y="404813"/>
            <a:ext cx="4537075" cy="2470150"/>
          </a:xfrm>
        </p:spPr>
        <p:txBody>
          <a:bodyPr/>
          <a:lstStyle/>
          <a:p>
            <a:pPr algn="just"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 Князь решил собрать для совета бояр и мудрых старцев, объявив им обо всём, что поведали ему проповедники, и попросил совета.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250825" y="2659063"/>
            <a:ext cx="8424863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    Бояре и старцы отвечали: «Всякий человек хвалит веру свою: ежели хочешь избрать лучшую, то пошли умных людей в разные земли испытать, который народ достойнее поклоняется Божеству».</a:t>
            </a:r>
          </a:p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    И отправил князь 10 благоразумных мужей в разные страны.</a:t>
            </a:r>
          </a:p>
          <a:p>
            <a:pPr algn="r"/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5445125"/>
            <a:ext cx="6813550" cy="12811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50315" y="131629"/>
            <a:ext cx="3545692" cy="25274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179388" y="3860800"/>
            <a:ext cx="8964612" cy="2303463"/>
          </a:xfrm>
        </p:spPr>
        <p:txBody>
          <a:bodyPr/>
          <a:lstStyle/>
          <a:p>
            <a:pPr algn="l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Таким образом, князь Владимир, 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познакомившись с разными религиями 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 неоднократно спросив совета 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бояр и старцев, решил принять 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православную христианскую веру.</a:t>
            </a:r>
            <a:endParaRPr lang="ru-RU" sz="2800" smtClean="0">
              <a:latin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59088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2700338" y="6350"/>
            <a:ext cx="626427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</a:rPr>
              <a:t>     Вернулись послы. Нет, не пришлась им по душе никакая вера, кроме греческой, православной. «Где мы во время службы были, - рассказывали послы, - не знаем, на земле или на небе..  Велик Бог   христианский!».   И  решили,  что   креститься будут, как Ольга, в 			Византии. </a:t>
            </a:r>
          </a:p>
        </p:txBody>
      </p:sp>
      <p:pic>
        <p:nvPicPr>
          <p:cNvPr id="1946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3860800"/>
            <a:ext cx="284321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179388" y="908050"/>
            <a:ext cx="5113337" cy="1009650"/>
          </a:xfrm>
        </p:spPr>
        <p:txBody>
          <a:bodyPr/>
          <a:lstStyle/>
          <a:p>
            <a:pPr algn="just"/>
            <a:r>
              <a:rPr lang="ru-RU" sz="2400" smtClean="0">
                <a:latin typeface="Times New Roman" pitchFamily="18" charset="0"/>
              </a:rPr>
              <a:t>     </a:t>
            </a:r>
            <a:r>
              <a:rPr lang="ru-RU" sz="2800" smtClean="0">
                <a:latin typeface="Times New Roman" pitchFamily="18" charset="0"/>
              </a:rPr>
              <a:t>Не с миром пошёл Владимир в Византию, захватил Херсонес силой. Но не разграбил город, и велел дать ему в жёны царевну Анну. </a:t>
            </a:r>
          </a:p>
        </p:txBody>
      </p:sp>
      <p:sp>
        <p:nvSpPr>
          <p:cNvPr id="20482" name="Прямоугольник 4"/>
          <p:cNvSpPr>
            <a:spLocks noChangeArrowheads="1"/>
          </p:cNvSpPr>
          <p:nvPr/>
        </p:nvSpPr>
        <p:spPr bwMode="auto">
          <a:xfrm>
            <a:off x="179388" y="2495550"/>
            <a:ext cx="633888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  <a:cs typeface="Times New Roman" pitchFamily="18" charset="0"/>
              </a:rPr>
              <a:t>Дерзость по тем временам была неслыханной. К тому же Владимир был язычником. Однако безвыходность положения вынудила императоров </a:t>
            </a:r>
            <a:r>
              <a:rPr lang="ru-RU" sz="2800" b="1">
                <a:latin typeface="Times New Roman" pitchFamily="18" charset="0"/>
              </a:rPr>
              <a:t>Василий II и Константин VIII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смириться. Венценосцы дали согласие на брак, если русский князь примет крещение и женится на ней по христианскому обряду. </a:t>
            </a:r>
            <a:r>
              <a:rPr lang="ru-RU" sz="2800">
                <a:latin typeface="Times New Roman" pitchFamily="18" charset="0"/>
              </a:rPr>
              <a:t>Русский князь пошел на такие условия. 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624696" y="3090191"/>
            <a:ext cx="2289488" cy="316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211126" y="8332"/>
            <a:ext cx="3926524" cy="2592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0" y="1773238"/>
            <a:ext cx="9144000" cy="1584325"/>
          </a:xfrm>
        </p:spPr>
        <p:txBody>
          <a:bodyPr/>
          <a:lstStyle/>
          <a:p>
            <a:pPr algn="l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     И вскоре в главном храме Херсонеса - в церкви Святого Василия - священники из Царьграда после оглашения крестили великого князя Киевского и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3071813"/>
            <a:ext cx="5083175" cy="3605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5140325" y="2924175"/>
            <a:ext cx="3973513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нарекли его      христианским  именем - </a:t>
            </a:r>
            <a:r>
              <a:rPr lang="ru-RU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Василий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в  память о великом  архиепископе Кесарии Каппадокийском.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88900"/>
            <a:ext cx="3586162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727</Words>
  <Application>Microsoft Office PowerPoint</Application>
  <PresentationFormat>Экран (4:3)</PresentationFormat>
  <Paragraphs>56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Тема Office</vt:lpstr>
      <vt:lpstr>«Князь Владимир-                   креститель Руси»</vt:lpstr>
      <vt:lpstr>«Святой равноапостольный князь Владимир совершил не только человеческий подвиг, потому что для того, чтобы так круто развернуть жизнь народа, нужно было быть человеком могучим, целеустремленным, сильным, мужественным. </vt:lpstr>
      <vt:lpstr>      Легенда повествует, что в селении Будник, что на реке Череха, родился князь Владимир, креститель Руси, прозванный в народе Красно Солнышко. Археологическая разведка подтвердила наличие находок того времени и культового камня. Местные жители чтят Святой камень, близ которого, по преданию, родился князь Владимир.</vt:lpstr>
      <vt:lpstr>    Утвердившись у власти, Владимир поставил на холме за теремным двором кумиров языческих богов:  </vt:lpstr>
      <vt:lpstr>     Увлечение Владимира языческой религией продолжалось недолго. В 986 году приходили в Киев посольства от разных народов, призывавшие Русь обратиться в их веру. Сперва пришли волжские болгары мусульманской веры и хвалили своего Магомета; потом иноземцы из Рима от папы</vt:lpstr>
      <vt:lpstr>    Князь решил собрать для совета бояр и мудрых старцев, объявив им обо всём, что поведали ему проповедники, и попросил совета. </vt:lpstr>
      <vt:lpstr>      Таким образом, князь Владимир,  познакомившись с разными религиями  и неоднократно спросив совета  бояр и старцев, решил принять  православную христианскую веру.</vt:lpstr>
      <vt:lpstr>     Не с миром пошёл Владимир в Византию, захватил Херсонес силой. Но не разграбил город, и велел дать ему в жёны царевну Анну. </vt:lpstr>
      <vt:lpstr>      И вскоре в главном храме Херсонеса - в церкви Святого Василия - священники из Царьграда после оглашения крестили великого князя Киевского и  </vt:lpstr>
      <vt:lpstr>Слайд 10</vt:lpstr>
      <vt:lpstr>Слайд 11</vt:lpstr>
      <vt:lpstr>Слайд 12</vt:lpstr>
      <vt:lpstr>   Умер князь 15  июля   1015 года после долгой болезни.   Плач и рыдание послышались   во всей Русской земле.     Пятьдесят семь лет, всего пятьдесят семь исполнилось ему. И был он из этого срока двадцать шесть лет язычником, а тридцать христианином.  </vt:lpstr>
      <vt:lpstr>      Всегда будем возносить благодарение Великому князю киевскому Владимиру. С него началась и им продолжается история христианства в нашей любимой России. Князь умер, но оставил нам, ныне живущим, свой завет: «Боже, сотворивый небо и землю! Призри на новыя люди сия, и даждь им уведети Тебе, истиннаго Бога, якоже уведеша страны хрестьянския, и утверди в них веру праву и несовратну, и мне помози, Господи, на супротивнаго врага, да надеяся на Тя и на Твою державу, побежю козни его».</vt:lpstr>
      <vt:lpstr>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Владимир I Святославович (Красное Солнышко, Святой, Василий) (942?—1015) — великий князь киевский (980). Младший сын Святослава и Малуши — рабыни-ключницы княгини Ольги. </dc:title>
  <dc:creator>Лено4ка</dc:creator>
  <cp:lastModifiedBy>kvas</cp:lastModifiedBy>
  <cp:revision>23</cp:revision>
  <dcterms:created xsi:type="dcterms:W3CDTF">2014-12-17T14:07:53Z</dcterms:created>
  <dcterms:modified xsi:type="dcterms:W3CDTF">2024-12-26T23:43:18Z</dcterms:modified>
</cp:coreProperties>
</file>