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1"/>
  </p:notesMasterIdLst>
  <p:sldIdLst>
    <p:sldId id="256" r:id="rId3"/>
    <p:sldId id="270" r:id="rId4"/>
    <p:sldId id="273" r:id="rId5"/>
    <p:sldId id="271" r:id="rId6"/>
    <p:sldId id="265" r:id="rId7"/>
    <p:sldId id="268" r:id="rId8"/>
    <p:sldId id="262" r:id="rId9"/>
    <p:sldId id="263" r:id="rId10"/>
    <p:sldId id="303" r:id="rId11"/>
    <p:sldId id="274" r:id="rId12"/>
    <p:sldId id="304" r:id="rId13"/>
    <p:sldId id="275" r:id="rId14"/>
    <p:sldId id="277" r:id="rId15"/>
    <p:sldId id="278" r:id="rId16"/>
    <p:sldId id="296" r:id="rId17"/>
    <p:sldId id="280" r:id="rId18"/>
    <p:sldId id="281" r:id="rId19"/>
    <p:sldId id="282" r:id="rId20"/>
    <p:sldId id="297" r:id="rId21"/>
    <p:sldId id="284" r:id="rId22"/>
    <p:sldId id="298" r:id="rId23"/>
    <p:sldId id="286" r:id="rId24"/>
    <p:sldId id="299" r:id="rId25"/>
    <p:sldId id="285" r:id="rId26"/>
    <p:sldId id="300" r:id="rId27"/>
    <p:sldId id="287" r:id="rId28"/>
    <p:sldId id="288" r:id="rId29"/>
    <p:sldId id="306" r:id="rId30"/>
    <p:sldId id="289" r:id="rId31"/>
    <p:sldId id="290" r:id="rId32"/>
    <p:sldId id="291" r:id="rId33"/>
    <p:sldId id="301" r:id="rId34"/>
    <p:sldId id="302" r:id="rId35"/>
    <p:sldId id="292" r:id="rId36"/>
    <p:sldId id="293" r:id="rId37"/>
    <p:sldId id="294" r:id="rId38"/>
    <p:sldId id="307" r:id="rId39"/>
    <p:sldId id="29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E89A3-CFA2-4BDF-BEB8-6EC07643CC74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75B4B-2253-4C4B-83A0-AC8ED71C2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8358D5-4158-4FCC-89D9-ED369C5E97E2}" type="slidenum">
              <a:rPr lang="ru-RU"/>
              <a:pPr/>
              <a:t>5</a:t>
            </a:fld>
            <a:endParaRPr lang="ru-RU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	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19.06.2024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27B1F-C5AC-4B54-93C8-9891C673D481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8C59-5D4A-4D4F-9A28-AD16BB927A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mezhdu-strok.ru/page/gramotnost-chtenija" TargetMode="External"/><Relationship Id="rId2" Type="http://schemas.openxmlformats.org/officeDocument/2006/relationships/hyperlink" Target="http://mezhdu-strok.ru/page/sostavlenie-voprosnogo-plana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380616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Приемы обучения </a:t>
            </a:r>
            <a:r>
              <a:rPr lang="ru-RU" sz="480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смысловому </a:t>
            </a:r>
            <a:r>
              <a:rPr lang="ru-RU" sz="480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чтению</a:t>
            </a:r>
            <a:endParaRPr lang="ru-RU" sz="48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Читаем и спрашиваем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сформировать умение самостоятельно       работать      с    печатной   информацией, формулировать вопросы, работать в парах.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1.Ученики про себя читают предложенный текст или часть текста, выбранные учителем.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2.Ученики объединяются в пары. 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3.Один из учеников формулирует вопрос, другой – отвечает на него.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4.Обсуждение вопросов и ответов в классе.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Алгоритм: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перед изучением учебного текста ребятам ставится задача составить к нему список вопросов. Ребятам не ставится задача прочесть текст, а затем задать вопросы. Это очень важно. Так или иначе, чтобы грамотно и лаконично сформулировать вопрос, ученик должен хотя бы бегло ознакомиться с текстом. Но он делает это гораздо быстрее, чем в режиме «Прочти…».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Дневник двойных записей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7211144" cy="551723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сформировать умение задавать вопросы  во   время чтения,       критически оценивать информацию, сопоставлять прочитанное с собственным опытом.</a:t>
            </a:r>
          </a:p>
          <a:p>
            <a:pPr>
              <a:buFont typeface="Wingdings" pitchFamily="2" charset="2"/>
              <a:buNone/>
            </a:pPr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1.Учитель дает указание учащимся разделить тетрадь на две части.</a:t>
            </a:r>
          </a:p>
          <a:p>
            <a:pPr>
              <a:buFont typeface="Wingdings" pitchFamily="2" charset="2"/>
              <a:buNone/>
            </a:pP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2. В процессе чтения ученики должны в левой части записать моменты, которые поразили, удивили, напомнили о   каких-то    фактах,    вызвали     какие- либо ассоциации; в правой – написать    лаконичный      комментарий: почему     именно   этот  момент удивил, какие ассоциации вызвал, на какие мысли натолкнул.</a:t>
            </a:r>
          </a:p>
          <a:p>
            <a:pPr>
              <a:buFont typeface="Wingdings" pitchFamily="2" charset="2"/>
              <a:buNone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3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Чтение с пометками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60851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сформировать умение читать вдумчиво,   оценивать    информацию,  формулировать мысли автора своими словами.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Учитель дает ученикам задание написать на полях значками информацию по следующему алгоритму: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Знакомая информация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Новая информация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Я думал (думала) иначе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Это меня заинтересовало (удивило), хочу       узнать больше.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Ассоциативный куст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sz="3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Это один из основных приёмов работы с информацией до чтения.</a:t>
            </a:r>
          </a:p>
          <a:p>
            <a:pPr fontAlgn="base">
              <a:buNone/>
            </a:pPr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Учитель даёт ключевое слово или заголовок текста, ученики записывают вокруг него все возможные ассоциации, обозначая стрелочками смысловые связи между понятиями.</a:t>
            </a:r>
          </a:p>
          <a:p>
            <a:pPr fontAlgn="base"/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позволяет актуализировать уже имеющиеся знания, активизировать познавательную активность учащихся и мотивировать их на дальнейшую работу с текстом.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Ассоциативный куст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75856" y="2708920"/>
            <a:ext cx="237626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5220072" y="2564904"/>
            <a:ext cx="86409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868144" y="1700808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высокие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endCxn id="50" idx="4"/>
          </p:cNvCxnSpPr>
          <p:nvPr/>
        </p:nvCxnSpPr>
        <p:spPr>
          <a:xfrm flipH="1" flipV="1">
            <a:off x="4608004" y="2204864"/>
            <a:ext cx="360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1"/>
          </p:cNvCxnSpPr>
          <p:nvPr/>
        </p:nvCxnSpPr>
        <p:spPr>
          <a:xfrm flipH="1" flipV="1">
            <a:off x="2771802" y="2564906"/>
            <a:ext cx="852050" cy="3865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H="1" flipV="1">
            <a:off x="2411760" y="3429000"/>
            <a:ext cx="864096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04048" y="4365104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27984" y="3212976"/>
            <a:ext cx="7200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923928" y="4437112"/>
            <a:ext cx="21602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40" idx="2"/>
          </p:cNvCxnSpPr>
          <p:nvPr/>
        </p:nvCxnSpPr>
        <p:spPr>
          <a:xfrm flipV="1">
            <a:off x="5580112" y="3537012"/>
            <a:ext cx="1008112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580112" y="3861048"/>
            <a:ext cx="9361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699792" y="414908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6588224" y="3140968"/>
            <a:ext cx="194421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хвойные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6228184" y="4221088"/>
            <a:ext cx="23042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лиственные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644008" y="5157192"/>
            <a:ext cx="259228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декоративные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2339752" y="5157192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редкие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11560" y="4221088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ядовитые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11560" y="2852936"/>
            <a:ext cx="19442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полезные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971600" y="1700808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маленькие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3707904" y="1412776"/>
            <a:ext cx="1800200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686800" cy="86409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Составление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вопросного плана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sz="3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Один из эффективных приёмов работы с текстом, направленный на формирование умения выделять логическую и последовательную структуру текста.</a:t>
            </a:r>
          </a:p>
          <a:p>
            <a:pPr fontAlgn="base"/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ходе работы ученик проводит смысловую группировку текста, выделяет опорные пункты, расчленяет текст на смысловые части и озаглавливает каждую часть ключевым вопросом.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Памятка для учащегося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62500" lnSpcReduction="20000"/>
          </a:bodyPr>
          <a:lstStyle/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внимательно прочитать текст;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выделить главные мысли текста;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проверить, как они соотносятся между собой;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сгруппировать текст вокруг главной мысли (разделить его на смысловые части);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определить количество пунктов плана по количеству главных мыслей;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сформулировать каждую главную мысль в виде вопроса и записать как пункты плана;</a:t>
            </a:r>
          </a:p>
          <a:p>
            <a:pPr fontAlgn="base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прочитать текст ещё раз, проверить, не пропущено ли что-то важное.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pPr fontAlgn="base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Ромашка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7931224" cy="5040560"/>
          </a:xfrm>
        </p:spPr>
        <p:txBody>
          <a:bodyPr>
            <a:noAutofit/>
          </a:bodyPr>
          <a:lstStyle/>
          <a:p>
            <a:pPr fontAlgn="base"/>
            <a:r>
              <a:rPr lang="ru-RU" sz="2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Одним из основных приёмов осмысления информации является </a:t>
            </a:r>
            <a:r>
              <a:rPr lang="ru-RU" sz="22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постановка вопросов к тексту и поиск ответов на них</a:t>
            </a:r>
            <a:r>
              <a:rPr lang="ru-RU" sz="2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Учащиеся с удовольствием изготавливают ромашку, на каждом из шести лепестков которой записываются вопросы разных типов. Работа может быть индивидуальной, парной или групповой. </a:t>
            </a:r>
          </a:p>
          <a:p>
            <a:pPr fontAlgn="base">
              <a:buNone/>
            </a:pP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- с помощью 6 вопросов выйти на понимание содержащейся в тексте информации, на осмысление авторской позиции (в художественных и публицистических текстах).</a:t>
            </a:r>
          </a:p>
          <a:p>
            <a:pPr fontAlgn="base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отработке приёма необходимо указывать учащимся на качество вопросов, отсеивая неинформативные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случайные.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Ромашка            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707904" y="2996952"/>
            <a:ext cx="1440160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851920" y="692696"/>
            <a:ext cx="1008112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Оценочные вопросы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 rot="19777907">
            <a:off x="5075645" y="2144876"/>
            <a:ext cx="2297802" cy="10677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Творческие вопросы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1530499">
            <a:off x="1022406" y="2105410"/>
            <a:ext cx="2664122" cy="9380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Уточняющие вопросы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19996781">
            <a:off x="1344094" y="3924768"/>
            <a:ext cx="2431582" cy="953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Простые вопросы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33715" y="4079552"/>
            <a:ext cx="1133131" cy="23017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Практические вопросы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1039305">
            <a:off x="5013020" y="3800999"/>
            <a:ext cx="2643022" cy="9465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Объясняющие вопросы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9592" y="1772816"/>
            <a:ext cx="7558608" cy="144016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</a:rPr>
              <a:t>Обязательный компонент </a:t>
            </a:r>
            <a:r>
              <a:rPr lang="ru-RU" sz="2400" b="1" dirty="0" err="1">
                <a:solidFill>
                  <a:srgbClr val="FF0000"/>
                </a:solidFill>
              </a:rPr>
              <a:t>метапредметных</a:t>
            </a:r>
            <a:r>
              <a:rPr lang="ru-RU" sz="2400" b="1" dirty="0">
                <a:solidFill>
                  <a:srgbClr val="FF0000"/>
                </a:solidFill>
              </a:rPr>
              <a:t> результатов освоения основной образовательной программы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3568" y="3212976"/>
            <a:ext cx="7850832" cy="2425824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endParaRPr lang="ru-RU" sz="2000" dirty="0"/>
          </a:p>
          <a:p>
            <a:pPr algn="just">
              <a:lnSpc>
                <a:spcPct val="90000"/>
              </a:lnSpc>
            </a:pPr>
            <a:r>
              <a:rPr lang="ru-RU" sz="2000" dirty="0"/>
              <a:t>-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овладение навыками смыслового чтения текстов различных стилей и жанров в соответствии с целями и задачами;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8947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3"/>
            <a:ext cx="8435280" cy="4680520"/>
          </a:xfrm>
        </p:spPr>
        <p:txBody>
          <a:bodyPr>
            <a:noAutofit/>
          </a:bodyPr>
          <a:lstStyle/>
          <a:p>
            <a:pPr fontAlgn="base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Простые вопросы</a:t>
            </a: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Проверяют знание текста. Ответом на них должно быть краткое и точное воспроизведение содержащейся в тексте информации. </a:t>
            </a:r>
          </a:p>
          <a:p>
            <a:pPr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Как звали главного героя? </a:t>
            </a:r>
          </a:p>
          <a:p>
            <a:pPr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Куда впадает Волга?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Уточняющие вопросы</a:t>
            </a:r>
            <a:r>
              <a:rPr lang="ru-RU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Выводят на уровень понимания текста. Это провокационные вопросы, требующие ответов "да" - "нет" и проверяющие подлинность текстовой информации. 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Правда ли, что... Если я правильно понял, то...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Такие вопросы вносят ощутимый вклад в формирование навыка ведения дискуссии. Важно научить задавать их без негативной окраски.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3100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Творческие вопросы</a:t>
            </a:r>
            <a:endParaRPr lang="ru-RU" sz="31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3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Подразумевают синтез полученной информации. В них всегда есть частица БЫ или будущее время, а формулировка содержит элемент прогноза, фантазии или предположения. </a:t>
            </a:r>
            <a:r>
              <a:rPr lang="ru-RU" sz="31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бы произошло, если... Что бы изменилось, если бы у человека было 4 руки? Как, вы думаете, сложилась бы судьба героя, если бы он остался жив?</a:t>
            </a:r>
            <a:endParaRPr lang="ru-RU" sz="31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base">
              <a:buNone/>
            </a:pPr>
            <a:r>
              <a:rPr lang="ru-RU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Оценочные вопросы 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Направлены на выяснение критериев оценки явлений, событий, фактов. </a:t>
            </a:r>
          </a:p>
          <a:p>
            <a:pPr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Как вы относитесь к ... ? </a:t>
            </a:r>
          </a:p>
          <a:p>
            <a:pPr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Что лучше? </a:t>
            </a:r>
          </a:p>
          <a:p>
            <a:pPr fontAlgn="base"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Правильно ли поступил ...?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Объясняющие (интерпретационные) вопросы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Используются для анализа текстовой информации. Начинаются со слова </a:t>
            </a:r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"Почему"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Направлены на выявление причинно-следственных связей. Важно, чтобы ответа на такой вопрос не содержалось в тексте в готовом виде, иначе он перейдёт в разряд простых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Классификация вопросов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Б.Блума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Практические вопросы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Нацелен на применение, на поиск взаимосвязи меду теорией и практикой.</a:t>
            </a:r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Как бы я поступил на месте героя? 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Антиципация -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предвосхищение, предугадывание содержания.</a:t>
            </a:r>
          </a:p>
          <a:p>
            <a:pPr fontAlgn="base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Является эффективным средством отработки техники чтения: при систематических тренировках ребёнок учится по начальным буквам угадывать слово, по начальным словам - фразу, по начальным фразам - содержание текста. Это существенно ускоряет темп чтения.</a:t>
            </a:r>
          </a:p>
          <a:p>
            <a:pPr fontAlgn="base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Один из важнейших приёмов работы с текстом до чтен</a:t>
            </a:r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Разновидности    антиципации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7704856" cy="4536505"/>
          </a:xfrm>
        </p:spPr>
        <p:txBody>
          <a:bodyPr>
            <a:normAutofit fontScale="85000" lnSpcReduction="10000"/>
          </a:bodyPr>
          <a:lstStyle/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а) Прогнозирование содержания текста по названию, фамилии автора, эпиграфу.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б) Восстановление текста с пропущенными элементами.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в) 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Составление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до 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чтения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плана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текста с опорой на имеющиеся знания, читательский опыт, заголовок, жанр и стиль текста.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г) Угадывание хода мысли автора при чтении с остановками: 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Как вы думаете, что произойдёт дальше? Как будут развиваться события? К какому выводу придёт автор?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Приём: «Тонкие» и «толстые» вопросы </a:t>
            </a:r>
            <a:r>
              <a:rPr lang="ru-RU" sz="32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(форма таблицы)</a:t>
            </a:r>
            <a:endParaRPr lang="ru-RU" sz="32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054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14800"/>
                <a:gridCol w="4114800"/>
              </a:tblGrid>
              <a:tr h="10097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«Тонкие» вопросы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«Толстые» вопросы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0956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эту колонку записываются вопросы, требующие простого, односложного ответа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………..?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………….?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…………..?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эту колонку записываются вопросы , требующие  подробного, развёрнутого ответа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……………..?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………………?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6" name="Picture 6" descr="C:\Users\Галина\Downloads\shutterstock_101211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497152"/>
            <a:ext cx="1954561" cy="21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Прием «Толстые и тонкие вопросы»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Толстые вопросы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Дайте несколько объяснений, почему...?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Почему Вы считаете…?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чем различие…?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Предположите, что будет, если…?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Что, если…?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Толстые вопросы требуют     неоднозначных ответов.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Смысловое чтение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8075240" cy="4785395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В Примерной основной образовательной программе начального общего образования под </a:t>
            </a:r>
            <a:r>
              <a:rPr lang="ru-RU" sz="7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смысловым чтением</a:t>
            </a:r>
            <a:r>
              <a:rPr lang="ru-RU" sz="7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понимается</a:t>
            </a:r>
            <a:r>
              <a:rPr lang="ru-RU" sz="7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«осмысление цели чтения и выбор вида чтения в зависимости от цели; извлечение необходимой информации из прослушанных текстов различных жанров; определение основной и второстепенной информации; свободная ориентация и восприятие текстов художественного, научного, публицистического и официально - делового стилей; понимание и адекватная оценка языка средств массовой информации» </a:t>
            </a:r>
            <a:r>
              <a:rPr lang="ru-RU" sz="7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[2, с. 98].</a:t>
            </a:r>
          </a:p>
          <a:p>
            <a:endParaRPr lang="ru-RU" sz="7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Прием «Толстые и тонкие вопросы»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Тонкие вопросы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Когда…?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Может…?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Будет…?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Согласны ли Вы…?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Чтение с остановками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стадия - вызов</a:t>
            </a:r>
            <a:endParaRPr lang="ru-RU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Конструирование предполагаемого текста по опорным словам, обсуждение заглавия рассказа и прогноз его содержания и проблематики.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На данной стадии на основе лишь заглавия текста и информации об авторе дети должны предположить о чем будет текст.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Чтение с остановками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стадия - осмысление.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Чтение текста небольшими отрывками с обсуждением содержания каждого и прогнозом развития сюжета. Вопросы, задаваемые учителем, должны охватывать все уровни таблицы вопросов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Обязателен вопрос: «Что будет дальше и почему?»</a:t>
            </a:r>
          </a:p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Здесь, познакомившись с частью текста, учащиеся уточняют свое представление о материале. Особенность приема в том, что момент уточнения своего представления (стадия осмысление) одновременно является и стадией вызова для знакомства со следующим фрагментом.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Чтение с остановками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стадия - рефлексия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Заключительная беседа.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 таблица «ЗХУ»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28468" y="1556792"/>
          <a:ext cx="7357404" cy="453650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52468"/>
                <a:gridCol w="2452468"/>
                <a:gridCol w="2452468"/>
              </a:tblGrid>
              <a:tr h="1106464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 – что мы знаем</a:t>
                      </a:r>
                      <a:endParaRPr lang="ru-RU" sz="2000" b="1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– что мы хотим узнать</a:t>
                      </a:r>
                      <a:endParaRPr lang="ru-RU" sz="2000" b="1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– что мы узнали, и что нам осталось узнать</a:t>
                      </a:r>
                      <a:endParaRPr lang="ru-RU" sz="2000" b="1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0040">
                <a:tc>
                  <a:txBody>
                    <a:bodyPr/>
                    <a:lstStyle/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Произведение «Ванька» написал А. П. Чехов;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Это рассказ;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Ванька писал письмо дедушке в деревню;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Ванька жаловался на тяжёлый труд;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…</a:t>
                      </a:r>
                      <a:endParaRPr lang="ru-RU" sz="2000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Внешность, одежда, жесты, походка Ваньки.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Обязанности Ваньки;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Обстановка - интерьер;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Поведение;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Поступки;</a:t>
                      </a:r>
                    </a:p>
                    <a:p>
                      <a:r>
                        <a:rPr lang="ru-RU" sz="2000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…</a:t>
                      </a:r>
                      <a:endParaRPr lang="ru-RU" sz="2000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i="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81075"/>
            <a:ext cx="8424863" cy="5662613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endParaRPr lang="ru-RU" sz="3600" b="1">
              <a:solidFill>
                <a:schemeClr val="accent2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419475" y="1412875"/>
            <a:ext cx="2305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0066"/>
                </a:solidFill>
              </a:rPr>
              <a:t>ТЕМА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51520" y="188640"/>
            <a:ext cx="8497888" cy="576262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Дерево предсказаний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196975"/>
            <a:ext cx="8318500" cy="5040313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Использовать после первой или второй остановки «чтения со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стопом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при работе с сюжетными текстами.</a:t>
            </a:r>
          </a:p>
          <a:p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Тема должна содержать вопрос, адресованный в будущее.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использовать прием больше одного раза на уроке.</a:t>
            </a:r>
          </a:p>
          <a:p>
            <a:r>
              <a:rPr lang="ru-RU" sz="2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Все версии аргументировать содержанием текста, а не домыслами.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51520" y="260350"/>
            <a:ext cx="8641655" cy="649288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Дерево предсказаний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внимание!</a:t>
            </a:r>
          </a:p>
          <a:p>
            <a:pPr>
              <a:buNone/>
            </a:pPr>
            <a:endParaRPr lang="ru-RU" sz="6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D:\Мастерова З.П\для клипа\P1100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432048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начального общего образования // [Электронный ресурс] http://standart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edu.ru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/catalog.aspx?CatalogId=959.</a:t>
            </a: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Бондаренко Г. И. Развитие умений смыслового чтения в начальной школе / Г. И. Бондаренко // Начальная школа плюс: до и после // Электронный ресурс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www.school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2100.ru</a:t>
            </a: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Климанова Л. Обучение чтению в начальных классах</a:t>
            </a:r>
            <a:r>
              <a:rPr lang="ru-RU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//Школа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Львов М.Р., Горецкий В.Г.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Сосновская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О.В. Методика преподавания русского языка в начальных классах. – М.:2000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Смысловое чтение 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умение воспринимать текст как 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единое смысловое целое (точно и полно понять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содержание текста и практически осмыслить извлеченную информацию)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1143000"/>
            <a:ext cx="7315200" cy="434340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200400" y="1844824"/>
            <a:ext cx="3124200" cy="11269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</a:rPr>
              <a:t>Навык чтения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>
            <a:off x="2362200" y="2971800"/>
            <a:ext cx="1371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5715000" y="2971800"/>
            <a:ext cx="1600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1187624" y="3501008"/>
            <a:ext cx="2808312" cy="13757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Техническая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сторона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5436096" y="3645024"/>
            <a:ext cx="2736304" cy="130797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Смысловая 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сторона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1124744"/>
            <a:ext cx="8075240" cy="48245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Смысловая сторона: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  <a:t>понимание содержания и смысла читаемого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Техническая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</a:rPr>
              <a:t>сторона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  <a:t>: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  <a:t>способ чтения,</a:t>
            </a:r>
            <a:b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  <a:t>темп чтения,</a:t>
            </a:r>
            <a:b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  <a:t>правильность чтения,</a:t>
            </a:r>
            <a:b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</a:rPr>
              <a:t>выразительность.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791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2590800" y="1905000"/>
            <a:ext cx="4191000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</a:rPr>
              <a:t>Типы чтения</a:t>
            </a: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H="1">
            <a:off x="1752600" y="2819400"/>
            <a:ext cx="1295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4724400" y="32004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6172200" y="2971800"/>
            <a:ext cx="1524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533400" y="3717032"/>
            <a:ext cx="2438400" cy="1800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Коммуникативное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вслух и про себя</a:t>
            </a:r>
          </a:p>
        </p:txBody>
      </p:sp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3419872" y="4005064"/>
            <a:ext cx="2599928" cy="15121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Учебное</a:t>
            </a:r>
          </a:p>
        </p:txBody>
      </p:sp>
      <p:sp>
        <p:nvSpPr>
          <p:cNvPr id="32782" name="Oval 14"/>
          <p:cNvSpPr>
            <a:spLocks noChangeArrowheads="1"/>
          </p:cNvSpPr>
          <p:nvPr/>
        </p:nvSpPr>
        <p:spPr bwMode="auto">
          <a:xfrm>
            <a:off x="6372200" y="3962400"/>
            <a:ext cx="2390800" cy="141081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Самостоятельное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endParaRPr lang="ru-RU"/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2667000" y="1628800"/>
            <a:ext cx="4267200" cy="14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</a:rPr>
              <a:t>Виды чтения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H="1">
            <a:off x="1981200" y="2667000"/>
            <a:ext cx="762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3886200" y="30480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5715000" y="30480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6705600" y="2743200"/>
            <a:ext cx="914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685800" y="3276600"/>
            <a:ext cx="2438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Ознакомительное</a:t>
            </a:r>
          </a:p>
        </p:txBody>
      </p:sp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2411760" y="4648200"/>
            <a:ext cx="2232248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Изучающее</a:t>
            </a:r>
          </a:p>
        </p:txBody>
      </p:sp>
      <p:sp>
        <p:nvSpPr>
          <p:cNvPr id="34829" name="Oval 13"/>
          <p:cNvSpPr>
            <a:spLocks noChangeArrowheads="1"/>
          </p:cNvSpPr>
          <p:nvPr/>
        </p:nvSpPr>
        <p:spPr bwMode="auto">
          <a:xfrm>
            <a:off x="4860032" y="4724400"/>
            <a:ext cx="216024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Вдумчивое</a:t>
            </a:r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6300192" y="3284984"/>
            <a:ext cx="2386608" cy="143941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Поисковое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(просмотровое)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Приёмы по формированию смыслового чтения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«Задай вопрос»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«Читаем и спрашиваем»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«Дневник двойных записей»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«Чтение с пометками»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«Ассоциативный куст»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«Ромашка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«Приём тонких и толстых вопросов»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«Чтение с остановками»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«Таблица ЗХУ»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«Дерево предсказаний»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3536AC-B4A1-4E0B-B6E7-0186F6B998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книги</Template>
  <TotalTime>407</TotalTime>
  <Words>1286</Words>
  <Application>Microsoft Office PowerPoint</Application>
  <PresentationFormat>Экран (4:3)</PresentationFormat>
  <Paragraphs>208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книги</vt:lpstr>
      <vt:lpstr>Слайд 1</vt:lpstr>
      <vt:lpstr>Обязательный компонент метапредметных результатов освоения основной образовательной программы:</vt:lpstr>
      <vt:lpstr>Смысловое чтение</vt:lpstr>
      <vt:lpstr>Слайд 4</vt:lpstr>
      <vt:lpstr> </vt:lpstr>
      <vt:lpstr>Смысловая сторона: понимание содержания и смысла читаемого.  Техническая сторона: способ чтения, темп чтения, правильность чтения, выразительность.</vt:lpstr>
      <vt:lpstr>Слайд 7</vt:lpstr>
      <vt:lpstr>Слайд 8</vt:lpstr>
      <vt:lpstr>Приёмы по формированию смыслового чтения</vt:lpstr>
      <vt:lpstr>Читаем и спрашиваем</vt:lpstr>
      <vt:lpstr>Задай вопрос</vt:lpstr>
      <vt:lpstr>Дневник двойных записей</vt:lpstr>
      <vt:lpstr>Чтение с пометками</vt:lpstr>
      <vt:lpstr>Ассоциативный куст</vt:lpstr>
      <vt:lpstr>Ассоциативный куст</vt:lpstr>
      <vt:lpstr>Составление  вопросного плана </vt:lpstr>
      <vt:lpstr>Памятка для учащегося:</vt:lpstr>
      <vt:lpstr>Ромашка Блума</vt:lpstr>
      <vt:lpstr>Ромашка               Блума</vt:lpstr>
      <vt:lpstr>Классификация вопросов Б.Блума:</vt:lpstr>
      <vt:lpstr>Классификация вопросов Б.Блума:</vt:lpstr>
      <vt:lpstr>Классификация вопросов Б.Блума:</vt:lpstr>
      <vt:lpstr>Классификация вопросов Б.Блума:</vt:lpstr>
      <vt:lpstr>Классификация вопросов Б.Блума:</vt:lpstr>
      <vt:lpstr>Классификация вопросов Б.Блума:</vt:lpstr>
      <vt:lpstr>Антиципация - </vt:lpstr>
      <vt:lpstr>Разновидности    антиципации:</vt:lpstr>
      <vt:lpstr>Приём: «Тонкие» и «толстые» вопросы (форма таблицы)</vt:lpstr>
      <vt:lpstr>  Прием «Толстые и тонкие вопросы»   </vt:lpstr>
      <vt:lpstr>Прием «Толстые и тонкие вопросы»</vt:lpstr>
      <vt:lpstr> Чтение с остановками   </vt:lpstr>
      <vt:lpstr>Чтение с остановками </vt:lpstr>
      <vt:lpstr>Чтение с остановками </vt:lpstr>
      <vt:lpstr>Приём таблица «ЗХУ»</vt:lpstr>
      <vt:lpstr>Слайд 35</vt:lpstr>
      <vt:lpstr>Слайд 36</vt:lpstr>
      <vt:lpstr>Слайд 37</vt:lpstr>
      <vt:lpstr>Информационные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шаблон</dc:title>
  <dc:creator>зоя павловна</dc:creator>
  <cp:lastModifiedBy>Кабинет</cp:lastModifiedBy>
  <cp:revision>46</cp:revision>
  <dcterms:created xsi:type="dcterms:W3CDTF">2015-11-08T05:25:26Z</dcterms:created>
  <dcterms:modified xsi:type="dcterms:W3CDTF">2024-06-18T23:28:27Z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