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5" r:id="rId2"/>
    <p:sldId id="276" r:id="rId3"/>
    <p:sldId id="289" r:id="rId4"/>
    <p:sldId id="277" r:id="rId5"/>
    <p:sldId id="279" r:id="rId6"/>
    <p:sldId id="281" r:id="rId7"/>
    <p:sldId id="284" r:id="rId8"/>
    <p:sldId id="283" r:id="rId9"/>
    <p:sldId id="285" r:id="rId10"/>
    <p:sldId id="286" r:id="rId11"/>
    <p:sldId id="287" r:id="rId12"/>
    <p:sldId id="288" r:id="rId13"/>
    <p:sldId id="290" r:id="rId14"/>
    <p:sldId id="291" r:id="rId15"/>
    <p:sldId id="294" r:id="rId16"/>
    <p:sldId id="293" r:id="rId17"/>
    <p:sldId id="296" r:id="rId18"/>
    <p:sldId id="292" r:id="rId19"/>
    <p:sldId id="295" r:id="rId20"/>
    <p:sldId id="297" r:id="rId21"/>
    <p:sldId id="298" r:id="rId22"/>
    <p:sldId id="300" r:id="rId23"/>
    <p:sldId id="299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76BC"/>
    <a:srgbClr val="4FB737"/>
    <a:srgbClr val="CC9900"/>
    <a:srgbClr val="43C6C9"/>
    <a:srgbClr val="A50021"/>
    <a:srgbClr val="CC99FF"/>
    <a:srgbClr val="79D7D9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38" autoAdjust="0"/>
    <p:restoredTop sz="94343" autoAdjust="0"/>
  </p:normalViewPr>
  <p:slideViewPr>
    <p:cSldViewPr>
      <p:cViewPr varScale="1">
        <p:scale>
          <a:sx n="73" d="100"/>
          <a:sy n="73" d="100"/>
        </p:scale>
        <p:origin x="144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Relationship Id="rId4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9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FD8BF122-D275-45AA-9981-A22F682D900C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158BC70-C9CB-43C7-9AB6-AA1C421B46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9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Равнобедренный треугольник 11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12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14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33396-2CB3-44B6-A0DB-CCE0ADCFEDEA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BA0B2-8500-4A1D-8814-93ED7EB671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DD89D2-6C1A-45CE-BB58-61686354EAF0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B2D5D893-B16E-4FA5-957A-03CA49C256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C0DC0-E9F1-41BC-9F47-C0690AA20F95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D810E-2CFE-4EB1-94AE-9B2072ED13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C4A3-F057-40A5-A997-12ADEFB46EB2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6C5D4-B5A2-49E2-AC49-44646435EC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7EC68933-0067-4E55-963A-DF7F103955E0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7D47611E-7BB0-449B-A7A2-A1E9A04E49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17BB151-61A0-4AD2-866B-54AC4F6F451E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93BD4BF3-B7BC-4D9D-8316-29A6B7E200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C3852-E3D7-412B-95F9-F71FB91F884F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375EF-4757-46DD-A22A-D4249BBC4F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9A6FF-91A4-4AA8-863B-641878CE5C9C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E8B28-1D74-43BB-8016-0C1B9B1E7A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AEAEA"/>
            </a:gs>
            <a:gs pos="100000">
              <a:srgbClr val="CC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19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88627B05-FD5E-495C-8B0A-A7EF2E761DA4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61733B5B-BBAB-450C-925E-C3F3DC2854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17" r:id="rId4"/>
    <p:sldLayoutId id="2147483718" r:id="rId5"/>
    <p:sldLayoutId id="2147483724" r:id="rId6"/>
    <p:sldLayoutId id="2147483725" r:id="rId7"/>
    <p:sldLayoutId id="2147483719" r:id="rId8"/>
    <p:sldLayoutId id="2147483720" r:id="rId9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16.emf"/><Relationship Id="rId4" Type="http://schemas.openxmlformats.org/officeDocument/2006/relationships/image" Target="../media/image13.emf"/><Relationship Id="rId9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5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8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1.e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3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 bwMode="auto">
          <a:noFill/>
          <a:ln>
            <a:solidFill>
              <a:srgbClr val="CC0000"/>
            </a:solidFill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2400" dirty="0" smtClean="0">
                <a:ln>
                  <a:noFill/>
                </a:ln>
                <a:effectLst/>
                <a:latin typeface="Arial" charset="0"/>
              </a:rPr>
              <a:t>     </a:t>
            </a:r>
            <a:endParaRPr lang="ru-RU" sz="2400" b="1" dirty="0" smtClean="0">
              <a:ln>
                <a:noFill/>
              </a:ln>
              <a:solidFill>
                <a:srgbClr val="CC0000"/>
              </a:solidFill>
              <a:effectLst/>
              <a:latin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1882775"/>
            <a:ext cx="8424862" cy="4975225"/>
          </a:xfrm>
          <a:ln>
            <a:solidFill>
              <a:srgbClr val="CC0000"/>
            </a:solidFill>
          </a:ln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4000" b="1" dirty="0" smtClean="0">
                <a:solidFill>
                  <a:schemeClr val="bg1"/>
                </a:solidFill>
              </a:rPr>
              <a:t>   </a:t>
            </a:r>
            <a:r>
              <a:rPr lang="ru-RU" sz="4000" b="1" dirty="0" smtClean="0">
                <a:solidFill>
                  <a:srgbClr val="6600CC"/>
                </a:solidFill>
                <a:latin typeface="Times New Roman" pitchFamily="18" charset="0"/>
              </a:rPr>
              <a:t>Исследовательская работа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6600" b="1" dirty="0" smtClean="0">
                <a:solidFill>
                  <a:srgbClr val="6600CC"/>
                </a:solidFill>
              </a:rPr>
              <a:t> </a:t>
            </a:r>
            <a:r>
              <a:rPr lang="ru-RU" sz="6600" b="1" dirty="0" smtClean="0">
                <a:solidFill>
                  <a:srgbClr val="6600CC"/>
                </a:solidFill>
                <a:latin typeface="Times New Roman" pitchFamily="18" charset="0"/>
              </a:rPr>
              <a:t>«</a:t>
            </a:r>
            <a:r>
              <a:rPr lang="ru-RU" sz="4800" b="1" dirty="0" smtClean="0">
                <a:solidFill>
                  <a:srgbClr val="6600CC"/>
                </a:solidFill>
                <a:latin typeface="Times New Roman" pitchFamily="18" charset="0"/>
              </a:rPr>
              <a:t>Интернет –зависимость»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5400" dirty="0" smtClean="0">
                <a:latin typeface="Arial" charset="0"/>
              </a:rPr>
              <a:t>                            </a:t>
            </a:r>
            <a:r>
              <a:rPr lang="ru-RU" sz="2400" b="1" dirty="0" smtClean="0">
                <a:solidFill>
                  <a:srgbClr val="A50021"/>
                </a:solidFill>
              </a:rPr>
              <a:t>Подготовила: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400" b="1" dirty="0">
                <a:solidFill>
                  <a:srgbClr val="A50021"/>
                </a:solidFill>
              </a:rPr>
              <a:t> </a:t>
            </a:r>
            <a:r>
              <a:rPr lang="ru-RU" sz="2400" b="1" dirty="0" smtClean="0">
                <a:solidFill>
                  <a:srgbClr val="A50021"/>
                </a:solidFill>
              </a:rPr>
              <a:t>                                                     ученица  </a:t>
            </a:r>
            <a:endParaRPr lang="ru-RU" sz="2400" b="1" dirty="0" smtClean="0">
              <a:solidFill>
                <a:srgbClr val="A50021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sz="2400" b="1" dirty="0" smtClean="0">
                <a:solidFill>
                  <a:srgbClr val="A50021"/>
                </a:solidFill>
              </a:rPr>
              <a:t>                                                    </a:t>
            </a: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2400" b="1" dirty="0" smtClean="0">
                <a:solidFill>
                  <a:srgbClr val="A50021"/>
                </a:solidFill>
              </a:rPr>
              <a:t>                                                      </a:t>
            </a:r>
            <a:r>
              <a:rPr lang="ru-RU" sz="2400" b="1" dirty="0" smtClean="0">
                <a:solidFill>
                  <a:srgbClr val="A50021"/>
                </a:solidFill>
              </a:rPr>
              <a:t> </a:t>
            </a:r>
            <a:r>
              <a:rPr lang="ru-RU" sz="2400" b="1" dirty="0" smtClean="0">
                <a:solidFill>
                  <a:srgbClr val="A50021"/>
                </a:solidFill>
              </a:rPr>
              <a:t>Руководитель:</a:t>
            </a: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2400" b="1" dirty="0" smtClean="0">
                <a:solidFill>
                  <a:srgbClr val="A50021"/>
                </a:solidFill>
              </a:rPr>
              <a:t>                                                              </a:t>
            </a:r>
          </a:p>
        </p:txBody>
      </p:sp>
      <p:pic>
        <p:nvPicPr>
          <p:cNvPr id="39943" name="Picture 7" descr="a54f10dbd231c2d7c09fff07dd79f604_jpg_200x150_q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3716338"/>
            <a:ext cx="31686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68288"/>
            <a:ext cx="8229600" cy="639762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ru-RU" sz="3800" b="1" smtClean="0">
                <a:ln>
                  <a:noFill/>
                </a:ln>
                <a:solidFill>
                  <a:srgbClr val="A50021"/>
                </a:solidFill>
                <a:effectLst/>
              </a:rPr>
              <a:t>      Исследование первое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549275"/>
            <a:ext cx="8229600" cy="59055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z="2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/>
            <a:r>
              <a:rPr lang="ru-RU" sz="2000" b="1" smtClean="0">
                <a:solidFill>
                  <a:srgbClr val="6600CC"/>
                </a:solidFill>
                <a:latin typeface="Times New Roman" pitchFamily="18" charset="0"/>
              </a:rPr>
              <a:t>Целевое использование компьютера</a:t>
            </a:r>
          </a:p>
          <a:p>
            <a:pPr eaLnBrk="1" hangingPunct="1">
              <a:buFont typeface="Wingdings 2" pitchFamily="18" charset="2"/>
              <a:buNone/>
            </a:pPr>
            <a:endParaRPr lang="ru-RU" sz="2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/>
            <a:endParaRPr lang="ru-RU" sz="2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2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2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/>
            <a:r>
              <a:rPr lang="ru-RU" sz="2000" b="1" smtClean="0">
                <a:solidFill>
                  <a:srgbClr val="6600CC"/>
                </a:solidFill>
                <a:latin typeface="Times New Roman" pitchFamily="18" charset="0"/>
              </a:rPr>
              <a:t>Затраты времени на Интернет</a:t>
            </a:r>
          </a:p>
          <a:p>
            <a:pPr eaLnBrk="1" hangingPunct="1"/>
            <a:endParaRPr lang="ru-RU" sz="2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/>
            <a:endParaRPr lang="ru-RU" sz="2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/>
            <a:endParaRPr lang="ru-RU" sz="2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/>
            <a:endParaRPr lang="ru-RU" sz="2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/>
            <a:endParaRPr lang="ru-RU" sz="2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sz="2000" b="1" i="1" smtClean="0">
                <a:solidFill>
                  <a:srgbClr val="6600CC"/>
                </a:solidFill>
                <a:latin typeface="Times New Roman" pitchFamily="18" charset="0"/>
              </a:rPr>
              <a:t>Вывод:</a:t>
            </a:r>
            <a:r>
              <a:rPr lang="ru-RU" sz="2000" b="1" i="1" smtClean="0">
                <a:solidFill>
                  <a:srgbClr val="CC0000"/>
                </a:solidFill>
                <a:latin typeface="Times New Roman" pitchFamily="18" charset="0"/>
              </a:rPr>
              <a:t> из диаграмм видим, что половина анкетируемых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b="1" i="1" smtClean="0">
                <a:solidFill>
                  <a:srgbClr val="CC0000"/>
                </a:solidFill>
                <a:latin typeface="Times New Roman" pitchFamily="18" charset="0"/>
              </a:rPr>
              <a:t>использует всемирную паутину не только для общения,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b="1" i="1" smtClean="0">
                <a:solidFill>
                  <a:srgbClr val="CC0000"/>
                </a:solidFill>
                <a:latin typeface="Times New Roman" pitchFamily="18" charset="0"/>
              </a:rPr>
              <a:t>игр и развлечений, а также  для  учебных целей. Все учителя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b="1" i="1" smtClean="0">
                <a:solidFill>
                  <a:srgbClr val="CC0000"/>
                </a:solidFill>
                <a:latin typeface="Times New Roman" pitchFamily="18" charset="0"/>
              </a:rPr>
              <a:t>и  большинство учащихся считают Интернет полезным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b="1" i="1" smtClean="0">
                <a:solidFill>
                  <a:srgbClr val="CC0000"/>
                </a:solidFill>
                <a:latin typeface="Times New Roman" pitchFamily="18" charset="0"/>
              </a:rPr>
              <a:t>открытием, и разумно им  используется не более 2-х часов в день.</a:t>
            </a:r>
          </a:p>
        </p:txBody>
      </p:sp>
      <p:sp>
        <p:nvSpPr>
          <p:cNvPr id="205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7349" name="Object 5"/>
          <p:cNvGraphicFramePr>
            <a:graphicFrameLocks noChangeAspect="1"/>
          </p:cNvGraphicFramePr>
          <p:nvPr/>
        </p:nvGraphicFramePr>
        <p:xfrm>
          <a:off x="1082675" y="1211263"/>
          <a:ext cx="3000375" cy="163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Диаграмма" r:id="rId3" imgW="3000451" imgH="1638300" progId="MSGraph.Chart.8">
                  <p:embed/>
                </p:oleObj>
              </mc:Choice>
              <mc:Fallback>
                <p:oleObj name="Диаграмма" r:id="rId3" imgW="3000451" imgH="1638300" progId="MSGraph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2675" y="1211263"/>
                        <a:ext cx="3000375" cy="163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7351" name="Object 7"/>
          <p:cNvGraphicFramePr>
            <a:graphicFrameLocks noChangeAspect="1"/>
          </p:cNvGraphicFramePr>
          <p:nvPr/>
        </p:nvGraphicFramePr>
        <p:xfrm>
          <a:off x="4716463" y="1268413"/>
          <a:ext cx="2905125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Диаграмма" r:id="rId5" imgW="2905049" imgH="1562100" progId="MSGraph.Chart.8">
                  <p:embed/>
                </p:oleObj>
              </mc:Choice>
              <mc:Fallback>
                <p:oleObj name="Диаграмма" r:id="rId5" imgW="2905049" imgH="1562100" progId="MSGraph.Char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1268413"/>
                        <a:ext cx="2905125" cy="156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2581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7353" name="Object 9"/>
          <p:cNvGraphicFramePr>
            <a:graphicFrameLocks noChangeAspect="1"/>
          </p:cNvGraphicFramePr>
          <p:nvPr/>
        </p:nvGraphicFramePr>
        <p:xfrm>
          <a:off x="1042988" y="3141663"/>
          <a:ext cx="3133725" cy="169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Диаграмма" r:id="rId7" imgW="3133649" imgH="1695602" progId="MSGraph.Chart.8">
                  <p:embed/>
                </p:oleObj>
              </mc:Choice>
              <mc:Fallback>
                <p:oleObj name="Диаграмма" r:id="rId7" imgW="3133649" imgH="1695602" progId="MSGraph.Char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3141663"/>
                        <a:ext cx="3133725" cy="169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9" name="Rectangle 12"/>
          <p:cNvSpPr>
            <a:spLocks noChangeArrowheads="1"/>
          </p:cNvSpPr>
          <p:nvPr/>
        </p:nvSpPr>
        <p:spPr bwMode="auto">
          <a:xfrm>
            <a:off x="0" y="2586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7355" name="Object 11"/>
          <p:cNvGraphicFramePr>
            <a:graphicFrameLocks noChangeAspect="1"/>
          </p:cNvGraphicFramePr>
          <p:nvPr/>
        </p:nvGraphicFramePr>
        <p:xfrm>
          <a:off x="4500563" y="3141663"/>
          <a:ext cx="3133725" cy="168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Диаграмма" r:id="rId9" imgW="3133649" imgH="1685849" progId="MSGraph.Chart.8">
                  <p:embed/>
                </p:oleObj>
              </mc:Choice>
              <mc:Fallback>
                <p:oleObj name="Диаграмма" r:id="rId9" imgW="3133649" imgH="1685849" progId="MSGraph.Char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3141663"/>
                        <a:ext cx="3133725" cy="1685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3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3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30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30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573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573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573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0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573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573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573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000"/>
                            </p:stCondLst>
                            <p:childTnLst>
                              <p:par>
                                <p:cTn id="4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734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734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5734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0"/>
                            </p:stCondLst>
                            <p:childTnLst>
                              <p:par>
                                <p:cTn id="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734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5734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5734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3000"/>
                            </p:stCondLst>
                            <p:childTnLst>
                              <p:par>
                                <p:cTn id="5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5734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5734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0"/>
                                        <p:tgtEl>
                                          <p:spTgt spid="5734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OleChart spid="57349" grpId="0"/>
      <p:bldOleChart spid="57351" grpId="0"/>
      <p:bldOleChart spid="57353" grpId="0"/>
      <p:bldOleChart spid="573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4000" b="1" smtClean="0">
                <a:ln>
                  <a:noFill/>
                </a:ln>
                <a:solidFill>
                  <a:srgbClr val="CC0000"/>
                </a:solidFill>
                <a:effectLst/>
              </a:rPr>
              <a:t>       Вред и польза Интернета</a:t>
            </a:r>
            <a:r>
              <a:rPr lang="ru-RU" smtClean="0">
                <a:ln>
                  <a:noFill/>
                </a:ln>
                <a:effectLst/>
              </a:rPr>
              <a:t> </a:t>
            </a:r>
          </a:p>
        </p:txBody>
      </p:sp>
      <p:sp>
        <p:nvSpPr>
          <p:cNvPr id="58371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268413"/>
            <a:ext cx="8229600" cy="51863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b="1" smtClean="0">
                <a:solidFill>
                  <a:srgbClr val="CC0000"/>
                </a:solidFill>
                <a:latin typeface="Times New Roman" pitchFamily="18" charset="0"/>
              </a:rPr>
              <a:t>    ЗА: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6600CC"/>
                </a:solidFill>
                <a:latin typeface="Times New Roman" pitchFamily="18" charset="0"/>
              </a:rPr>
              <a:t>Огромный информационный ресурс;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>
                <a:solidFill>
                  <a:srgbClr val="6600CC"/>
                </a:solidFill>
                <a:latin typeface="Times New Roman" pitchFamily="18" charset="0"/>
              </a:rPr>
              <a:t> </a:t>
            </a:r>
            <a:r>
              <a:rPr lang="ru-RU" sz="2800" b="1" smtClean="0">
                <a:solidFill>
                  <a:srgbClr val="6600CC"/>
                </a:solidFill>
                <a:latin typeface="Times New Roman" pitchFamily="18" charset="0"/>
              </a:rPr>
              <a:t>Путь  избавления от одиночества;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6600CC"/>
                </a:solidFill>
                <a:latin typeface="Times New Roman" pitchFamily="18" charset="0"/>
              </a:rPr>
              <a:t>Поддержание дружеских отношений на расстоянии;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6600CC"/>
                </a:solidFill>
                <a:latin typeface="Times New Roman" pitchFamily="18" charset="0"/>
              </a:rPr>
              <a:t>Возможность примерить на себя различные «роли»;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6600CC"/>
                </a:solidFill>
                <a:latin typeface="Times New Roman" pitchFamily="18" charset="0"/>
              </a:rPr>
              <a:t>Возможность сэкономить деньги, найти работу в интернете;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6600CC"/>
                </a:solidFill>
                <a:latin typeface="Times New Roman" pitchFamily="18" charset="0"/>
              </a:rPr>
              <a:t>Лучшее усвоение языка;</a:t>
            </a:r>
            <a:r>
              <a:rPr lang="ru-RU" sz="2800" smtClean="0">
                <a:solidFill>
                  <a:srgbClr val="6600CC"/>
                </a:solidFill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6600CC"/>
                </a:solidFill>
                <a:latin typeface="Times New Roman" pitchFamily="18" charset="0"/>
              </a:rPr>
              <a:t>Укрепление самооценки.</a:t>
            </a:r>
            <a:r>
              <a:rPr lang="ru-RU" sz="2800" smtClean="0">
                <a:latin typeface="Times New Roman" pitchFamily="18" charset="0"/>
              </a:rPr>
              <a:t> </a:t>
            </a:r>
            <a:endParaRPr lang="ru-RU" sz="28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800" b="1" smtClean="0">
              <a:solidFill>
                <a:srgbClr val="6600CC"/>
              </a:solidFill>
              <a:latin typeface="Times New Roman" pitchFamily="18" charset="0"/>
            </a:endParaRPr>
          </a:p>
        </p:txBody>
      </p:sp>
      <p:pic>
        <p:nvPicPr>
          <p:cNvPr id="58373" name="Picture 5" descr="internet-zavisimosty-300x2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1341438"/>
            <a:ext cx="1511300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4" name="Picture 6" descr="Интернет-зависимост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4868863"/>
            <a:ext cx="20955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6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6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6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6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0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600"/>
                            </p:stCondLst>
                            <p:childTnLst>
                              <p:par>
                                <p:cTn id="3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6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0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6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0"/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6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3000"/>
                                        <p:tgtEl>
                                          <p:spTgt spid="5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600"/>
                            </p:stCondLst>
                            <p:childTnLst>
                              <p:par>
                                <p:cTn id="4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68288"/>
            <a:ext cx="8229600" cy="85725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4000" b="1" smtClean="0">
                <a:ln>
                  <a:noFill/>
                </a:ln>
                <a:solidFill>
                  <a:srgbClr val="CC0000"/>
                </a:solidFill>
                <a:effectLst/>
              </a:rPr>
              <a:t>      Вред и польза Интернета</a:t>
            </a:r>
          </a:p>
        </p:txBody>
      </p:sp>
      <p:sp>
        <p:nvSpPr>
          <p:cNvPr id="60423" name="Rectangle 7"/>
          <p:cNvSpPr>
            <a:spLocks noGrp="1"/>
          </p:cNvSpPr>
          <p:nvPr>
            <p:ph type="body" idx="4294967295"/>
          </p:nvPr>
        </p:nvSpPr>
        <p:spPr>
          <a:xfrm>
            <a:off x="457200" y="1412875"/>
            <a:ext cx="8229600" cy="54451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/>
              <a:t> </a:t>
            </a:r>
            <a:r>
              <a:rPr lang="ru-RU" sz="2800" b="1" smtClean="0">
                <a:solidFill>
                  <a:srgbClr val="CC0000"/>
                </a:solidFill>
                <a:latin typeface="Times New Roman" pitchFamily="18" charset="0"/>
              </a:rPr>
              <a:t>ПРОТИВ: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6600CC"/>
                </a:solidFill>
                <a:latin typeface="Times New Roman" pitchFamily="18" charset="0"/>
              </a:rPr>
              <a:t> отвыкание от книг;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6600CC"/>
                </a:solidFill>
                <a:latin typeface="Times New Roman" pitchFamily="18" charset="0"/>
              </a:rPr>
              <a:t>замена реальных отношений виртуальными;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6600CC"/>
                </a:solidFill>
                <a:latin typeface="Times New Roman" pitchFamily="18" charset="0"/>
              </a:rPr>
              <a:t>перенос реальных интересов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b="1" smtClean="0">
                <a:solidFill>
                  <a:srgbClr val="6600CC"/>
                </a:solidFill>
                <a:latin typeface="Times New Roman" pitchFamily="18" charset="0"/>
              </a:rPr>
              <a:t>    в виртуальный мир, сложность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b="1" smtClean="0">
                <a:solidFill>
                  <a:srgbClr val="6600CC"/>
                </a:solidFill>
                <a:latin typeface="Times New Roman" pitchFamily="18" charset="0"/>
              </a:rPr>
              <a:t>    общения наяву;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6600CC"/>
                </a:solidFill>
                <a:latin typeface="Times New Roman" pitchFamily="18" charset="0"/>
              </a:rPr>
              <a:t>«Безнаказанное» поведение снижает уровень ответственности;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6600CC"/>
                </a:solidFill>
                <a:latin typeface="Times New Roman" pitchFamily="18" charset="0"/>
              </a:rPr>
              <a:t>риск стать компьютерным преступником;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6600CC"/>
                </a:solidFill>
                <a:latin typeface="Times New Roman" pitchFamily="18" charset="0"/>
              </a:rPr>
              <a:t>создание виртуального языка;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6600CC"/>
                </a:solidFill>
                <a:latin typeface="Times New Roman" pitchFamily="18" charset="0"/>
              </a:rPr>
              <a:t>упадок нравственности.</a:t>
            </a:r>
          </a:p>
        </p:txBody>
      </p:sp>
      <p:pic>
        <p:nvPicPr>
          <p:cNvPr id="60424" name="Picture 8" descr="Безимени-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981075"/>
            <a:ext cx="1584325" cy="144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5" name="Picture 9" descr="0_2_b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2852738"/>
            <a:ext cx="1800225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60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0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0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30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8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0"/>
                                        <p:tgtEl>
                                          <p:spTgt spid="60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8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0"/>
                                        <p:tgtEl>
                                          <p:spTgt spid="60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8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0"/>
                                        <p:tgtEl>
                                          <p:spTgt spid="604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8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0"/>
                                        <p:tgtEl>
                                          <p:spTgt spid="604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8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0"/>
                                        <p:tgtEl>
                                          <p:spTgt spid="604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800"/>
                            </p:stCondLst>
                            <p:childTnLst>
                              <p:par>
                                <p:cTn id="3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8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0"/>
                                        <p:tgtEl>
                                          <p:spTgt spid="604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8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0"/>
                                        <p:tgtEl>
                                          <p:spTgt spid="604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8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0"/>
                                        <p:tgtEl>
                                          <p:spTgt spid="604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8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0"/>
                                        <p:tgtEl>
                                          <p:spTgt spid="604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68288"/>
            <a:ext cx="8229600" cy="928687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4000" b="1" smtClean="0">
                <a:ln>
                  <a:noFill/>
                </a:ln>
                <a:solidFill>
                  <a:srgbClr val="CC0000"/>
                </a:solidFill>
                <a:effectLst/>
              </a:rPr>
              <a:t>    </a:t>
            </a:r>
            <a:r>
              <a:rPr lang="ru-RU" sz="3600" b="1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</a:rPr>
              <a:t>Причины </a:t>
            </a:r>
            <a:r>
              <a:rPr lang="ru-RU" sz="3600" b="1" smtClean="0">
                <a:ln>
                  <a:noFill/>
                </a:ln>
                <a:solidFill>
                  <a:srgbClr val="A50021"/>
                </a:solidFill>
                <a:effectLst/>
                <a:latin typeface="Times New Roman" pitchFamily="18" charset="0"/>
              </a:rPr>
              <a:t>интернет</a:t>
            </a:r>
            <a:r>
              <a:rPr lang="ru-RU" sz="3600" b="1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</a:rPr>
              <a:t> -зависимости</a:t>
            </a:r>
          </a:p>
        </p:txBody>
      </p:sp>
      <p:sp>
        <p:nvSpPr>
          <p:cNvPr id="62467" name="Rectangle 3"/>
          <p:cNvSpPr>
            <a:spLocks noGrp="1"/>
          </p:cNvSpPr>
          <p:nvPr>
            <p:ph type="body" idx="4294967295"/>
          </p:nvPr>
        </p:nvSpPr>
        <p:spPr>
          <a:xfrm>
            <a:off x="0" y="1125538"/>
            <a:ext cx="8893175" cy="53292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Доступность разнообразной информации;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широкая интерактивность, постоянное общение;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 персональный контроль над информацией о себе, позволяющий создавать определенный «образ»;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 анонимность передаваемой информации;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 основной причиной возникновения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компьютерной зависимости у детей психологи считают недостаток общения и взаимопонимания с родителями, сверстниками и значимыми людьми;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 игровая зависимость возникают на фоне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     скрытой или явной неудовлетворенности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    окружающим миром и невозможности самовыражения,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    при страхе быть непонятым.</a:t>
            </a:r>
          </a:p>
        </p:txBody>
      </p:sp>
      <p:pic>
        <p:nvPicPr>
          <p:cNvPr id="62470" name="Picture 6" descr="igromania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8850" y="2349500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1" name="Picture 7" descr="iвы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4221163"/>
            <a:ext cx="12954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3" name="Picture 9" descr="комп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48600" y="981075"/>
            <a:ext cx="1295400" cy="98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0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0"/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0"/>
                                        <p:tgtEl>
                                          <p:spTgt spid="62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0"/>
                                        <p:tgtEl>
                                          <p:spTgt spid="62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0"/>
                                        <p:tgtEl>
                                          <p:spTgt spid="624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000"/>
                            </p:stCondLst>
                            <p:childTnLst>
                              <p:par>
                                <p:cTn id="5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68288"/>
            <a:ext cx="8229600" cy="107315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4000" b="1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</a:rPr>
              <a:t>      </a:t>
            </a:r>
            <a:r>
              <a:rPr lang="ru-RU" sz="4000" b="1" smtClean="0">
                <a:ln>
                  <a:noFill/>
                </a:ln>
                <a:solidFill>
                  <a:srgbClr val="A50021"/>
                </a:solidFill>
                <a:effectLst/>
                <a:latin typeface="Times New Roman" pitchFamily="18" charset="0"/>
              </a:rPr>
              <a:t>Стадии</a:t>
            </a:r>
            <a:r>
              <a:rPr lang="ru-RU" sz="4000" b="1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</a:rPr>
              <a:t> </a:t>
            </a:r>
            <a:r>
              <a:rPr lang="ru-RU" sz="4000" b="1" smtClean="0">
                <a:ln>
                  <a:noFill/>
                </a:ln>
                <a:solidFill>
                  <a:srgbClr val="A50021"/>
                </a:solidFill>
                <a:effectLst/>
                <a:latin typeface="Times New Roman" pitchFamily="18" charset="0"/>
              </a:rPr>
              <a:t>Интернет-зависимости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11188" y="1962150"/>
            <a:ext cx="8135937" cy="4895850"/>
            <a:chOff x="385" y="1072"/>
            <a:chExt cx="5125" cy="3084"/>
          </a:xfrm>
        </p:grpSpPr>
        <p:grpSp>
          <p:nvGrpSpPr>
            <p:cNvPr id="27652" name="Group 5"/>
            <p:cNvGrpSpPr>
              <a:grpSpLocks/>
            </p:cNvGrpSpPr>
            <p:nvPr/>
          </p:nvGrpSpPr>
          <p:grpSpPr bwMode="auto">
            <a:xfrm>
              <a:off x="385" y="1072"/>
              <a:ext cx="5125" cy="657"/>
              <a:chOff x="1152" y="1440"/>
              <a:chExt cx="3360" cy="468"/>
            </a:xfrm>
          </p:grpSpPr>
          <p:sp>
            <p:nvSpPr>
              <p:cNvPr id="27676" name="AutoShape 6"/>
              <p:cNvSpPr>
                <a:spLocks noChangeArrowheads="1"/>
              </p:cNvSpPr>
              <p:nvPr/>
            </p:nvSpPr>
            <p:spPr bwMode="gray">
              <a:xfrm>
                <a:off x="1382" y="1475"/>
                <a:ext cx="3130" cy="421"/>
              </a:xfrm>
              <a:prstGeom prst="roundRect">
                <a:avLst>
                  <a:gd name="adj" fmla="val 50000"/>
                </a:avLst>
              </a:prstGeom>
              <a:noFill/>
              <a:ln w="38100" algn="ctr">
                <a:solidFill>
                  <a:srgbClr val="339966"/>
                </a:solidFill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grpSp>
            <p:nvGrpSpPr>
              <p:cNvPr id="27677" name="Group 7"/>
              <p:cNvGrpSpPr>
                <a:grpSpLocks/>
              </p:cNvGrpSpPr>
              <p:nvPr/>
            </p:nvGrpSpPr>
            <p:grpSpPr bwMode="auto">
              <a:xfrm>
                <a:off x="1152" y="1440"/>
                <a:ext cx="581" cy="468"/>
                <a:chOff x="720" y="960"/>
                <a:chExt cx="987" cy="795"/>
              </a:xfrm>
            </p:grpSpPr>
            <p:sp>
              <p:nvSpPr>
                <p:cNvPr id="27680" name="Oval 8"/>
                <p:cNvSpPr>
                  <a:spLocks noChangeArrowheads="1"/>
                </p:cNvSpPr>
                <p:nvPr/>
              </p:nvSpPr>
              <p:spPr bwMode="gray">
                <a:xfrm rot="1758052">
                  <a:off x="747" y="987"/>
                  <a:ext cx="960" cy="768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681" name="Oval 9"/>
                <p:cNvSpPr>
                  <a:spLocks noChangeArrowheads="1"/>
                </p:cNvSpPr>
                <p:nvPr/>
              </p:nvSpPr>
              <p:spPr bwMode="gray">
                <a:xfrm rot="1758052">
                  <a:off x="720" y="960"/>
                  <a:ext cx="960" cy="768"/>
                </a:xfrm>
                <a:prstGeom prst="ellipse">
                  <a:avLst/>
                </a:prstGeom>
                <a:solidFill>
                  <a:srgbClr val="38C5CC"/>
                </a:solidFill>
                <a:ln w="9525">
                  <a:solidFill>
                    <a:srgbClr val="38C5CC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ru-RU">
                    <a:solidFill>
                      <a:srgbClr val="38C5CC"/>
                    </a:solidFill>
                  </a:endParaRPr>
                </a:p>
              </p:txBody>
            </p:sp>
            <p:sp>
              <p:nvSpPr>
                <p:cNvPr id="27682" name="Oval 10"/>
                <p:cNvSpPr>
                  <a:spLocks noChangeArrowheads="1"/>
                </p:cNvSpPr>
                <p:nvPr/>
              </p:nvSpPr>
              <p:spPr bwMode="gray">
                <a:xfrm>
                  <a:off x="816" y="1008"/>
                  <a:ext cx="432" cy="432"/>
                </a:xfrm>
                <a:prstGeom prst="ellipse">
                  <a:avLst/>
                </a:prstGeom>
                <a:solidFill>
                  <a:srgbClr val="38C5CC">
                    <a:alpha val="50195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7678" name="Text Box 11"/>
              <p:cNvSpPr txBox="1">
                <a:spLocks noChangeArrowheads="1"/>
              </p:cNvSpPr>
              <p:nvPr/>
            </p:nvSpPr>
            <p:spPr bwMode="gray">
              <a:xfrm>
                <a:off x="1720" y="1550"/>
                <a:ext cx="296" cy="20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ru-RU" sz="2400" b="1">
                    <a:solidFill>
                      <a:srgbClr val="000000"/>
                    </a:solidFill>
                  </a:rPr>
                  <a:t>   </a:t>
                </a:r>
                <a:endParaRPr lang="en-US" sz="24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7679" name="Text Box 12"/>
              <p:cNvSpPr txBox="1">
                <a:spLocks noChangeArrowheads="1"/>
              </p:cNvSpPr>
              <p:nvPr/>
            </p:nvSpPr>
            <p:spPr bwMode="gray">
              <a:xfrm>
                <a:off x="1355" y="1475"/>
                <a:ext cx="216" cy="26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3200" b="1">
                    <a:solidFill>
                      <a:schemeClr val="bg1"/>
                    </a:solidFill>
                  </a:rPr>
                  <a:t>1.</a:t>
                </a:r>
              </a:p>
            </p:txBody>
          </p:sp>
        </p:grpSp>
        <p:sp>
          <p:nvSpPr>
            <p:cNvPr id="27653" name="AutoShape 13"/>
            <p:cNvSpPr>
              <a:spLocks noChangeArrowheads="1"/>
            </p:cNvSpPr>
            <p:nvPr/>
          </p:nvSpPr>
          <p:spPr bwMode="gray">
            <a:xfrm>
              <a:off x="736" y="1931"/>
              <a:ext cx="4774" cy="592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rgbClr val="4FB737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grpSp>
          <p:nvGrpSpPr>
            <p:cNvPr id="27654" name="Group 14"/>
            <p:cNvGrpSpPr>
              <a:grpSpLocks/>
            </p:cNvGrpSpPr>
            <p:nvPr/>
          </p:nvGrpSpPr>
          <p:grpSpPr bwMode="auto">
            <a:xfrm>
              <a:off x="385" y="1882"/>
              <a:ext cx="886" cy="658"/>
              <a:chOff x="720" y="960"/>
              <a:chExt cx="987" cy="795"/>
            </a:xfrm>
          </p:grpSpPr>
          <p:sp>
            <p:nvSpPr>
              <p:cNvPr id="27673" name="Oval 15"/>
              <p:cNvSpPr>
                <a:spLocks noChangeArrowheads="1"/>
              </p:cNvSpPr>
              <p:nvPr/>
            </p:nvSpPr>
            <p:spPr bwMode="gray">
              <a:xfrm rot="1758052">
                <a:off x="747" y="987"/>
                <a:ext cx="960" cy="768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7674" name="Oval 16"/>
              <p:cNvSpPr>
                <a:spLocks noChangeArrowheads="1"/>
              </p:cNvSpPr>
              <p:nvPr/>
            </p:nvSpPr>
            <p:spPr bwMode="gray">
              <a:xfrm rot="1758052">
                <a:off x="720" y="960"/>
                <a:ext cx="960" cy="768"/>
              </a:xfrm>
              <a:prstGeom prst="ellipse">
                <a:avLst/>
              </a:prstGeom>
              <a:solidFill>
                <a:srgbClr val="4FB737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7675" name="Oval 17"/>
              <p:cNvSpPr>
                <a:spLocks noChangeArrowheads="1"/>
              </p:cNvSpPr>
              <p:nvPr/>
            </p:nvSpPr>
            <p:spPr bwMode="gray">
              <a:xfrm>
                <a:off x="816" y="1008"/>
                <a:ext cx="432" cy="43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7655" name="Text Box 18"/>
            <p:cNvSpPr txBox="1">
              <a:spLocks noChangeArrowheads="1"/>
            </p:cNvSpPr>
            <p:nvPr/>
          </p:nvSpPr>
          <p:spPr bwMode="gray">
            <a:xfrm>
              <a:off x="1247" y="1888"/>
              <a:ext cx="2854" cy="6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2400" b="1">
                  <a:solidFill>
                    <a:srgbClr val="000000"/>
                  </a:solidFill>
                </a:rPr>
                <a:t> </a:t>
              </a:r>
              <a:r>
                <a:rPr lang="ru-RU" sz="3000" b="1" i="1">
                  <a:solidFill>
                    <a:srgbClr val="4FB737"/>
                  </a:solidFill>
                </a:rPr>
                <a:t>стадия возможной</a:t>
              </a:r>
            </a:p>
            <a:p>
              <a:pPr eaLnBrk="0" hangingPunct="0"/>
              <a:r>
                <a:rPr lang="ru-RU" sz="3000" b="1" i="1">
                  <a:solidFill>
                    <a:srgbClr val="4FB737"/>
                  </a:solidFill>
                </a:rPr>
                <a:t> зависимости</a:t>
              </a:r>
              <a:endParaRPr lang="en-US" sz="3000" b="1" i="1">
                <a:solidFill>
                  <a:srgbClr val="4FB737"/>
                </a:solidFill>
              </a:endParaRPr>
            </a:p>
          </p:txBody>
        </p:sp>
        <p:sp>
          <p:nvSpPr>
            <p:cNvPr id="27656" name="Text Box 19"/>
            <p:cNvSpPr txBox="1">
              <a:spLocks noChangeArrowheads="1"/>
            </p:cNvSpPr>
            <p:nvPr/>
          </p:nvSpPr>
          <p:spPr bwMode="gray">
            <a:xfrm>
              <a:off x="695" y="1931"/>
              <a:ext cx="329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3200" b="1">
                  <a:solidFill>
                    <a:schemeClr val="bg1"/>
                  </a:solidFill>
                </a:rPr>
                <a:t>2.</a:t>
              </a:r>
            </a:p>
          </p:txBody>
        </p:sp>
        <p:sp>
          <p:nvSpPr>
            <p:cNvPr id="27657" name="AutoShape 20"/>
            <p:cNvSpPr>
              <a:spLocks noChangeArrowheads="1"/>
            </p:cNvSpPr>
            <p:nvPr/>
          </p:nvSpPr>
          <p:spPr bwMode="gray">
            <a:xfrm>
              <a:off x="736" y="2739"/>
              <a:ext cx="4774" cy="592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rgbClr val="6600CC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grpSp>
          <p:nvGrpSpPr>
            <p:cNvPr id="27658" name="Group 21"/>
            <p:cNvGrpSpPr>
              <a:grpSpLocks/>
            </p:cNvGrpSpPr>
            <p:nvPr/>
          </p:nvGrpSpPr>
          <p:grpSpPr bwMode="auto">
            <a:xfrm>
              <a:off x="385" y="2690"/>
              <a:ext cx="886" cy="657"/>
              <a:chOff x="720" y="960"/>
              <a:chExt cx="987" cy="795"/>
            </a:xfrm>
          </p:grpSpPr>
          <p:sp>
            <p:nvSpPr>
              <p:cNvPr id="27670" name="Oval 22"/>
              <p:cNvSpPr>
                <a:spLocks noChangeArrowheads="1"/>
              </p:cNvSpPr>
              <p:nvPr/>
            </p:nvSpPr>
            <p:spPr bwMode="gray">
              <a:xfrm rot="1758052">
                <a:off x="747" y="987"/>
                <a:ext cx="960" cy="768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7671" name="Oval 23"/>
              <p:cNvSpPr>
                <a:spLocks noChangeArrowheads="1"/>
              </p:cNvSpPr>
              <p:nvPr/>
            </p:nvSpPr>
            <p:spPr bwMode="gray">
              <a:xfrm rot="1758052">
                <a:off x="720" y="960"/>
                <a:ext cx="960" cy="768"/>
              </a:xfrm>
              <a:prstGeom prst="ellipse">
                <a:avLst/>
              </a:prstGeom>
              <a:solidFill>
                <a:srgbClr val="6600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7672" name="Oval 24"/>
              <p:cNvSpPr>
                <a:spLocks noChangeArrowheads="1"/>
              </p:cNvSpPr>
              <p:nvPr/>
            </p:nvSpPr>
            <p:spPr bwMode="gray">
              <a:xfrm>
                <a:off x="816" y="1008"/>
                <a:ext cx="432" cy="43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7659" name="Text Box 25"/>
            <p:cNvSpPr txBox="1">
              <a:spLocks noChangeArrowheads="1"/>
            </p:cNvSpPr>
            <p:nvPr/>
          </p:nvSpPr>
          <p:spPr bwMode="gray">
            <a:xfrm>
              <a:off x="1251" y="2704"/>
              <a:ext cx="2622" cy="6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sz="3000" b="1" i="1">
                  <a:solidFill>
                    <a:srgbClr val="333399"/>
                  </a:solidFill>
                </a:rPr>
                <a:t>стадия</a:t>
              </a:r>
              <a:r>
                <a:rPr lang="ru-RU" sz="3000"/>
                <a:t> </a:t>
              </a:r>
              <a:r>
                <a:rPr lang="ru-RU" sz="3000" b="1" i="1">
                  <a:solidFill>
                    <a:srgbClr val="333399"/>
                  </a:solidFill>
                </a:rPr>
                <a:t>выраженной</a:t>
              </a:r>
            </a:p>
            <a:p>
              <a:pPr eaLnBrk="0" hangingPunct="0"/>
              <a:r>
                <a:rPr lang="ru-RU" sz="3000" b="1" i="1">
                  <a:solidFill>
                    <a:srgbClr val="333399"/>
                  </a:solidFill>
                </a:rPr>
                <a:t>зависимости</a:t>
              </a:r>
              <a:endParaRPr lang="en-US" sz="3000" b="1">
                <a:solidFill>
                  <a:srgbClr val="000000"/>
                </a:solidFill>
              </a:endParaRPr>
            </a:p>
          </p:txBody>
        </p:sp>
        <p:sp>
          <p:nvSpPr>
            <p:cNvPr id="27660" name="Text Box 26"/>
            <p:cNvSpPr txBox="1">
              <a:spLocks noChangeArrowheads="1"/>
            </p:cNvSpPr>
            <p:nvPr/>
          </p:nvSpPr>
          <p:spPr bwMode="gray">
            <a:xfrm>
              <a:off x="695" y="2739"/>
              <a:ext cx="329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3200" b="1">
                  <a:solidFill>
                    <a:schemeClr val="bg1"/>
                  </a:solidFill>
                </a:rPr>
                <a:t>3.</a:t>
              </a:r>
            </a:p>
          </p:txBody>
        </p:sp>
        <p:grpSp>
          <p:nvGrpSpPr>
            <p:cNvPr id="27661" name="Group 27"/>
            <p:cNvGrpSpPr>
              <a:grpSpLocks/>
            </p:cNvGrpSpPr>
            <p:nvPr/>
          </p:nvGrpSpPr>
          <p:grpSpPr bwMode="auto">
            <a:xfrm>
              <a:off x="385" y="3499"/>
              <a:ext cx="5125" cy="657"/>
              <a:chOff x="1152" y="1440"/>
              <a:chExt cx="3360" cy="468"/>
            </a:xfrm>
          </p:grpSpPr>
          <p:sp>
            <p:nvSpPr>
              <p:cNvPr id="27663" name="AutoShape 28"/>
              <p:cNvSpPr>
                <a:spLocks noChangeArrowheads="1"/>
              </p:cNvSpPr>
              <p:nvPr/>
            </p:nvSpPr>
            <p:spPr bwMode="gray">
              <a:xfrm>
                <a:off x="1382" y="1475"/>
                <a:ext cx="3130" cy="421"/>
              </a:xfrm>
              <a:prstGeom prst="roundRect">
                <a:avLst>
                  <a:gd name="adj" fmla="val 50000"/>
                </a:avLst>
              </a:prstGeom>
              <a:noFill/>
              <a:ln w="38100" algn="ctr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grpSp>
            <p:nvGrpSpPr>
              <p:cNvPr id="27664" name="Group 29"/>
              <p:cNvGrpSpPr>
                <a:grpSpLocks/>
              </p:cNvGrpSpPr>
              <p:nvPr/>
            </p:nvGrpSpPr>
            <p:grpSpPr bwMode="auto">
              <a:xfrm>
                <a:off x="1152" y="1440"/>
                <a:ext cx="581" cy="468"/>
                <a:chOff x="720" y="960"/>
                <a:chExt cx="987" cy="795"/>
              </a:xfrm>
            </p:grpSpPr>
            <p:sp>
              <p:nvSpPr>
                <p:cNvPr id="27667" name="Oval 30"/>
                <p:cNvSpPr>
                  <a:spLocks noChangeArrowheads="1"/>
                </p:cNvSpPr>
                <p:nvPr/>
              </p:nvSpPr>
              <p:spPr bwMode="gray">
                <a:xfrm rot="1758052">
                  <a:off x="747" y="987"/>
                  <a:ext cx="960" cy="768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668" name="Oval 31"/>
                <p:cNvSpPr>
                  <a:spLocks noChangeArrowheads="1"/>
                </p:cNvSpPr>
                <p:nvPr/>
              </p:nvSpPr>
              <p:spPr bwMode="gray">
                <a:xfrm rot="1758052">
                  <a:off x="720" y="960"/>
                  <a:ext cx="960" cy="768"/>
                </a:xfrm>
                <a:prstGeom prst="ellipse">
                  <a:avLst/>
                </a:pr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669" name="Oval 32"/>
                <p:cNvSpPr>
                  <a:spLocks noChangeArrowheads="1"/>
                </p:cNvSpPr>
                <p:nvPr/>
              </p:nvSpPr>
              <p:spPr bwMode="gray">
                <a:xfrm>
                  <a:off x="816" y="1008"/>
                  <a:ext cx="432" cy="43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ru-RU">
                    <a:solidFill>
                      <a:srgbClr val="A50021"/>
                    </a:solidFill>
                  </a:endParaRPr>
                </a:p>
              </p:txBody>
            </p:sp>
          </p:grpSp>
          <p:sp>
            <p:nvSpPr>
              <p:cNvPr id="27665" name="Text Box 33"/>
              <p:cNvSpPr txBox="1">
                <a:spLocks noChangeArrowheads="1"/>
              </p:cNvSpPr>
              <p:nvPr/>
            </p:nvSpPr>
            <p:spPr bwMode="gray">
              <a:xfrm>
                <a:off x="1720" y="1509"/>
                <a:ext cx="2100" cy="26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ru-RU" sz="3200" b="1" i="1">
                    <a:solidFill>
                      <a:srgbClr val="A50021"/>
                    </a:solidFill>
                  </a:rPr>
                  <a:t>стадия привязанности</a:t>
                </a:r>
                <a:endParaRPr lang="en-US" sz="3200" b="1" i="1">
                  <a:solidFill>
                    <a:srgbClr val="A50021"/>
                  </a:solidFill>
                </a:endParaRPr>
              </a:p>
            </p:txBody>
          </p:sp>
          <p:sp>
            <p:nvSpPr>
              <p:cNvPr id="27666" name="Text Box 34"/>
              <p:cNvSpPr txBox="1">
                <a:spLocks noChangeArrowheads="1"/>
              </p:cNvSpPr>
              <p:nvPr/>
            </p:nvSpPr>
            <p:spPr bwMode="gray">
              <a:xfrm>
                <a:off x="1355" y="1475"/>
                <a:ext cx="216" cy="26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3200" b="1">
                    <a:solidFill>
                      <a:schemeClr val="bg1"/>
                    </a:solidFill>
                  </a:rPr>
                  <a:t>4.</a:t>
                </a:r>
              </a:p>
            </p:txBody>
          </p:sp>
        </p:grpSp>
        <p:sp>
          <p:nvSpPr>
            <p:cNvPr id="27662" name="Rectangle 35"/>
            <p:cNvSpPr>
              <a:spLocks noChangeArrowheads="1"/>
            </p:cNvSpPr>
            <p:nvPr/>
          </p:nvSpPr>
          <p:spPr bwMode="auto">
            <a:xfrm>
              <a:off x="1292" y="1110"/>
              <a:ext cx="3946" cy="602"/>
            </a:xfrm>
            <a:prstGeom prst="rect">
              <a:avLst/>
            </a:prstGeom>
            <a:noFill/>
            <a:ln w="9525">
              <a:solidFill>
                <a:srgbClr val="43C6C9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None/>
              </a:pPr>
              <a:r>
                <a:rPr lang="ru-RU" sz="2800" b="1" i="1" dirty="0">
                  <a:solidFill>
                    <a:srgbClr val="38C5CC"/>
                  </a:solidFill>
                </a:rPr>
                <a:t>стадия увлечения на фоне освоения</a:t>
              </a:r>
              <a:r>
                <a:rPr lang="ru-RU" sz="2800" b="1" dirty="0">
                  <a:solidFill>
                    <a:srgbClr val="38C5CC"/>
                  </a:solidFill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68313" y="0"/>
            <a:ext cx="8229600" cy="1398588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b="1" smtClean="0">
                <a:ln>
                  <a:noFill/>
                </a:ln>
                <a:solidFill>
                  <a:srgbClr val="CC0000"/>
                </a:solidFill>
                <a:effectLst/>
              </a:rPr>
              <a:t>         </a:t>
            </a:r>
            <a:r>
              <a:rPr lang="ru-RU" b="1" smtClean="0">
                <a:ln>
                  <a:noFill/>
                </a:ln>
                <a:solidFill>
                  <a:srgbClr val="A50021"/>
                </a:solidFill>
                <a:effectLst/>
              </a:rPr>
              <a:t>Исследование</a:t>
            </a:r>
            <a:r>
              <a:rPr lang="ru-RU" b="1" smtClean="0">
                <a:ln>
                  <a:noFill/>
                </a:ln>
                <a:solidFill>
                  <a:srgbClr val="CC0000"/>
                </a:solidFill>
                <a:effectLst/>
              </a:rPr>
              <a:t> </a:t>
            </a:r>
            <a:r>
              <a:rPr lang="ru-RU" b="1" smtClean="0">
                <a:ln>
                  <a:noFill/>
                </a:ln>
                <a:solidFill>
                  <a:srgbClr val="A50021"/>
                </a:solidFill>
                <a:effectLst/>
              </a:rPr>
              <a:t>второе</a:t>
            </a: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268413"/>
            <a:ext cx="8229600" cy="55895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b="1" smtClean="0">
                <a:solidFill>
                  <a:srgbClr val="6600CC"/>
                </a:solidFill>
                <a:latin typeface="Times New Roman" pitchFamily="18" charset="0"/>
              </a:rPr>
              <a:t>Проверка                                           Влияние Интернета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b="1" smtClean="0">
                <a:solidFill>
                  <a:srgbClr val="6600CC"/>
                </a:solidFill>
                <a:latin typeface="Times New Roman" pitchFamily="18" charset="0"/>
              </a:rPr>
              <a:t>электронной                           на общение                          на учебу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b="1" smtClean="0">
                <a:solidFill>
                  <a:srgbClr val="6600CC"/>
                </a:solidFill>
                <a:latin typeface="Times New Roman" pitchFamily="18" charset="0"/>
              </a:rPr>
              <a:t>почты                                                                                     (работу)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b="1" smtClean="0">
                <a:solidFill>
                  <a:srgbClr val="6600CC"/>
                </a:solidFill>
                <a:latin typeface="Times New Roman" pitchFamily="18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600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600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600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b="1" i="1" smtClean="0">
                <a:solidFill>
                  <a:srgbClr val="6600CC"/>
                </a:solidFill>
                <a:latin typeface="Times New Roman" pitchFamily="18" charset="0"/>
              </a:rPr>
              <a:t>Вывод: </a:t>
            </a:r>
            <a:r>
              <a:rPr lang="ru-RU" sz="2000" b="1" i="1" smtClean="0">
                <a:solidFill>
                  <a:srgbClr val="CC0000"/>
                </a:solidFill>
                <a:latin typeface="Times New Roman" pitchFamily="18" charset="0"/>
              </a:rPr>
              <a:t>большинство  учащихся 70% и учителей 65% считают, что Интернет не мешает им общаться с друзьями и  все же, 20% детей и 25% взрослых отметили, что стали реже общаться с друзьями, а 10% Интернет заменяет общение. Из диаграмм видим, что 75% учителей и 45% учащихся считают, что всемирная паутина помогает им в учебе и работе, и все же 15% учащихся, по их мнению, увлечение Интернетом мешает учебе и довольно низкий процент использования электронной почты.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b="1" i="1" smtClean="0">
              <a:solidFill>
                <a:srgbClr val="CC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b="1" i="1" smtClean="0">
                <a:solidFill>
                  <a:srgbClr val="6600CC"/>
                </a:solidFill>
                <a:latin typeface="Times New Roman" pitchFamily="18" charset="0"/>
              </a:rPr>
              <a:t>                                              </a:t>
            </a:r>
          </a:p>
        </p:txBody>
      </p:sp>
      <p:sp>
        <p:nvSpPr>
          <p:cNvPr id="307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4757" name="Object 5"/>
          <p:cNvGraphicFramePr>
            <a:graphicFrameLocks noChangeAspect="1"/>
          </p:cNvGraphicFramePr>
          <p:nvPr/>
        </p:nvGraphicFramePr>
        <p:xfrm>
          <a:off x="0" y="2133600"/>
          <a:ext cx="3203575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Диаграмма" r:id="rId3" imgW="4390949" imgH="1781251" progId="MSGraph.Chart.8">
                  <p:embed/>
                </p:oleObj>
              </mc:Choice>
              <mc:Fallback>
                <p:oleObj name="Диаграмма" r:id="rId3" imgW="4390949" imgH="1781251" progId="MSGraph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133600"/>
                        <a:ext cx="3203575" cy="172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4759" name="Object 7"/>
          <p:cNvGraphicFramePr>
            <a:graphicFrameLocks noChangeAspect="1"/>
          </p:cNvGraphicFramePr>
          <p:nvPr/>
        </p:nvGraphicFramePr>
        <p:xfrm>
          <a:off x="3132138" y="2060575"/>
          <a:ext cx="3024187" cy="172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Диаграмма" r:id="rId5" imgW="4390949" imgH="1781251" progId="MSGraph.Chart.8">
                  <p:embed/>
                </p:oleObj>
              </mc:Choice>
              <mc:Fallback>
                <p:oleObj name="Диаграмма" r:id="rId5" imgW="4390949" imgH="1781251" progId="MSGraph.Char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2060575"/>
                        <a:ext cx="3024187" cy="1728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4761" name="Object 9"/>
          <p:cNvGraphicFramePr>
            <a:graphicFrameLocks noChangeAspect="1"/>
          </p:cNvGraphicFramePr>
          <p:nvPr/>
        </p:nvGraphicFramePr>
        <p:xfrm>
          <a:off x="6118225" y="2133600"/>
          <a:ext cx="3025775" cy="165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Диаграмма" r:id="rId7" imgW="4905451" imgH="1971751" progId="MSGraph.Chart.8">
                  <p:embed/>
                </p:oleObj>
              </mc:Choice>
              <mc:Fallback>
                <p:oleObj name="Диаграмма" r:id="rId7" imgW="4905451" imgH="1971751" progId="MSGraph.Char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8225" y="2133600"/>
                        <a:ext cx="3025775" cy="1655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0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0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0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OleChart spid="74757" grpId="0"/>
      <p:bldOleChart spid="74759" grpId="0"/>
      <p:bldOleChart spid="747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68288"/>
            <a:ext cx="8229600" cy="784225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b="1" smtClean="0">
                <a:ln>
                  <a:noFill/>
                </a:ln>
                <a:solidFill>
                  <a:srgbClr val="CC0000"/>
                </a:solidFill>
                <a:effectLst/>
              </a:rPr>
              <a:t>       </a:t>
            </a:r>
            <a:r>
              <a:rPr lang="ru-RU" b="1" smtClean="0">
                <a:ln>
                  <a:noFill/>
                </a:ln>
                <a:solidFill>
                  <a:srgbClr val="A50021"/>
                </a:solidFill>
                <a:effectLst/>
              </a:rPr>
              <a:t>Исследование</a:t>
            </a:r>
            <a:r>
              <a:rPr lang="ru-RU" b="1" smtClean="0">
                <a:ln>
                  <a:noFill/>
                </a:ln>
                <a:solidFill>
                  <a:srgbClr val="CC0000"/>
                </a:solidFill>
                <a:effectLst/>
              </a:rPr>
              <a:t> </a:t>
            </a:r>
            <a:r>
              <a:rPr lang="ru-RU" b="1" smtClean="0">
                <a:ln>
                  <a:noFill/>
                </a:ln>
                <a:solidFill>
                  <a:srgbClr val="A50021"/>
                </a:solidFill>
                <a:effectLst/>
              </a:rPr>
              <a:t>третье</a:t>
            </a:r>
          </a:p>
        </p:txBody>
      </p:sp>
      <p:sp>
        <p:nvSpPr>
          <p:cNvPr id="73731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908050"/>
            <a:ext cx="8229600" cy="5949950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Тест на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Интернет – зависимость </a:t>
            </a:r>
          </a:p>
          <a:p>
            <a:pPr eaLnBrk="1" hangingPunct="1">
              <a:buFont typeface="Wingdings 2" pitchFamily="18" charset="2"/>
              <a:buNone/>
            </a:pPr>
            <a:endParaRPr lang="ru-RU" sz="24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24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sz="2000" b="1" i="1" smtClean="0">
                <a:solidFill>
                  <a:srgbClr val="6600CC"/>
                </a:solidFill>
                <a:latin typeface="Times New Roman" pitchFamily="18" charset="0"/>
              </a:rPr>
              <a:t>Вывод:</a:t>
            </a:r>
            <a:r>
              <a:rPr lang="ru-RU" sz="2000" b="1" i="1" smtClean="0">
                <a:solidFill>
                  <a:srgbClr val="CC0000"/>
                </a:solidFill>
                <a:latin typeface="Times New Roman" pitchFamily="18" charset="0"/>
              </a:rPr>
              <a:t> Исследование выявило наличие у некоторых учащихся признаков Интернет - зависимости, что подтверждает важность и актуальность рассмотренной темы. У них выявлена разная степень Интернет - зависимости. Значит,  моя гипотеза верна.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b="1" i="1" smtClean="0">
                <a:solidFill>
                  <a:srgbClr val="CC0000"/>
                </a:solidFill>
                <a:latin typeface="Times New Roman" pitchFamily="18" charset="0"/>
              </a:rPr>
              <a:t>     </a:t>
            </a:r>
            <a:r>
              <a:rPr lang="ru-RU" sz="2000" b="1" i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▪ </a:t>
            </a:r>
            <a:r>
              <a:rPr lang="ru-RU" sz="2000" b="1" i="1" smtClean="0">
                <a:solidFill>
                  <a:srgbClr val="CC0000"/>
                </a:solidFill>
                <a:latin typeface="Times New Roman" pitchFamily="18" charset="0"/>
              </a:rPr>
              <a:t>Примерно треть ( 32%)  находится в тревожной зоне (Ответы «Да» на 2 - 3 вопроса). Им нужно найти силы пользоваться интернетом меньше. </a:t>
            </a:r>
            <a:br>
              <a:rPr lang="ru-RU" sz="2000" b="1" i="1" smtClean="0">
                <a:solidFill>
                  <a:srgbClr val="CC0000"/>
                </a:solidFill>
                <a:latin typeface="Times New Roman" pitchFamily="18" charset="0"/>
              </a:rPr>
            </a:br>
            <a:r>
              <a:rPr lang="ru-RU" sz="2000" b="1" i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▪ </a:t>
            </a:r>
            <a:r>
              <a:rPr lang="ru-RU" sz="2000" b="1" i="1" smtClean="0">
                <a:solidFill>
                  <a:srgbClr val="CC0000"/>
                </a:solidFill>
                <a:latin typeface="Times New Roman" pitchFamily="18" charset="0"/>
              </a:rPr>
              <a:t>Интернет-зависимость выявлена у 5  человек (Ответы «Да» на 4 - 5 вопросов). Им нужна помощь.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b="1" smtClean="0">
                <a:solidFill>
                  <a:srgbClr val="CC0000"/>
                </a:solidFill>
                <a:latin typeface="Times New Roman" pitchFamily="18" charset="0"/>
              </a:rPr>
              <a:t>     </a:t>
            </a:r>
            <a:r>
              <a:rPr lang="ru-RU" sz="2000" b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▪ </a:t>
            </a:r>
            <a:r>
              <a:rPr lang="ru-RU" sz="2000" b="1" i="1" smtClean="0">
                <a:solidFill>
                  <a:srgbClr val="CC0000"/>
                </a:solidFill>
                <a:latin typeface="Times New Roman" pitchFamily="18" charset="0"/>
              </a:rPr>
              <a:t>Зависимость пока не грозит половине учащихся, проходящих тестирование, они  могут пользоваться Сетью в том же режиме. </a:t>
            </a:r>
          </a:p>
          <a:p>
            <a:pPr eaLnBrk="1" hangingPunct="1">
              <a:buFont typeface="Wingdings 2" pitchFamily="18" charset="2"/>
              <a:buNone/>
            </a:pPr>
            <a:endParaRPr lang="ru-RU" sz="2000" b="1" i="1" smtClean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3733" name="Object 5"/>
          <p:cNvGraphicFramePr>
            <a:graphicFrameLocks noChangeAspect="1"/>
          </p:cNvGraphicFramePr>
          <p:nvPr/>
        </p:nvGraphicFramePr>
        <p:xfrm>
          <a:off x="3708400" y="836613"/>
          <a:ext cx="5435600" cy="1944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Диаграмма" r:id="rId3" imgW="6153302" imgH="2095500" progId="MSGraph.Chart.8">
                  <p:embed/>
                </p:oleObj>
              </mc:Choice>
              <mc:Fallback>
                <p:oleObj name="Диаграмма" r:id="rId3" imgW="6153302" imgH="2095500" progId="MSGraph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836613"/>
                        <a:ext cx="5435600" cy="1944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7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7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7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OleChart spid="737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68288"/>
            <a:ext cx="8229600" cy="1144587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ru-RU" sz="3800" smtClean="0">
                <a:ln>
                  <a:noFill/>
                </a:ln>
                <a:effectLst/>
              </a:rPr>
              <a:t>          </a:t>
            </a:r>
            <a:r>
              <a:rPr lang="ru-RU" sz="3600" b="1" smtClean="0">
                <a:ln>
                  <a:noFill/>
                </a:ln>
                <a:solidFill>
                  <a:srgbClr val="A50021"/>
                </a:solidFill>
                <a:effectLst/>
              </a:rPr>
              <a:t>Результаты теста</a:t>
            </a:r>
            <a:br>
              <a:rPr lang="ru-RU" sz="3600" b="1" smtClean="0">
                <a:ln>
                  <a:noFill/>
                </a:ln>
                <a:solidFill>
                  <a:srgbClr val="A50021"/>
                </a:solidFill>
                <a:effectLst/>
              </a:rPr>
            </a:br>
            <a:r>
              <a:rPr lang="ru-RU" sz="3600" b="1" smtClean="0">
                <a:ln>
                  <a:noFill/>
                </a:ln>
                <a:solidFill>
                  <a:srgbClr val="A50021"/>
                </a:solidFill>
                <a:effectLst/>
              </a:rPr>
              <a:t>            в 9 а классе</a:t>
            </a:r>
          </a:p>
        </p:txBody>
      </p:sp>
      <p:sp>
        <p:nvSpPr>
          <p:cNvPr id="76803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484313"/>
            <a:ext cx="8229600" cy="4970462"/>
          </a:xfrm>
        </p:spPr>
        <p:txBody>
          <a:bodyPr/>
          <a:lstStyle/>
          <a:p>
            <a:pPr eaLnBrk="1" hangingPunct="1"/>
            <a:r>
              <a:rPr lang="ru-RU" sz="2000" b="1" smtClean="0">
                <a:solidFill>
                  <a:srgbClr val="6600CC"/>
                </a:solidFill>
                <a:latin typeface="Times New Roman" pitchFamily="18" charset="0"/>
              </a:rPr>
              <a:t>В тревожной зоне зависимости: 2 девушки и  6 юношей.</a:t>
            </a:r>
          </a:p>
          <a:p>
            <a:pPr eaLnBrk="1" hangingPunct="1"/>
            <a:r>
              <a:rPr lang="ru-RU" smtClean="0">
                <a:solidFill>
                  <a:srgbClr val="6600CC"/>
                </a:solidFill>
              </a:rPr>
              <a:t> </a:t>
            </a:r>
            <a:r>
              <a:rPr lang="ru-RU" sz="2000" b="1" smtClean="0">
                <a:solidFill>
                  <a:srgbClr val="6600CC"/>
                </a:solidFill>
                <a:latin typeface="Times New Roman" pitchFamily="18" charset="0"/>
              </a:rPr>
              <a:t>Зависимы: 2 девушки и  6 юноши.</a:t>
            </a:r>
          </a:p>
          <a:p>
            <a:pPr eaLnBrk="1" hangingPunct="1">
              <a:buFont typeface="Wingdings 2" pitchFamily="18" charset="2"/>
              <a:buNone/>
            </a:pPr>
            <a:endParaRPr lang="ru-RU" sz="2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2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2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/>
            <a:endParaRPr lang="ru-RU" sz="2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/>
            <a:endParaRPr lang="ru-RU" sz="2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/>
            <a:endParaRPr lang="ru-RU" sz="2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/>
            <a:endParaRPr lang="ru-RU" sz="2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sz="2000" b="1" smtClean="0">
                <a:solidFill>
                  <a:srgbClr val="6600CC"/>
                </a:solidFill>
                <a:latin typeface="Times New Roman" pitchFamily="18" charset="0"/>
              </a:rPr>
              <a:t> </a:t>
            </a:r>
            <a:r>
              <a:rPr lang="ru-RU" sz="2000" b="1" i="1" smtClean="0">
                <a:solidFill>
                  <a:srgbClr val="6600CC"/>
                </a:solidFill>
                <a:latin typeface="Times New Roman" pitchFamily="18" charset="0"/>
              </a:rPr>
              <a:t>Вывод: </a:t>
            </a:r>
            <a:r>
              <a:rPr lang="ru-RU" sz="2000" b="1" i="1" smtClean="0">
                <a:solidFill>
                  <a:srgbClr val="CC0000"/>
                </a:solidFill>
                <a:latin typeface="Times New Roman" pitchFamily="18" charset="0"/>
              </a:rPr>
              <a:t>юноши более подвержены Интернет – зависимости,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b="1" i="1" smtClean="0">
                <a:solidFill>
                  <a:srgbClr val="CC0000"/>
                </a:solidFill>
                <a:latin typeface="Times New Roman" pitchFamily="18" charset="0"/>
              </a:rPr>
              <a:t>             чем девушки.</a:t>
            </a:r>
          </a:p>
          <a:p>
            <a:pPr eaLnBrk="1" hangingPunct="1">
              <a:buFont typeface="Wingdings 2" pitchFamily="18" charset="2"/>
              <a:buNone/>
            </a:pPr>
            <a:endParaRPr lang="ru-RU" sz="2000" b="1" i="1" smtClean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0" y="2362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6805" name="Object 5"/>
          <p:cNvGraphicFramePr>
            <a:graphicFrameLocks noChangeAspect="1"/>
          </p:cNvGraphicFramePr>
          <p:nvPr/>
        </p:nvGraphicFramePr>
        <p:xfrm>
          <a:off x="1258888" y="2420938"/>
          <a:ext cx="6335712" cy="259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Диаграмма" r:id="rId3" imgW="4314749" imgH="2133600" progId="MSGraph.Chart.8">
                  <p:embed/>
                </p:oleObj>
              </mc:Choice>
              <mc:Fallback>
                <p:oleObj name="Диаграмма" r:id="rId3" imgW="4314749" imgH="2133600" progId="MSGraph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2420938"/>
                        <a:ext cx="6335712" cy="259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68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68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768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768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68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768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  <p:bldOleChart spid="7680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4000" b="1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</a:rPr>
              <a:t>     </a:t>
            </a:r>
            <a:r>
              <a:rPr lang="ru-RU" sz="4000" b="1" smtClean="0">
                <a:ln>
                  <a:noFill/>
                </a:ln>
                <a:solidFill>
                  <a:srgbClr val="A50021"/>
                </a:solidFill>
                <a:effectLst/>
                <a:latin typeface="Times New Roman" pitchFamily="18" charset="0"/>
              </a:rPr>
              <a:t>Последствия неограниченного </a:t>
            </a:r>
            <a:br>
              <a:rPr lang="ru-RU" sz="4000" b="1" smtClean="0">
                <a:ln>
                  <a:noFill/>
                </a:ln>
                <a:solidFill>
                  <a:srgbClr val="A50021"/>
                </a:solidFill>
                <a:effectLst/>
                <a:latin typeface="Times New Roman" pitchFamily="18" charset="0"/>
              </a:rPr>
            </a:br>
            <a:r>
              <a:rPr lang="ru-RU" sz="4000" b="1" smtClean="0">
                <a:ln>
                  <a:noFill/>
                </a:ln>
                <a:solidFill>
                  <a:srgbClr val="A50021"/>
                </a:solidFill>
                <a:effectLst/>
                <a:latin typeface="Times New Roman" pitchFamily="18" charset="0"/>
              </a:rPr>
              <a:t>пребывания за компьютером</a:t>
            </a:r>
          </a:p>
        </p:txBody>
      </p:sp>
      <p:pic>
        <p:nvPicPr>
          <p:cNvPr id="64516" name="Picture 5" descr="192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059113" y="2781300"/>
            <a:ext cx="2952750" cy="2181225"/>
          </a:xfrm>
          <a:noFill/>
        </p:spPr>
      </p:pic>
      <p:sp>
        <p:nvSpPr>
          <p:cNvPr id="28676" name="Oval 11"/>
          <p:cNvSpPr>
            <a:spLocks noChangeArrowheads="1"/>
          </p:cNvSpPr>
          <p:nvPr/>
        </p:nvSpPr>
        <p:spPr bwMode="gray">
          <a:xfrm>
            <a:off x="2692400" y="1970088"/>
            <a:ext cx="3743325" cy="3744912"/>
          </a:xfrm>
          <a:prstGeom prst="ellipse">
            <a:avLst/>
          </a:prstGeom>
          <a:noFill/>
          <a:ln w="38100" algn="ctr">
            <a:solidFill>
              <a:srgbClr val="CC99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64524" name="AutoShape 12"/>
          <p:cNvSpPr>
            <a:spLocks noChangeArrowheads="1"/>
          </p:cNvSpPr>
          <p:nvPr/>
        </p:nvSpPr>
        <p:spPr bwMode="gray">
          <a:xfrm rot="-8000691">
            <a:off x="3024188" y="2312988"/>
            <a:ext cx="1079500" cy="431800"/>
          </a:xfrm>
          <a:prstGeom prst="rightArrow">
            <a:avLst>
              <a:gd name="adj1" fmla="val 35167"/>
              <a:gd name="adj2" fmla="val 101238"/>
            </a:avLst>
          </a:prstGeom>
          <a:solidFill>
            <a:srgbClr val="CC9900"/>
          </a:solidFill>
          <a:ln w="0" algn="ctr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ru-RU">
              <a:solidFill>
                <a:srgbClr val="CC9900"/>
              </a:solidFill>
            </a:endParaRPr>
          </a:p>
        </p:txBody>
      </p:sp>
      <p:sp>
        <p:nvSpPr>
          <p:cNvPr id="64526" name="AutoShape 14"/>
          <p:cNvSpPr>
            <a:spLocks noChangeArrowheads="1"/>
          </p:cNvSpPr>
          <p:nvPr/>
        </p:nvSpPr>
        <p:spPr bwMode="gray">
          <a:xfrm rot="10800000">
            <a:off x="2339975" y="3429000"/>
            <a:ext cx="1081088" cy="433388"/>
          </a:xfrm>
          <a:prstGeom prst="rightArrow">
            <a:avLst>
              <a:gd name="adj1" fmla="val 35167"/>
              <a:gd name="adj2" fmla="val 101016"/>
            </a:avLst>
          </a:prstGeom>
          <a:solidFill>
            <a:srgbClr val="CC9900"/>
          </a:soli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27" name="AutoShape 15"/>
          <p:cNvSpPr>
            <a:spLocks noChangeArrowheads="1"/>
          </p:cNvSpPr>
          <p:nvPr/>
        </p:nvSpPr>
        <p:spPr bwMode="gray">
          <a:xfrm>
            <a:off x="5724525" y="3429000"/>
            <a:ext cx="1042988" cy="431800"/>
          </a:xfrm>
          <a:prstGeom prst="rightArrow">
            <a:avLst>
              <a:gd name="adj1" fmla="val 35167"/>
              <a:gd name="adj2" fmla="val 97814"/>
            </a:avLst>
          </a:prstGeom>
          <a:solidFill>
            <a:srgbClr val="CC9900"/>
          </a:soli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CC9900"/>
              </a:solidFill>
            </a:endParaRPr>
          </a:p>
        </p:txBody>
      </p:sp>
      <p:sp>
        <p:nvSpPr>
          <p:cNvPr id="64528" name="AutoShape 16"/>
          <p:cNvSpPr>
            <a:spLocks noChangeArrowheads="1"/>
          </p:cNvSpPr>
          <p:nvPr/>
        </p:nvSpPr>
        <p:spPr bwMode="gray">
          <a:xfrm rot="7743442">
            <a:off x="3074194" y="4998244"/>
            <a:ext cx="1150937" cy="460375"/>
          </a:xfrm>
          <a:prstGeom prst="rightArrow">
            <a:avLst>
              <a:gd name="adj1" fmla="val 35167"/>
              <a:gd name="adj2" fmla="val 101238"/>
            </a:avLst>
          </a:prstGeom>
          <a:solidFill>
            <a:srgbClr val="CC9900"/>
          </a:solidFill>
          <a:ln w="0" algn="ctr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ru-RU">
              <a:solidFill>
                <a:srgbClr val="CC9900"/>
              </a:solidFill>
            </a:endParaRPr>
          </a:p>
        </p:txBody>
      </p:sp>
      <p:sp>
        <p:nvSpPr>
          <p:cNvPr id="64529" name="AutoShape 17"/>
          <p:cNvSpPr>
            <a:spLocks noChangeArrowheads="1"/>
          </p:cNvSpPr>
          <p:nvPr/>
        </p:nvSpPr>
        <p:spPr bwMode="gray">
          <a:xfrm rot="3335515">
            <a:off x="4907757" y="4920456"/>
            <a:ext cx="1223962" cy="434975"/>
          </a:xfrm>
          <a:prstGeom prst="rightArrow">
            <a:avLst>
              <a:gd name="adj1" fmla="val 35167"/>
              <a:gd name="adj2" fmla="val 113949"/>
            </a:avLst>
          </a:prstGeom>
          <a:solidFill>
            <a:srgbClr val="CC9900"/>
          </a:solidFill>
          <a:ln w="0" algn="ctr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ru-RU">
              <a:solidFill>
                <a:srgbClr val="CC9900"/>
              </a:solidFill>
            </a:endParaRPr>
          </a:p>
        </p:txBody>
      </p:sp>
      <p:sp>
        <p:nvSpPr>
          <p:cNvPr id="64530" name="Text Box 18"/>
          <p:cNvSpPr txBox="1">
            <a:spLocks noChangeArrowheads="1"/>
          </p:cNvSpPr>
          <p:nvPr/>
        </p:nvSpPr>
        <p:spPr bwMode="auto">
          <a:xfrm>
            <a:off x="539750" y="1700213"/>
            <a:ext cx="2716213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sz="2000" b="1">
                <a:solidFill>
                  <a:srgbClr val="6600CC"/>
                </a:solidFill>
              </a:rPr>
              <a:t>Замедление темпов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sz="2000" b="1">
                <a:solidFill>
                  <a:srgbClr val="6600CC"/>
                </a:solidFill>
              </a:rPr>
              <a:t>общего развития</a:t>
            </a:r>
          </a:p>
          <a:p>
            <a:pPr algn="ctr" eaLnBrk="0" hangingPunct="0"/>
            <a:r>
              <a:rPr lang="ru-RU" sz="1600"/>
              <a:t> </a:t>
            </a:r>
            <a:endParaRPr lang="en-US" sz="1600"/>
          </a:p>
        </p:txBody>
      </p:sp>
      <p:sp>
        <p:nvSpPr>
          <p:cNvPr id="64531" name="Text Box 19"/>
          <p:cNvSpPr txBox="1">
            <a:spLocks noChangeArrowheads="1"/>
          </p:cNvSpPr>
          <p:nvPr/>
        </p:nvSpPr>
        <p:spPr bwMode="auto">
          <a:xfrm>
            <a:off x="5580063" y="1773238"/>
            <a:ext cx="2874962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ru-RU" sz="2000" b="1">
                <a:solidFill>
                  <a:srgbClr val="6600CC"/>
                </a:solidFill>
              </a:rPr>
              <a:t>Ухудшение здоровья</a:t>
            </a:r>
            <a:endParaRPr lang="en-US" sz="2000" b="1">
              <a:solidFill>
                <a:srgbClr val="6600CC"/>
              </a:solidFill>
            </a:endParaRPr>
          </a:p>
        </p:txBody>
      </p:sp>
      <p:sp>
        <p:nvSpPr>
          <p:cNvPr id="64532" name="Text Box 20"/>
          <p:cNvSpPr txBox="1">
            <a:spLocks noChangeArrowheads="1"/>
          </p:cNvSpPr>
          <p:nvPr/>
        </p:nvSpPr>
        <p:spPr bwMode="auto">
          <a:xfrm>
            <a:off x="684213" y="3213100"/>
            <a:ext cx="1689100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000" b="1">
                <a:solidFill>
                  <a:srgbClr val="6600CC"/>
                </a:solidFill>
              </a:rPr>
              <a:t>Негативное влияние на психику</a:t>
            </a:r>
            <a:endParaRPr lang="en-US" sz="2000" b="1">
              <a:solidFill>
                <a:srgbClr val="6600CC"/>
              </a:solidFill>
            </a:endParaRPr>
          </a:p>
        </p:txBody>
      </p:sp>
      <p:sp>
        <p:nvSpPr>
          <p:cNvPr id="64533" name="Text Box 21"/>
          <p:cNvSpPr txBox="1">
            <a:spLocks noChangeArrowheads="1"/>
          </p:cNvSpPr>
          <p:nvPr/>
        </p:nvSpPr>
        <p:spPr bwMode="auto">
          <a:xfrm>
            <a:off x="6516688" y="3068638"/>
            <a:ext cx="2195512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000" b="1">
                <a:solidFill>
                  <a:srgbClr val="6600CC"/>
                </a:solidFill>
              </a:rPr>
              <a:t>Замена живого </a:t>
            </a:r>
          </a:p>
          <a:p>
            <a:pPr algn="ctr" eaLnBrk="0" hangingPunct="0"/>
            <a:r>
              <a:rPr lang="ru-RU" sz="2000" b="1">
                <a:solidFill>
                  <a:srgbClr val="6600CC"/>
                </a:solidFill>
              </a:rPr>
              <a:t>общения компьютером</a:t>
            </a:r>
            <a:endParaRPr lang="en-US" sz="2000" b="1">
              <a:solidFill>
                <a:srgbClr val="6600CC"/>
              </a:solidFill>
            </a:endParaRPr>
          </a:p>
        </p:txBody>
      </p:sp>
      <p:sp>
        <p:nvSpPr>
          <p:cNvPr id="64534" name="Text Box 22"/>
          <p:cNvSpPr txBox="1">
            <a:spLocks noChangeArrowheads="1"/>
          </p:cNvSpPr>
          <p:nvPr/>
        </p:nvSpPr>
        <p:spPr bwMode="auto">
          <a:xfrm>
            <a:off x="0" y="5300663"/>
            <a:ext cx="3287713" cy="1250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solidFill>
                  <a:srgbClr val="6600CC"/>
                </a:solidFill>
              </a:rPr>
              <a:t>Снижение двигательной</a:t>
            </a:r>
          </a:p>
          <a:p>
            <a:pPr algn="ctr"/>
            <a:r>
              <a:rPr lang="ru-RU" sz="2000" b="1">
                <a:solidFill>
                  <a:srgbClr val="6600CC"/>
                </a:solidFill>
              </a:rPr>
              <a:t> активности</a:t>
            </a:r>
            <a:endParaRPr lang="en-US" sz="2000" b="1">
              <a:solidFill>
                <a:srgbClr val="6600CC"/>
              </a:solidFill>
            </a:endParaRPr>
          </a:p>
          <a:p>
            <a:pPr algn="ctr"/>
            <a:r>
              <a:rPr lang="ru-RU" sz="2000" b="1">
                <a:solidFill>
                  <a:schemeClr val="folHlink"/>
                </a:solidFill>
              </a:rPr>
              <a:t> </a:t>
            </a:r>
            <a:endParaRPr lang="en-US" sz="2000" b="1">
              <a:solidFill>
                <a:schemeClr val="folHlink"/>
              </a:solidFill>
            </a:endParaRPr>
          </a:p>
          <a:p>
            <a:pPr algn="ctr" eaLnBrk="0" hangingPunct="0"/>
            <a:r>
              <a:rPr lang="ru-RU" sz="1600"/>
              <a:t> </a:t>
            </a:r>
            <a:endParaRPr lang="en-US" sz="1600"/>
          </a:p>
        </p:txBody>
      </p:sp>
      <p:sp>
        <p:nvSpPr>
          <p:cNvPr id="64535" name="Text Box 23"/>
          <p:cNvSpPr txBox="1">
            <a:spLocks noChangeArrowheads="1"/>
          </p:cNvSpPr>
          <p:nvPr/>
        </p:nvSpPr>
        <p:spPr bwMode="auto">
          <a:xfrm>
            <a:off x="5724525" y="5445125"/>
            <a:ext cx="20875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6600CC"/>
                </a:solidFill>
              </a:rPr>
              <a:t>Нервное напряжение</a:t>
            </a:r>
          </a:p>
        </p:txBody>
      </p:sp>
      <p:sp>
        <p:nvSpPr>
          <p:cNvPr id="64539" name="AutoShape 27"/>
          <p:cNvSpPr>
            <a:spLocks noChangeArrowheads="1"/>
          </p:cNvSpPr>
          <p:nvPr/>
        </p:nvSpPr>
        <p:spPr bwMode="gray">
          <a:xfrm rot="-2120017">
            <a:off x="5148263" y="2349500"/>
            <a:ext cx="1079500" cy="431800"/>
          </a:xfrm>
          <a:prstGeom prst="rightArrow">
            <a:avLst>
              <a:gd name="adj1" fmla="val 35167"/>
              <a:gd name="adj2" fmla="val 101238"/>
            </a:avLst>
          </a:prstGeom>
          <a:solidFill>
            <a:srgbClr val="CC9900"/>
          </a:soli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CC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64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64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4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2000"/>
                                        <p:tgtEl>
                                          <p:spTgt spid="64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64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000"/>
                            </p:stCondLst>
                            <p:childTnLst>
                              <p:par>
                                <p:cTn id="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64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0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20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60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64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9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64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10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0"/>
                                        <p:tgtEl>
                                          <p:spTgt spid="64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24" grpId="0" animBg="1"/>
      <p:bldP spid="64526" grpId="0" animBg="1"/>
      <p:bldP spid="64527" grpId="0" animBg="1"/>
      <p:bldP spid="64528" grpId="0" animBg="1"/>
      <p:bldP spid="64529" grpId="0" animBg="1"/>
      <p:bldP spid="64530" grpId="0"/>
      <p:bldP spid="64531" grpId="0"/>
      <p:bldP spid="64532" grpId="0"/>
      <p:bldP spid="64533" grpId="0"/>
      <p:bldP spid="64534" grpId="0"/>
      <p:bldP spid="64535" grpId="0"/>
      <p:bldP spid="6453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68288"/>
            <a:ext cx="8229600" cy="928687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b="1" smtClean="0">
                <a:ln>
                  <a:noFill/>
                </a:ln>
                <a:solidFill>
                  <a:srgbClr val="CC0000"/>
                </a:solidFill>
                <a:effectLst/>
              </a:rPr>
              <a:t>   </a:t>
            </a:r>
            <a:r>
              <a:rPr lang="ru-RU" b="1" smtClean="0">
                <a:ln>
                  <a:noFill/>
                </a:ln>
                <a:solidFill>
                  <a:srgbClr val="A50021"/>
                </a:solidFill>
                <a:effectLst/>
              </a:rPr>
              <a:t>Исследование четвёртое</a:t>
            </a:r>
          </a:p>
        </p:txBody>
      </p:sp>
      <p:sp>
        <p:nvSpPr>
          <p:cNvPr id="75779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341438"/>
            <a:ext cx="8686800" cy="511333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b="1" smtClean="0">
                <a:solidFill>
                  <a:srgbClr val="6600CC"/>
                </a:solidFill>
                <a:latin typeface="Times New Roman" pitchFamily="18" charset="0"/>
              </a:rPr>
              <a:t>Влияние Интернета на здоровье</a:t>
            </a:r>
          </a:p>
          <a:p>
            <a:pPr eaLnBrk="1" hangingPunct="1">
              <a:lnSpc>
                <a:spcPct val="80000"/>
              </a:lnSpc>
            </a:pPr>
            <a:endParaRPr lang="ru-RU" sz="2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sz="1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sz="1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sz="1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000" b="1" smtClean="0">
                <a:solidFill>
                  <a:srgbClr val="6600CC"/>
                </a:solidFill>
                <a:latin typeface="Times New Roman" pitchFamily="18" charset="0"/>
              </a:rPr>
              <a:t>                                                                   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000" b="1" i="1" smtClean="0">
              <a:solidFill>
                <a:srgbClr val="CC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000" b="1" i="1" smtClean="0">
              <a:solidFill>
                <a:srgbClr val="CC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000" b="1" i="1" smtClean="0">
              <a:solidFill>
                <a:srgbClr val="CC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000" b="1" i="1" smtClean="0">
              <a:solidFill>
                <a:srgbClr val="CC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000" b="1" i="1" smtClean="0">
              <a:solidFill>
                <a:srgbClr val="CC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000" b="1" i="1" smtClean="0">
              <a:solidFill>
                <a:srgbClr val="CC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000" b="1" i="1" smtClean="0">
                <a:solidFill>
                  <a:srgbClr val="CC0000"/>
                </a:solidFill>
                <a:latin typeface="Times New Roman" pitchFamily="18" charset="0"/>
              </a:rPr>
              <a:t>                                                                                                                                          </a:t>
            </a:r>
            <a:r>
              <a:rPr lang="ru-RU" sz="1400" i="1" smtClean="0">
                <a:solidFill>
                  <a:srgbClr val="CC0000"/>
                </a:solidFill>
                <a:latin typeface="Times New Roman" pitchFamily="18" charset="0"/>
              </a:rPr>
              <a:t>Вывод:</a:t>
            </a:r>
            <a:r>
              <a:rPr lang="ru-RU" sz="1400" smtClean="0">
                <a:solidFill>
                  <a:srgbClr val="6600CC"/>
                </a:solidFill>
                <a:latin typeface="Times New Roman" pitchFamily="18" charset="0"/>
              </a:rPr>
              <a:t> </a:t>
            </a:r>
            <a:r>
              <a:rPr lang="ru-RU" sz="1600" i="1" smtClean="0">
                <a:solidFill>
                  <a:srgbClr val="6600CC"/>
                </a:solidFill>
                <a:latin typeface="Times New Roman" pitchFamily="18" charset="0"/>
              </a:rPr>
              <a:t>из диаграмм видим,</a:t>
            </a:r>
            <a:r>
              <a:rPr lang="ru-RU" sz="1600" smtClean="0">
                <a:solidFill>
                  <a:srgbClr val="6600CC"/>
                </a:solidFill>
                <a:latin typeface="Times New Roman" pitchFamily="18" charset="0"/>
              </a:rPr>
              <a:t> </a:t>
            </a:r>
            <a:r>
              <a:rPr lang="ru-RU" sz="1600" i="1" smtClean="0">
                <a:solidFill>
                  <a:srgbClr val="6600CC"/>
                </a:solidFill>
                <a:latin typeface="Times New Roman" pitchFamily="18" charset="0"/>
              </a:rPr>
              <a:t>что больше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400" i="1" smtClean="0">
                <a:solidFill>
                  <a:srgbClr val="6600CC"/>
                </a:solidFill>
                <a:latin typeface="Times New Roman" pitchFamily="18" charset="0"/>
              </a:rPr>
              <a:t>                                                                                                   </a:t>
            </a:r>
            <a:r>
              <a:rPr lang="ru-RU" sz="1600" i="1" smtClean="0">
                <a:solidFill>
                  <a:srgbClr val="6600CC"/>
                </a:solidFill>
                <a:latin typeface="Times New Roman" pitchFamily="18" charset="0"/>
              </a:rPr>
              <a:t>половины учащихся обнаруживают у себя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600" i="1" smtClean="0">
                <a:solidFill>
                  <a:srgbClr val="6600CC"/>
                </a:solidFill>
                <a:latin typeface="Times New Roman" pitchFamily="18" charset="0"/>
              </a:rPr>
              <a:t>                                                                                      изменения от использования компьютера,           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600" i="1" smtClean="0">
                <a:solidFill>
                  <a:srgbClr val="6600CC"/>
                </a:solidFill>
                <a:latin typeface="Times New Roman" pitchFamily="18" charset="0"/>
              </a:rPr>
              <a:t>                                                                                      вот учителя отмечают, что у 72% здоровье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600" i="1" smtClean="0">
                <a:solidFill>
                  <a:srgbClr val="6600CC"/>
                </a:solidFill>
                <a:latin typeface="Times New Roman" pitchFamily="18" charset="0"/>
              </a:rPr>
              <a:t>                                                                                       ухудшилось. Это серьезная проблема.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600" i="1" smtClean="0">
                <a:solidFill>
                  <a:srgbClr val="6600CC"/>
                </a:solidFill>
                <a:latin typeface="Times New Roman" pitchFamily="18" charset="0"/>
              </a:rPr>
              <a:t>                                                                                       Статистические данные о состоянии 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600" i="1" smtClean="0">
                <a:solidFill>
                  <a:srgbClr val="6600CC"/>
                </a:solidFill>
                <a:latin typeface="Times New Roman" pitchFamily="18" charset="0"/>
              </a:rPr>
              <a:t>                                                                                       здоровья (осанка, зрение) показывают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600" i="1" smtClean="0">
                <a:solidFill>
                  <a:srgbClr val="6600CC"/>
                </a:solidFill>
                <a:latin typeface="Times New Roman" pitchFamily="18" charset="0"/>
              </a:rPr>
              <a:t>                                                                                       увеличение нарушений.</a:t>
            </a:r>
            <a:r>
              <a:rPr lang="ru-RU" sz="1600" smtClean="0">
                <a:solidFill>
                  <a:srgbClr val="6600CC"/>
                </a:solidFill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600" i="1" smtClean="0">
                <a:solidFill>
                  <a:srgbClr val="CC0000"/>
                </a:solidFill>
                <a:latin typeface="Times New Roman" pitchFamily="18" charset="0"/>
              </a:rPr>
              <a:t>Ложитесь вовремя спать,  контролируйте своё время работы за компьютером,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600" i="1" smtClean="0">
                <a:solidFill>
                  <a:srgbClr val="CC0000"/>
                </a:solidFill>
                <a:latin typeface="Times New Roman" pitchFamily="18" charset="0"/>
              </a:rPr>
              <a:t>не давайте себе послаблений ( «Еще минутку») и  тогда с вашим здоровьем будет</a:t>
            </a:r>
            <a:endParaRPr lang="ru-RU" sz="1600" smtClean="0">
              <a:solidFill>
                <a:srgbClr val="CC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600" i="1" smtClean="0">
                <a:solidFill>
                  <a:srgbClr val="CC0000"/>
                </a:solidFill>
                <a:latin typeface="Times New Roman" pitchFamily="18" charset="0"/>
              </a:rPr>
              <a:t>всё в порядке!</a:t>
            </a:r>
            <a:endParaRPr lang="ru-RU" sz="1600" smtClean="0">
              <a:solidFill>
                <a:srgbClr val="CC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600" b="1" smtClean="0">
              <a:solidFill>
                <a:srgbClr val="CC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sz="1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sz="1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sz="1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sz="10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sz="1000" b="1" smtClean="0">
              <a:solidFill>
                <a:srgbClr val="6600CC"/>
              </a:solidFill>
              <a:latin typeface="Times New Roman" pitchFamily="18" charset="0"/>
            </a:endParaRPr>
          </a:p>
        </p:txBody>
      </p:sp>
      <p:sp>
        <p:nvSpPr>
          <p:cNvPr id="6151" name="Rectangle 6"/>
          <p:cNvSpPr>
            <a:spLocks noChangeArrowheads="1"/>
          </p:cNvSpPr>
          <p:nvPr/>
        </p:nvSpPr>
        <p:spPr bwMode="auto">
          <a:xfrm>
            <a:off x="0" y="2552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5781" name="Object 5"/>
          <p:cNvGraphicFramePr>
            <a:graphicFrameLocks noChangeAspect="1"/>
          </p:cNvGraphicFramePr>
          <p:nvPr/>
        </p:nvGraphicFramePr>
        <p:xfrm>
          <a:off x="395288" y="1773238"/>
          <a:ext cx="4032250" cy="187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Диаграмма" r:id="rId3" imgW="4362602" imgH="1752600" progId="MSGraph.Chart.8">
                  <p:embed/>
                </p:oleObj>
              </mc:Choice>
              <mc:Fallback>
                <p:oleObj name="Диаграмма" r:id="rId3" imgW="4362602" imgH="1752600" progId="MSGraph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1773238"/>
                        <a:ext cx="4032250" cy="1871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2420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5783" name="Object 7"/>
          <p:cNvGraphicFramePr>
            <a:graphicFrameLocks noChangeAspect="1"/>
          </p:cNvGraphicFramePr>
          <p:nvPr/>
        </p:nvGraphicFramePr>
        <p:xfrm>
          <a:off x="395288" y="3644900"/>
          <a:ext cx="4319587" cy="180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Диаграмма" r:id="rId5" imgW="4572000" imgH="1657502" progId="MSGraph.Chart.8">
                  <p:embed/>
                </p:oleObj>
              </mc:Choice>
              <mc:Fallback>
                <p:oleObj name="Диаграмма" r:id="rId5" imgW="4572000" imgH="1657502" progId="MSGraph.Char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3644900"/>
                        <a:ext cx="4319587" cy="180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0" y="2349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5785" name="Object 9"/>
          <p:cNvGraphicFramePr>
            <a:graphicFrameLocks noChangeAspect="1"/>
          </p:cNvGraphicFramePr>
          <p:nvPr/>
        </p:nvGraphicFramePr>
        <p:xfrm>
          <a:off x="4716463" y="1773238"/>
          <a:ext cx="3887787" cy="187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Диаграмма" r:id="rId7" imgW="3600602" imgH="2057400" progId="MSGraph.Chart.8">
                  <p:embed/>
                </p:oleObj>
              </mc:Choice>
              <mc:Fallback>
                <p:oleObj name="Диаграмма" r:id="rId7" imgW="3600602" imgH="2057400" progId="MSGraph.Char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1773238"/>
                        <a:ext cx="3887787" cy="1871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8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57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57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57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57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57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57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577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577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7577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577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577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7577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577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577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7577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0"/>
                            </p:stCondLst>
                            <p:childTnLst>
                              <p:par>
                                <p:cTn id="5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7577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7577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7577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0"/>
                            </p:stCondLst>
                            <p:childTnLst>
                              <p:par>
                                <p:cTn id="6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7577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7577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7577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000"/>
                            </p:stCondLst>
                            <p:childTnLst>
                              <p:par>
                                <p:cTn id="7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7577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7577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7577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0"/>
                            </p:stCondLst>
                            <p:childTnLst>
                              <p:par>
                                <p:cTn id="7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7577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7577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7577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2000"/>
                            </p:stCondLst>
                            <p:childTnLst>
                              <p:par>
                                <p:cTn id="8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7577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7577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7577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4000"/>
                            </p:stCondLst>
                            <p:childTnLst>
                              <p:par>
                                <p:cTn id="8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7577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7577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7577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OleChart spid="75781" grpId="0"/>
      <p:bldOleChart spid="75783" grpId="0"/>
      <p:bldP spid="75786" grpId="0" animBg="1"/>
      <p:bldOleChart spid="7578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68289"/>
            <a:ext cx="7067128" cy="424408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/>
            <a:r>
              <a:rPr lang="ru-RU" dirty="0" smtClean="0">
                <a:ln>
                  <a:noFill/>
                </a:ln>
                <a:effectLst/>
              </a:rPr>
              <a:t>       </a:t>
            </a:r>
            <a:r>
              <a:rPr lang="ru-RU" sz="4400" b="1" dirty="0" smtClean="0">
                <a:ln>
                  <a:noFill/>
                </a:ln>
                <a:solidFill>
                  <a:srgbClr val="A50021"/>
                </a:solidFill>
                <a:effectLst/>
              </a:rPr>
              <a:t>Всемирная паутина</a:t>
            </a:r>
            <a:r>
              <a:rPr lang="ru-RU" dirty="0" smtClean="0">
                <a:ln>
                  <a:noFill/>
                </a:ln>
                <a:effectLst/>
              </a:rPr>
              <a:t> </a:t>
            </a:r>
          </a:p>
        </p:txBody>
      </p:sp>
      <p:pic>
        <p:nvPicPr>
          <p:cNvPr id="40965" name="Picture 5" descr="interzavisimos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804551">
            <a:off x="275879" y="1231195"/>
            <a:ext cx="5198225" cy="3431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7" descr="internet-i-det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741902">
            <a:off x="4524763" y="3063712"/>
            <a:ext cx="4339054" cy="3257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09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409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4000" b="1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</a:rPr>
              <a:t>    </a:t>
            </a:r>
            <a:r>
              <a:rPr lang="ru-RU" sz="4000" b="1" smtClean="0">
                <a:ln>
                  <a:noFill/>
                </a:ln>
                <a:solidFill>
                  <a:srgbClr val="A50021"/>
                </a:solidFill>
                <a:effectLst/>
                <a:latin typeface="Times New Roman" pitchFamily="18" charset="0"/>
              </a:rPr>
              <a:t>Что думают учащиеся и учителя об интернет - зависимости</a:t>
            </a:r>
          </a:p>
        </p:txBody>
      </p: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7829" name="Object 5"/>
          <p:cNvGraphicFramePr>
            <a:graphicFrameLocks noChangeAspect="1"/>
          </p:cNvGraphicFramePr>
          <p:nvPr/>
        </p:nvGraphicFramePr>
        <p:xfrm>
          <a:off x="1331913" y="1484313"/>
          <a:ext cx="6049962" cy="356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Диаграмма" r:id="rId3" imgW="5772302" imgH="2476500" progId="MSGraph.Chart.8">
                  <p:embed/>
                </p:oleObj>
              </mc:Choice>
              <mc:Fallback>
                <p:oleObj name="Диаграмма" r:id="rId3" imgW="5772302" imgH="2476500" progId="MSGraph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1484313"/>
                        <a:ext cx="6049962" cy="3562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31" name="Rectangle 7"/>
          <p:cNvSpPr>
            <a:spLocks noChangeArrowheads="1"/>
          </p:cNvSpPr>
          <p:nvPr/>
        </p:nvSpPr>
        <p:spPr bwMode="auto">
          <a:xfrm rot="10800000" flipV="1">
            <a:off x="250825" y="4940300"/>
            <a:ext cx="7850188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 i="1">
                <a:solidFill>
                  <a:srgbClr val="6600CC"/>
                </a:solidFill>
                <a:latin typeface="Times New Roman" pitchFamily="18" charset="0"/>
              </a:rPr>
              <a:t>Результат получился интересный: больше учащихся, чем учителей считают, что   родители должны контролировать общение с Интернетом.   </a:t>
            </a:r>
          </a:p>
          <a:p>
            <a:r>
              <a:rPr lang="ru-RU" sz="2400" b="1" i="1">
                <a:solidFill>
                  <a:srgbClr val="6600CC"/>
                </a:solidFill>
                <a:latin typeface="Times New Roman" pitchFamily="18" charset="0"/>
              </a:rPr>
              <a:t>                           Вот это да!</a:t>
            </a:r>
          </a:p>
          <a:p>
            <a:endParaRPr lang="ru-RU" sz="2400" b="1" i="1">
              <a:solidFill>
                <a:srgbClr val="6600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7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7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77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778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78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778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OleChart spid="778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68288"/>
            <a:ext cx="8229600" cy="639762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ru-RU" sz="3600" b="1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</a:rPr>
              <a:t>              </a:t>
            </a:r>
            <a:r>
              <a:rPr lang="ru-RU" sz="3600" b="1" smtClean="0">
                <a:ln>
                  <a:noFill/>
                </a:ln>
                <a:solidFill>
                  <a:srgbClr val="A50021"/>
                </a:solidFill>
                <a:effectLst/>
                <a:latin typeface="Times New Roman" pitchFamily="18" charset="0"/>
              </a:rPr>
              <a:t>Рекомендации</a:t>
            </a:r>
            <a:endParaRPr lang="ru-RU" sz="3600" smtClean="0">
              <a:ln>
                <a:noFill/>
              </a:ln>
              <a:solidFill>
                <a:srgbClr val="A50021"/>
              </a:solidFill>
              <a:effectLst/>
              <a:latin typeface="Times New Roman" pitchFamily="18" charset="0"/>
            </a:endParaRPr>
          </a:p>
        </p:txBody>
      </p:sp>
      <p:sp>
        <p:nvSpPr>
          <p:cNvPr id="78851" name="Rectangle 3"/>
          <p:cNvSpPr>
            <a:spLocks noGrp="1"/>
          </p:cNvSpPr>
          <p:nvPr>
            <p:ph type="body" idx="4294967295"/>
          </p:nvPr>
        </p:nvSpPr>
        <p:spPr>
          <a:xfrm>
            <a:off x="0" y="908050"/>
            <a:ext cx="9144000" cy="55467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b="1" smtClean="0">
                <a:solidFill>
                  <a:srgbClr val="6600CC"/>
                </a:solidFill>
                <a:latin typeface="Times New Roman" pitchFamily="18" charset="0"/>
              </a:rPr>
              <a:t>1. Определите свое место в реальном мире. Ищите реальные пути быть тем, кем хочется. Избегайте простых способов достигать цели: бесплатный сыр – только в мышеловке.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smtClean="0">
                <a:solidFill>
                  <a:srgbClr val="6600CC"/>
                </a:solidFill>
                <a:latin typeface="Times New Roman" pitchFamily="18" charset="0"/>
              </a:rPr>
              <a:t>2. Виртуальная реальность заполняет «дыры» в жизни. Живите без «заплаток»!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smtClean="0">
                <a:solidFill>
                  <a:srgbClr val="6600CC"/>
                </a:solidFill>
                <a:latin typeface="Times New Roman" pitchFamily="18" charset="0"/>
              </a:rPr>
              <a:t>3. Компьютер – это все лишь инструмент, усиливающий ваши способности, а не заменитель цели.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smtClean="0">
                <a:solidFill>
                  <a:srgbClr val="6600CC"/>
                </a:solidFill>
                <a:latin typeface="Times New Roman" pitchFamily="18" charset="0"/>
              </a:rPr>
              <a:t>4. Развивать в виртуальной реальности то, что для вас неважно в реальной жизни, - нельзя. Делайте то, что хотите, в реальной жизни!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smtClean="0">
                <a:solidFill>
                  <a:srgbClr val="6600CC"/>
                </a:solidFill>
                <a:latin typeface="Times New Roman" pitchFamily="18" charset="0"/>
              </a:rPr>
              <a:t>5. Ищите друзей в реальности. Виртуальный мир дает только иллюзию принадлежности к группе и не развивает никаких действительных навыков общения.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smtClean="0">
                <a:solidFill>
                  <a:srgbClr val="6600CC"/>
                </a:solidFill>
                <a:latin typeface="Times New Roman" pitchFamily="18" charset="0"/>
              </a:rPr>
              <a:t>6. Наполняйте жизнь положительными событиями, поступками.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smtClean="0">
                <a:solidFill>
                  <a:srgbClr val="6600CC"/>
                </a:solidFill>
                <a:latin typeface="Times New Roman" pitchFamily="18" charset="0"/>
              </a:rPr>
              <a:t>7. Имейте собственные четкие взгляды, убеждения.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smtClean="0">
                <a:solidFill>
                  <a:srgbClr val="6600CC"/>
                </a:solidFill>
                <a:latin typeface="Times New Roman" pitchFamily="18" charset="0"/>
              </a:rPr>
              <a:t>8.  Пребывайте «здесь и сейчас», а не «там».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smtClean="0">
                <a:solidFill>
                  <a:srgbClr val="6600CC"/>
                </a:solidFill>
                <a:latin typeface="Times New Roman" pitchFamily="18" charset="0"/>
              </a:rPr>
              <a:t>9. Научитесь контролировать собственное время за компьютером. </a:t>
            </a:r>
          </a:p>
        </p:txBody>
      </p:sp>
      <p:pic>
        <p:nvPicPr>
          <p:cNvPr id="78852" name="Picture 4" descr="interne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5462588"/>
            <a:ext cx="1871662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icture 5" descr="51f2cbf8-1508-3e79-8fbc-efb8c3896db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5451475"/>
            <a:ext cx="2806700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4" name="Picture 6" descr="8faa0adb-20a7-3712-a7a2-669c129e309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449888"/>
            <a:ext cx="2808288" cy="14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000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0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3000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0"/>
                                        <p:tgtEl>
                                          <p:spTgt spid="78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3000"/>
                                        <p:tgtEl>
                                          <p:spTgt spid="78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3000"/>
                                        <p:tgtEl>
                                          <p:spTgt spid="78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3000"/>
                                        <p:tgtEl>
                                          <p:spTgt spid="78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3000"/>
                                        <p:tgtEl>
                                          <p:spTgt spid="788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0"/>
                            </p:stCondLst>
                            <p:childTnLst>
                              <p:par>
                                <p:cTn id="4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000"/>
                            </p:stCondLst>
                            <p:childTnLst>
                              <p:par>
                                <p:cTn id="4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000"/>
                            </p:stCondLst>
                            <p:childTnLst>
                              <p:par>
                                <p:cTn id="5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68288"/>
            <a:ext cx="8229600" cy="1360487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600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</a:rPr>
              <a:t>        </a:t>
            </a:r>
            <a:r>
              <a:rPr lang="ru-RU" sz="7200" b="1" smtClean="0">
                <a:ln>
                  <a:noFill/>
                </a:ln>
                <a:solidFill>
                  <a:srgbClr val="A50021"/>
                </a:solidFill>
                <a:effectLst/>
                <a:latin typeface="Times New Roman" pitchFamily="18" charset="0"/>
              </a:rPr>
              <a:t>Берегите</a:t>
            </a:r>
            <a:r>
              <a:rPr lang="ru-RU" sz="7200" b="1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</a:rPr>
              <a:t> </a:t>
            </a:r>
            <a:r>
              <a:rPr lang="ru-RU" sz="7200" b="1" smtClean="0">
                <a:ln>
                  <a:noFill/>
                </a:ln>
                <a:solidFill>
                  <a:srgbClr val="A50021"/>
                </a:solidFill>
                <a:effectLst/>
                <a:latin typeface="Times New Roman" pitchFamily="18" charset="0"/>
              </a:rPr>
              <a:t>себя!</a:t>
            </a:r>
          </a:p>
        </p:txBody>
      </p:sp>
      <p:pic>
        <p:nvPicPr>
          <p:cNvPr id="80901" name="Рисунок 9" descr="44c12121e92790d71aa8ffbfbf3c3b4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2492375"/>
            <a:ext cx="4895850" cy="351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09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WordArt 4"/>
          <p:cNvSpPr>
            <a:spLocks noChangeArrowheads="1" noChangeShapeType="1" noTextEdit="1"/>
          </p:cNvSpPr>
          <p:nvPr/>
        </p:nvSpPr>
        <p:spPr bwMode="auto">
          <a:xfrm rot="1304227">
            <a:off x="1692275" y="1052513"/>
            <a:ext cx="4967288" cy="58054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60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08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Спасибо</a:t>
            </a:r>
          </a:p>
          <a:p>
            <a:pPr algn="ctr"/>
            <a:r>
              <a:rPr lang="ru-RU" sz="60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08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за </a:t>
            </a:r>
          </a:p>
          <a:p>
            <a:pPr algn="ctr"/>
            <a:r>
              <a:rPr lang="ru-RU" sz="60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08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внимание!</a:t>
            </a:r>
          </a:p>
        </p:txBody>
      </p:sp>
      <p:pic>
        <p:nvPicPr>
          <p:cNvPr id="79884" name="Picture 12" descr="аыаф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04813"/>
            <a:ext cx="1727200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90" name="Picture 18" descr="в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620713"/>
            <a:ext cx="2125662" cy="161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68288"/>
            <a:ext cx="8229600" cy="1000125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b="1" smtClean="0">
                <a:ln>
                  <a:noFill/>
                </a:ln>
                <a:effectLst/>
              </a:rPr>
              <a:t>       </a:t>
            </a:r>
            <a:r>
              <a:rPr lang="ru-RU" sz="4000" b="1" smtClean="0">
                <a:ln>
                  <a:noFill/>
                </a:ln>
                <a:solidFill>
                  <a:srgbClr val="A50021"/>
                </a:solidFill>
                <a:effectLst/>
              </a:rPr>
              <a:t>Интернет – зависимость</a:t>
            </a:r>
            <a:r>
              <a:rPr lang="ru-RU" smtClean="0">
                <a:ln>
                  <a:noFill/>
                </a:ln>
                <a:effectLst/>
              </a:rPr>
              <a:t> </a:t>
            </a:r>
          </a:p>
        </p:txBody>
      </p:sp>
      <p:sp>
        <p:nvSpPr>
          <p:cNvPr id="61443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196975"/>
            <a:ext cx="8229600" cy="52578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400" b="1" i="1" smtClean="0">
                <a:solidFill>
                  <a:srgbClr val="6600CC"/>
                </a:solidFill>
                <a:latin typeface="Times New Roman" pitchFamily="18" charset="0"/>
              </a:rPr>
              <a:t>         </a:t>
            </a:r>
            <a:r>
              <a:rPr lang="ru-RU" sz="2800" b="1" i="1" smtClean="0">
                <a:solidFill>
                  <a:srgbClr val="6600CC"/>
                </a:solidFill>
                <a:latin typeface="Times New Roman" pitchFamily="18" charset="0"/>
              </a:rPr>
              <a:t>Порой, фантазией реальность заменяя,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800" b="1" i="1" smtClean="0">
                <a:solidFill>
                  <a:srgbClr val="6600CC"/>
                </a:solidFill>
                <a:latin typeface="Times New Roman" pitchFamily="18" charset="0"/>
              </a:rPr>
              <a:t>           Мы забываем наш прекрасный мир.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800" b="1" i="1" smtClean="0">
                <a:solidFill>
                  <a:srgbClr val="6600CC"/>
                </a:solidFill>
                <a:latin typeface="Times New Roman" pitchFamily="18" charset="0"/>
              </a:rPr>
              <a:t>                Часами по сети гуляем!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800" b="1" i="1" smtClean="0">
                <a:solidFill>
                  <a:srgbClr val="6600CC"/>
                </a:solidFill>
                <a:latin typeface="Times New Roman" pitchFamily="18" charset="0"/>
              </a:rPr>
              <a:t>          Да! Интернет - у многих есть кумир.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800" b="1" i="1" smtClean="0">
                <a:solidFill>
                  <a:srgbClr val="6600CC"/>
                </a:solidFill>
                <a:latin typeface="Times New Roman" pitchFamily="18" charset="0"/>
              </a:rPr>
              <a:t>            Кто ты: ПАУК в нем или МУХА?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800" b="1" i="1" smtClean="0">
                <a:solidFill>
                  <a:srgbClr val="6600CC"/>
                </a:solidFill>
                <a:latin typeface="Times New Roman" pitchFamily="18" charset="0"/>
              </a:rPr>
              <a:t>            Определись! И ситуацией владей!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800" b="1" i="1" smtClean="0">
                <a:solidFill>
                  <a:srgbClr val="6600CC"/>
                </a:solidFill>
                <a:latin typeface="Times New Roman" pitchFamily="18" charset="0"/>
              </a:rPr>
              <a:t>         Иначе же в сети сотрется личность,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800" b="1" i="1" smtClean="0">
                <a:solidFill>
                  <a:srgbClr val="6600CC"/>
                </a:solidFill>
                <a:latin typeface="Times New Roman" pitchFamily="18" charset="0"/>
              </a:rPr>
              <a:t>              Бесследно ты исчезнешь в ней!</a:t>
            </a:r>
          </a:p>
        </p:txBody>
      </p:sp>
      <p:pic>
        <p:nvPicPr>
          <p:cNvPr id="61446" name="Picture 6" descr="inter_za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5346700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7" name="Picture 7" descr="452446_5620-800x6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5424488"/>
            <a:ext cx="2159000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000"/>
                            </p:stCondLst>
                            <p:childTnLst>
                              <p:par>
                                <p:cTn id="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614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614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614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5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1187450" y="476250"/>
            <a:ext cx="7561263" cy="5580063"/>
          </a:xfrm>
          <a:prstGeom prst="rect">
            <a:avLst/>
          </a:prstGeom>
          <a:noFill/>
          <a:ln w="9525">
            <a:solidFill>
              <a:srgbClr val="6600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i="1">
                <a:solidFill>
                  <a:srgbClr val="A50021"/>
                </a:solidFill>
                <a:latin typeface="Century Gothic" pitchFamily="34" charset="0"/>
              </a:rPr>
              <a:t>П</a:t>
            </a:r>
            <a:r>
              <a:rPr lang="ru-RU" sz="2400" b="1" i="1">
                <a:solidFill>
                  <a:srgbClr val="A50021"/>
                </a:solidFill>
                <a:latin typeface="Century Gothic" pitchFamily="34" charset="0"/>
              </a:rPr>
              <a:t>редмет исследования:</a:t>
            </a:r>
            <a:r>
              <a:rPr lang="ru-RU" sz="240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ru-RU" sz="2400">
                <a:solidFill>
                  <a:srgbClr val="6600CC"/>
                </a:solidFill>
                <a:latin typeface="Times New Roman" pitchFamily="18" charset="0"/>
              </a:rPr>
              <a:t>интернет-зависимость моих сверстников, определение ее наличия и степени распространения.</a:t>
            </a:r>
          </a:p>
          <a:p>
            <a:endParaRPr lang="ru-RU" sz="800">
              <a:solidFill>
                <a:srgbClr val="6600CC"/>
              </a:solidFill>
              <a:latin typeface="Times New Roman" pitchFamily="18" charset="0"/>
            </a:endParaRPr>
          </a:p>
          <a:p>
            <a:r>
              <a:rPr lang="ru-RU" sz="2400" b="1" i="1">
                <a:solidFill>
                  <a:srgbClr val="A50021"/>
                </a:solidFill>
                <a:latin typeface="Century Gothic" pitchFamily="34" charset="0"/>
              </a:rPr>
              <a:t>Цель:</a:t>
            </a:r>
            <a:r>
              <a:rPr lang="ru-RU" sz="2400" i="1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ru-RU" sz="2400">
                <a:latin typeface="Century Gothic" pitchFamily="34" charset="0"/>
              </a:rPr>
              <a:t> </a:t>
            </a:r>
            <a:r>
              <a:rPr lang="ru-RU" sz="2400">
                <a:solidFill>
                  <a:srgbClr val="6600CC"/>
                </a:solidFill>
                <a:latin typeface="Times New Roman" pitchFamily="18" charset="0"/>
              </a:rPr>
              <a:t>исследование проблемы интернет - зависимости, степени распространенности  и особенностей этого явления.</a:t>
            </a:r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  <a:p>
            <a:endParaRPr lang="ru-RU" sz="800">
              <a:solidFill>
                <a:schemeClr val="bg1"/>
              </a:solidFill>
              <a:latin typeface="Times New Roman" pitchFamily="18" charset="0"/>
            </a:endParaRPr>
          </a:p>
          <a:p>
            <a:r>
              <a:rPr lang="ru-RU" sz="2400" b="1" i="1">
                <a:solidFill>
                  <a:srgbClr val="A50021"/>
                </a:solidFill>
                <a:latin typeface="Century Gothic" pitchFamily="34" charset="0"/>
              </a:rPr>
              <a:t>Задачи</a:t>
            </a:r>
            <a:r>
              <a:rPr lang="ru-RU" sz="2400" b="1">
                <a:solidFill>
                  <a:srgbClr val="CC0000"/>
                </a:solidFill>
                <a:latin typeface="Century Gothic" pitchFamily="34" charset="0"/>
              </a:rPr>
              <a:t>:</a:t>
            </a:r>
            <a:r>
              <a:rPr lang="ru-RU" sz="240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ru-RU" sz="2400">
                <a:solidFill>
                  <a:srgbClr val="6600CC"/>
                </a:solidFill>
                <a:latin typeface="Times New Roman" pitchFamily="18" charset="0"/>
              </a:rPr>
              <a:t>определить наиболее часто используемые Интернет – ресурсы и выяснить наличие и степень распространения зависимости от Интернет учащихся 9-10-х классов и учителей школы.</a:t>
            </a:r>
          </a:p>
          <a:p>
            <a:endParaRPr lang="ru-RU" sz="800">
              <a:solidFill>
                <a:srgbClr val="6600CC"/>
              </a:solidFill>
              <a:latin typeface="Times New Roman" pitchFamily="18" charset="0"/>
            </a:endParaRPr>
          </a:p>
          <a:p>
            <a:r>
              <a:rPr lang="ru-RU" sz="2400" b="1" i="1">
                <a:solidFill>
                  <a:srgbClr val="A50021"/>
                </a:solidFill>
                <a:latin typeface="Century Gothic" pitchFamily="34" charset="0"/>
              </a:rPr>
              <a:t>Гипотеза исследования:</a:t>
            </a:r>
            <a:r>
              <a:rPr lang="ru-RU" sz="2400">
                <a:solidFill>
                  <a:srgbClr val="6600CC"/>
                </a:solidFill>
              </a:rPr>
              <a:t> </a:t>
            </a:r>
            <a:r>
              <a:rPr lang="ru-RU" sz="2400">
                <a:solidFill>
                  <a:srgbClr val="6600CC"/>
                </a:solidFill>
                <a:latin typeface="Times New Roman" pitchFamily="18" charset="0"/>
              </a:rPr>
              <a:t>я предположила, что в нашей школе среди старшеклассников есть ряд учащихся, относящихся к группе риска </a:t>
            </a:r>
          </a:p>
          <a:p>
            <a:r>
              <a:rPr lang="ru-RU" sz="2400">
                <a:solidFill>
                  <a:srgbClr val="6600CC"/>
                </a:solidFill>
                <a:latin typeface="Times New Roman" pitchFamily="18" charset="0"/>
              </a:rPr>
              <a:t>интернет - зависимости.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41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419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419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419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68288"/>
            <a:ext cx="8229600" cy="5683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3200" b="1" smtClean="0">
                <a:ln>
                  <a:noFill/>
                </a:ln>
                <a:solidFill>
                  <a:srgbClr val="CC0000"/>
                </a:solidFill>
                <a:effectLst/>
              </a:rPr>
              <a:t>     </a:t>
            </a:r>
            <a:r>
              <a:rPr lang="ru-RU" sz="3200" b="1" smtClean="0">
                <a:ln>
                  <a:noFill/>
                </a:ln>
                <a:solidFill>
                  <a:srgbClr val="A50021"/>
                </a:solidFill>
                <a:effectLst/>
              </a:rPr>
              <a:t>История создания компьютера</a:t>
            </a:r>
          </a:p>
        </p:txBody>
      </p:sp>
      <p:sp>
        <p:nvSpPr>
          <p:cNvPr id="44035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765175"/>
            <a:ext cx="8229600" cy="6092825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В 1939 г. американский ученый Джон Атанасофф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     со своим ассистентом построил первый в мире ламповый электронный цифровой компьютер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     ABC. 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Первым компьютером, доступным всем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    желающим, стал Altair 8800, и произошло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   это в декабре 1974 – го.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Первым полноценным персональным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     компьютером стал Apple II, выпущенный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    в июне 1977 года. 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Первый сервер ARPANET был установлен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     в Калифорнийском университете в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   Лос-Анджелесе. Компьютер Honeywell 516 имел 12 КБ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44036" name="Рисунок 4" descr="clip_image00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31163" y="765175"/>
            <a:ext cx="1112837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5" descr="88674849_tonne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2349500"/>
            <a:ext cx="16859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6" descr="1155295050_ibm"/>
          <p:cNvPicPr>
            <a:picLocks noChangeAspect="1" noChangeArrowheads="1"/>
          </p:cNvPicPr>
          <p:nvPr/>
        </p:nvPicPr>
        <p:blipFill>
          <a:blip r:embed="rId4">
            <a:lum bright="18000" contrast="24000"/>
          </a:blip>
          <a:srcRect/>
          <a:stretch>
            <a:fillRect/>
          </a:stretch>
        </p:blipFill>
        <p:spPr bwMode="auto">
          <a:xfrm>
            <a:off x="7019925" y="4508500"/>
            <a:ext cx="1655763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3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30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30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3000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3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3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0"/>
                            </p:stCondLst>
                            <p:childTnLst>
                              <p:par>
                                <p:cTn id="4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3000"/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0"/>
                            </p:stCondLst>
                            <p:childTnLst>
                              <p:par>
                                <p:cTn id="4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3000"/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0"/>
                            </p:stCondLst>
                            <p:childTnLst>
                              <p:par>
                                <p:cTn id="4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3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0"/>
                            </p:stCondLst>
                            <p:childTnLst>
                              <p:par>
                                <p:cTn id="5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3000"/>
                                        <p:tgtEl>
                                          <p:spTgt spid="44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0"/>
                            </p:stCondLst>
                            <p:childTnLst>
                              <p:par>
                                <p:cTn id="5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3000"/>
                                        <p:tgtEl>
                                          <p:spTgt spid="44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000"/>
                            </p:stCondLst>
                            <p:childTnLst>
                              <p:par>
                                <p:cTn id="6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3000"/>
                                        <p:tgtEl>
                                          <p:spTgt spid="44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0"/>
                            </p:stCondLst>
                            <p:childTnLst>
                              <p:par>
                                <p:cTn id="6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3000"/>
                                        <p:tgtEl>
                                          <p:spTgt spid="440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68288"/>
            <a:ext cx="8229600" cy="1000125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4000" b="1" smtClean="0">
                <a:ln>
                  <a:noFill/>
                </a:ln>
                <a:solidFill>
                  <a:srgbClr val="CC0000"/>
                </a:solidFill>
                <a:effectLst/>
              </a:rPr>
              <a:t>        </a:t>
            </a:r>
            <a:r>
              <a:rPr lang="ru-RU" sz="4000" b="1" smtClean="0">
                <a:ln>
                  <a:noFill/>
                </a:ln>
                <a:solidFill>
                  <a:srgbClr val="A50021"/>
                </a:solidFill>
                <a:effectLst/>
              </a:rPr>
              <a:t>Интернет сегодня</a:t>
            </a:r>
          </a:p>
        </p:txBody>
      </p:sp>
      <p:pic>
        <p:nvPicPr>
          <p:cNvPr id="47108" name="Picture 4" descr="1world2010users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206500"/>
            <a:ext cx="7848600" cy="56673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68288"/>
            <a:ext cx="8229600" cy="20796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3600" b="1" smtClean="0">
                <a:ln>
                  <a:noFill/>
                </a:ln>
                <a:solidFill>
                  <a:srgbClr val="CC0000"/>
                </a:solidFill>
                <a:effectLst/>
              </a:rPr>
              <a:t>          </a:t>
            </a:r>
            <a:r>
              <a:rPr lang="ru-RU" sz="3600" b="1" smtClean="0">
                <a:ln>
                  <a:noFill/>
                </a:ln>
                <a:solidFill>
                  <a:srgbClr val="A50021"/>
                </a:solidFill>
                <a:effectLst/>
              </a:rPr>
              <a:t>Социальные сети</a:t>
            </a:r>
          </a:p>
        </p:txBody>
      </p:sp>
      <p:sp>
        <p:nvSpPr>
          <p:cNvPr id="53251" name="Rectangle 3"/>
          <p:cNvSpPr>
            <a:spLocks noGrp="1"/>
          </p:cNvSpPr>
          <p:nvPr>
            <p:ph type="body" sz="half" idx="4294967295"/>
          </p:nvPr>
        </p:nvSpPr>
        <p:spPr>
          <a:xfrm>
            <a:off x="179388" y="620713"/>
            <a:ext cx="8353425" cy="5834062"/>
          </a:xfrm>
          <a:ln>
            <a:solidFill>
              <a:srgbClr val="6600CC"/>
            </a:solidFill>
          </a:ln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000" b="1" smtClean="0">
                <a:solidFill>
                  <a:schemeClr val="bg1"/>
                </a:solidFill>
                <a:latin typeface="Times New Roman" pitchFamily="18" charset="0"/>
              </a:rPr>
              <a:t>           </a:t>
            </a:r>
            <a:r>
              <a:rPr lang="ru-RU" sz="2000" b="1" smtClean="0">
                <a:solidFill>
                  <a:srgbClr val="6600CC"/>
                </a:solidFill>
                <a:latin typeface="Times New Roman" pitchFamily="18" charset="0"/>
              </a:rPr>
              <a:t>10 стран с наивысшей популярностью социальных сетей(2010г)</a:t>
            </a:r>
          </a:p>
          <a:p>
            <a:pPr eaLnBrk="1" hangingPunct="1">
              <a:buFont typeface="Wingdings 2" pitchFamily="18" charset="2"/>
              <a:buNone/>
            </a:pPr>
            <a:endParaRPr lang="ru-RU" sz="2000" b="1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graphicFrame>
        <p:nvGraphicFramePr>
          <p:cNvPr id="53360" name="Group 112"/>
          <p:cNvGraphicFramePr>
            <a:graphicFrameLocks noGrp="1"/>
          </p:cNvGraphicFramePr>
          <p:nvPr>
            <p:ph sz="half" idx="4294967295"/>
          </p:nvPr>
        </p:nvGraphicFramePr>
        <p:xfrm>
          <a:off x="395288" y="1052513"/>
          <a:ext cx="8351837" cy="5536885"/>
        </p:xfrm>
        <a:graphic>
          <a:graphicData uri="http://schemas.openxmlformats.org/drawingml/2006/table">
            <a:tbl>
              <a:tblPr/>
              <a:tblGrid>
                <a:gridCol w="31892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4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0850"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CC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Среднее время на посетителя в часах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Century Gothic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Общее число посетителей в  тыс.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3063"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Весь мир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4,5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964 305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Россия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9,8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34 545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9263"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Израиль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9,2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4 032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Турция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7,6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20 911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9263"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Великобритания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7,3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35 792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Филиппины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6,2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5 176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9263"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Канада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5,8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22 087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Индонезия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5,3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7 183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9263"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Финляндия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5,0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2 983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Испания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5,0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18 569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49263"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Пуэрто-Рико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4.9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1 078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3000"/>
                                        <p:tgtEl>
                                          <p:spTgt spid="53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68288"/>
            <a:ext cx="8229600" cy="63976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3600" b="1" smtClean="0">
                <a:ln>
                  <a:noFill/>
                </a:ln>
                <a:effectLst/>
              </a:rPr>
              <a:t>           </a:t>
            </a:r>
            <a:r>
              <a:rPr lang="ru-RU" sz="3600" b="1" smtClean="0">
                <a:ln>
                  <a:noFill/>
                </a:ln>
                <a:solidFill>
                  <a:srgbClr val="A50021"/>
                </a:solidFill>
                <a:effectLst/>
              </a:rPr>
              <a:t>Социальные сети</a:t>
            </a:r>
          </a:p>
        </p:txBody>
      </p:sp>
      <p:sp>
        <p:nvSpPr>
          <p:cNvPr id="51203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57200" y="981075"/>
            <a:ext cx="8362950" cy="5473700"/>
          </a:xfrm>
          <a:ln>
            <a:solidFill>
              <a:srgbClr val="6600CC"/>
            </a:solidFill>
          </a:ln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Анализ частоты запросов для поиска сайтов «</a:t>
            </a:r>
            <a:r>
              <a:rPr lang="en-US" sz="2400" b="1" smtClean="0">
                <a:solidFill>
                  <a:srgbClr val="6600CC"/>
                </a:solidFill>
                <a:latin typeface="Times New Roman" pitchFamily="18" charset="0"/>
              </a:rPr>
              <a:t>vkontakte</a:t>
            </a: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.</a:t>
            </a:r>
            <a:r>
              <a:rPr lang="en-US" sz="2400" b="1" smtClean="0">
                <a:solidFill>
                  <a:srgbClr val="6600CC"/>
                </a:solidFill>
                <a:latin typeface="Times New Roman" pitchFamily="18" charset="0"/>
              </a:rPr>
              <a:t>ru</a:t>
            </a: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» и «</a:t>
            </a:r>
            <a:r>
              <a:rPr lang="en-US" sz="2400" b="1" smtClean="0">
                <a:solidFill>
                  <a:srgbClr val="6600CC"/>
                </a:solidFill>
                <a:latin typeface="Times New Roman" pitchFamily="18" charset="0"/>
              </a:rPr>
              <a:t>odnoklassniki</a:t>
            </a: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.</a:t>
            </a:r>
            <a:r>
              <a:rPr lang="en-US" sz="2400" b="1" smtClean="0">
                <a:solidFill>
                  <a:srgbClr val="6600CC"/>
                </a:solidFill>
                <a:latin typeface="Times New Roman" pitchFamily="18" charset="0"/>
              </a:rPr>
              <a:t>ru</a:t>
            </a:r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» г. Екатеринбург и Свердловская область: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400" b="1" smtClean="0">
                <a:solidFill>
                  <a:schemeClr val="bg1"/>
                </a:solidFill>
                <a:latin typeface="Times New Roman" pitchFamily="18" charset="0"/>
              </a:rPr>
              <a:t>     </a:t>
            </a:r>
            <a:r>
              <a:rPr lang="ru-RU" sz="2400" b="1" smtClean="0">
                <a:solidFill>
                  <a:srgbClr val="CC0000"/>
                </a:solidFill>
                <a:latin typeface="Times New Roman" pitchFamily="18" charset="0"/>
              </a:rPr>
              <a:t>«vkontaktе» -518 578 показов в месяц,</a:t>
            </a:r>
            <a:endParaRPr lang="ru-RU" sz="2400" smtClean="0">
              <a:solidFill>
                <a:srgbClr val="CC0000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sz="2400" smtClean="0">
                <a:solidFill>
                  <a:srgbClr val="CC0000"/>
                </a:solidFill>
                <a:latin typeface="Times New Roman" pitchFamily="18" charset="0"/>
              </a:rPr>
              <a:t>     </a:t>
            </a:r>
            <a:r>
              <a:rPr lang="ru-RU" sz="2400" b="1" smtClean="0">
                <a:solidFill>
                  <a:srgbClr val="CC0000"/>
                </a:solidFill>
                <a:latin typeface="Times New Roman" pitchFamily="18" charset="0"/>
              </a:rPr>
              <a:t>«</a:t>
            </a:r>
            <a:r>
              <a:rPr lang="en-US" sz="2400" b="1" smtClean="0">
                <a:solidFill>
                  <a:srgbClr val="CC0000"/>
                </a:solidFill>
                <a:latin typeface="Times New Roman" pitchFamily="18" charset="0"/>
              </a:rPr>
              <a:t>odnoklassniki</a:t>
            </a:r>
            <a:r>
              <a:rPr lang="ru-RU" sz="2400" b="1" smtClean="0">
                <a:solidFill>
                  <a:srgbClr val="CC0000"/>
                </a:solidFill>
                <a:latin typeface="Times New Roman" pitchFamily="18" charset="0"/>
              </a:rPr>
              <a:t>» - 295 243 показов в месяц.</a:t>
            </a:r>
          </a:p>
          <a:p>
            <a:pPr eaLnBrk="1" hangingPunct="1"/>
            <a:r>
              <a:rPr lang="ru-RU" sz="2400" b="1" smtClean="0">
                <a:solidFill>
                  <a:srgbClr val="6600CC"/>
                </a:solidFill>
                <a:latin typeface="Times New Roman" pitchFamily="18" charset="0"/>
              </a:rPr>
              <a:t>Аудитория российских социальных ресурсов</a:t>
            </a:r>
            <a:r>
              <a:rPr lang="ru-RU" sz="2400" smtClean="0">
                <a:solidFill>
                  <a:srgbClr val="6600CC"/>
                </a:solidFill>
                <a:latin typeface="Times New Roman" pitchFamily="18" charset="0"/>
              </a:rPr>
              <a:t> </a:t>
            </a:r>
          </a:p>
          <a:p>
            <a:pPr eaLnBrk="1" hangingPunct="1">
              <a:buFont typeface="Wingdings 2" pitchFamily="18" charset="2"/>
              <a:buNone/>
            </a:pPr>
            <a:endParaRPr lang="ru-RU" sz="2400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/>
            <a:endParaRPr lang="ru-RU" sz="18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/>
            <a:endParaRPr lang="ru-RU" sz="1800" b="1" smtClean="0">
              <a:solidFill>
                <a:schemeClr val="bg1"/>
              </a:solidFill>
              <a:latin typeface="Times New Roman" pitchFamily="18" charset="0"/>
            </a:endParaRPr>
          </a:p>
          <a:p>
            <a:pPr eaLnBrk="1" hangingPunct="1"/>
            <a:endParaRPr lang="ru-RU" sz="1800" b="1" smtClean="0">
              <a:solidFill>
                <a:schemeClr val="bg1"/>
              </a:solidFill>
              <a:latin typeface="Times New Roman" pitchFamily="18" charset="0"/>
            </a:endParaRPr>
          </a:p>
          <a:p>
            <a:pPr eaLnBrk="1" hangingPunct="1"/>
            <a:endParaRPr lang="ru-RU" sz="1800" b="1" smtClean="0">
              <a:solidFill>
                <a:schemeClr val="accent2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1800" b="1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graphicFrame>
        <p:nvGraphicFramePr>
          <p:cNvPr id="51272" name="Group 72"/>
          <p:cNvGraphicFramePr>
            <a:graphicFrameLocks noGrp="1"/>
          </p:cNvGraphicFramePr>
          <p:nvPr>
            <p:ph sz="half" idx="4294967295"/>
          </p:nvPr>
        </p:nvGraphicFramePr>
        <p:xfrm>
          <a:off x="468313" y="3860800"/>
          <a:ext cx="7848600" cy="2810510"/>
        </p:xfrm>
        <a:graphic>
          <a:graphicData uri="http://schemas.openxmlformats.org/drawingml/2006/table">
            <a:tbl>
              <a:tblPr/>
              <a:tblGrid>
                <a:gridCol w="3889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6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Ресурсы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Аудитория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% аудитории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Все пользователи в стране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31.9 млн.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100%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Аудитория социальных сетей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18, 9 млн.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59%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363"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Vkontakte.ru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14,3 млн.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45%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875"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Odnoklassniki.ru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7,8 млн.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24%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363"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Mail.ru «Мой мир»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6.3 млн.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20%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Fotostrana.ru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1, 6 млн.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50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</a:rPr>
                        <a:t>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3000"/>
                                        <p:tgtEl>
                                          <p:spTgt spid="5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68288"/>
            <a:ext cx="8229600" cy="85725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b="1" smtClean="0">
                <a:ln>
                  <a:noFill/>
                </a:ln>
                <a:solidFill>
                  <a:srgbClr val="CC0000"/>
                </a:solidFill>
                <a:effectLst/>
              </a:rPr>
              <a:t>      </a:t>
            </a:r>
            <a:r>
              <a:rPr lang="ru-RU" b="1" smtClean="0">
                <a:ln>
                  <a:noFill/>
                </a:ln>
                <a:solidFill>
                  <a:srgbClr val="A50021"/>
                </a:solidFill>
                <a:effectLst/>
              </a:rPr>
              <a:t>Исследование первое</a:t>
            </a:r>
          </a:p>
        </p:txBody>
      </p:sp>
      <p:sp>
        <p:nvSpPr>
          <p:cNvPr id="55299" name="Rectangle 3"/>
          <p:cNvSpPr>
            <a:spLocks noGrp="1"/>
          </p:cNvSpPr>
          <p:nvPr>
            <p:ph type="body" sz="half" idx="4294967295"/>
          </p:nvPr>
        </p:nvSpPr>
        <p:spPr>
          <a:xfrm>
            <a:off x="0" y="1125538"/>
            <a:ext cx="8748713" cy="5329237"/>
          </a:xfrm>
        </p:spPr>
        <p:txBody>
          <a:bodyPr/>
          <a:lstStyle/>
          <a:p>
            <a:pPr eaLnBrk="1" hangingPunct="1"/>
            <a:r>
              <a:rPr lang="ru-RU" sz="1800" b="1" smtClean="0">
                <a:solidFill>
                  <a:srgbClr val="6600CC"/>
                </a:solidFill>
                <a:latin typeface="Times New Roman" pitchFamily="18" charset="0"/>
              </a:rPr>
              <a:t>Регистрация в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800" b="1" smtClean="0">
                <a:solidFill>
                  <a:srgbClr val="6600CC"/>
                </a:solidFill>
                <a:latin typeface="Times New Roman" pitchFamily="18" charset="0"/>
              </a:rPr>
              <a:t>«ВКонтакте» и  «Одноклассниках»</a:t>
            </a:r>
          </a:p>
          <a:p>
            <a:pPr eaLnBrk="1" hangingPunct="1"/>
            <a:endParaRPr lang="ru-RU" sz="18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1800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1800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1800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1800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/>
            <a:r>
              <a:rPr lang="ru-RU" sz="1800" b="1" smtClean="0">
                <a:solidFill>
                  <a:srgbClr val="6600CC"/>
                </a:solidFill>
                <a:latin typeface="Times New Roman" pitchFamily="18" charset="0"/>
              </a:rPr>
              <a:t>Потребность в Интернете</a:t>
            </a:r>
          </a:p>
          <a:p>
            <a:pPr eaLnBrk="1" hangingPunct="1">
              <a:buFont typeface="Wingdings 2" pitchFamily="18" charset="2"/>
              <a:buNone/>
            </a:pPr>
            <a:endParaRPr lang="ru-RU" sz="1800" b="1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1800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1800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1800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1800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sz="1800" i="1" smtClean="0">
                <a:solidFill>
                  <a:srgbClr val="6600CC"/>
                </a:solidFill>
                <a:latin typeface="Times New Roman" pitchFamily="18" charset="0"/>
              </a:rPr>
              <a:t>Вывод:</a:t>
            </a:r>
            <a:r>
              <a:rPr lang="ru-RU" sz="1800" i="1" smtClean="0">
                <a:solidFill>
                  <a:srgbClr val="CC0000"/>
                </a:solidFill>
                <a:latin typeface="Times New Roman" pitchFamily="18" charset="0"/>
              </a:rPr>
              <a:t> </a:t>
            </a:r>
            <a:r>
              <a:rPr lang="ru-RU" sz="2000" i="1" smtClean="0">
                <a:solidFill>
                  <a:srgbClr val="CC0000"/>
                </a:solidFill>
                <a:latin typeface="Times New Roman" pitchFamily="18" charset="0"/>
              </a:rPr>
              <a:t>100% участвующих в анкетировании зарегистрированы в социальных сетях, причем учащиеся в основном в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i="1" smtClean="0">
                <a:solidFill>
                  <a:srgbClr val="CC0000"/>
                </a:solidFill>
                <a:latin typeface="Times New Roman" pitchFamily="18" charset="0"/>
              </a:rPr>
              <a:t>"Вконтакте"(80%), а учителя в"Одноклассниках"(76%). Все учителя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i="1" smtClean="0">
                <a:solidFill>
                  <a:srgbClr val="CC0000"/>
                </a:solidFill>
                <a:latin typeface="Times New Roman" pitchFamily="18" charset="0"/>
              </a:rPr>
              <a:t> и большинство учащихся считают Интернет полезным открытием.</a:t>
            </a:r>
            <a:r>
              <a:rPr lang="ru-RU" sz="2000" b="1" i="1" smtClean="0">
                <a:solidFill>
                  <a:srgbClr val="CC0000"/>
                </a:solidFill>
                <a:latin typeface="Times New Roman" pitchFamily="18" charset="0"/>
              </a:rPr>
              <a:t> </a:t>
            </a:r>
          </a:p>
          <a:p>
            <a:pPr eaLnBrk="1" hangingPunct="1">
              <a:buFont typeface="Wingdings 2" pitchFamily="18" charset="2"/>
              <a:buNone/>
            </a:pPr>
            <a:endParaRPr lang="ru-RU" sz="2000" b="1" i="1" smtClean="0">
              <a:solidFill>
                <a:srgbClr val="CC0000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1800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1800" smtClean="0">
              <a:solidFill>
                <a:srgbClr val="6600CC"/>
              </a:solidFill>
              <a:latin typeface="Times New Roman" pitchFamily="18" charset="0"/>
            </a:endParaRPr>
          </a:p>
        </p:txBody>
      </p:sp>
      <p:graphicFrame>
        <p:nvGraphicFramePr>
          <p:cNvPr id="55305" name="Object 9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3924300" y="1268413"/>
          <a:ext cx="4897438" cy="203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Диаграмма" r:id="rId3" imgW="4924349" imgH="2485949" progId="MSGraph.Chart.8">
                  <p:embed/>
                </p:oleObj>
              </mc:Choice>
              <mc:Fallback>
                <p:oleObj name="Диаграмма" r:id="rId3" imgW="4924349" imgH="2485949" progId="MSGraph.Char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4300" y="1268413"/>
                        <a:ext cx="4897438" cy="2036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Rectangle 12"/>
          <p:cNvSpPr>
            <a:spLocks noChangeArrowheads="1"/>
          </p:cNvSpPr>
          <p:nvPr/>
        </p:nvSpPr>
        <p:spPr bwMode="auto">
          <a:xfrm>
            <a:off x="-396875" y="2565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5307" name="Object 11"/>
          <p:cNvGraphicFramePr>
            <a:graphicFrameLocks noChangeAspect="1"/>
          </p:cNvGraphicFramePr>
          <p:nvPr/>
        </p:nvGraphicFramePr>
        <p:xfrm>
          <a:off x="3635375" y="3429000"/>
          <a:ext cx="5184775" cy="207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Диаграмма" r:id="rId5" imgW="4733849" imgH="2066849" progId="MSGraph.Chart.8">
                  <p:embed/>
                </p:oleObj>
              </mc:Choice>
              <mc:Fallback>
                <p:oleObj name="Диаграмма" r:id="rId5" imgW="4733849" imgH="2066849" progId="MSGraph.Char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3429000"/>
                        <a:ext cx="5184775" cy="2074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30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30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52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52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552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5529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5529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5529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5529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5529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5529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OleChart spid="55305" grpId="0"/>
      <p:bldOleChart spid="5530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Другая 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F2F2F2"/>
      </a:hlink>
      <a:folHlink>
        <a:srgbClr val="F2F2F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950</TotalTime>
  <Words>1348</Words>
  <Application>Microsoft Office PowerPoint</Application>
  <PresentationFormat>Экран (4:3)</PresentationFormat>
  <Paragraphs>279</Paragraphs>
  <Slides>23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2" baseType="lpstr">
      <vt:lpstr>Arial</vt:lpstr>
      <vt:lpstr>Century Gothic</vt:lpstr>
      <vt:lpstr>Impact</vt:lpstr>
      <vt:lpstr>Times New Roman</vt:lpstr>
      <vt:lpstr>Verdana</vt:lpstr>
      <vt:lpstr>Wingdings</vt:lpstr>
      <vt:lpstr>Wingdings 2</vt:lpstr>
      <vt:lpstr>Яркая</vt:lpstr>
      <vt:lpstr>Диаграмма</vt:lpstr>
      <vt:lpstr>     </vt:lpstr>
      <vt:lpstr>       Всемирная паутина </vt:lpstr>
      <vt:lpstr>       Интернет – зависимость </vt:lpstr>
      <vt:lpstr>Презентация PowerPoint</vt:lpstr>
      <vt:lpstr>     История создания компьютера</vt:lpstr>
      <vt:lpstr>        Интернет сегодня</vt:lpstr>
      <vt:lpstr>          Социальные сети</vt:lpstr>
      <vt:lpstr>           Социальные сети</vt:lpstr>
      <vt:lpstr>      Исследование первое</vt:lpstr>
      <vt:lpstr>      Исследование первое</vt:lpstr>
      <vt:lpstr>       Вред и польза Интернета </vt:lpstr>
      <vt:lpstr>      Вред и польза Интернета</vt:lpstr>
      <vt:lpstr>    Причины интернет -зависимости</vt:lpstr>
      <vt:lpstr>      Стадии Интернет-зависимости</vt:lpstr>
      <vt:lpstr>         Исследование второе</vt:lpstr>
      <vt:lpstr>       Исследование третье</vt:lpstr>
      <vt:lpstr>          Результаты теста             в 9 а классе</vt:lpstr>
      <vt:lpstr>     Последствия неограниченного  пребывания за компьютером</vt:lpstr>
      <vt:lpstr>   Исследование четвёртое</vt:lpstr>
      <vt:lpstr>    Что думают учащиеся и учителя об интернет - зависимости</vt:lpstr>
      <vt:lpstr>              Рекомендации</vt:lpstr>
      <vt:lpstr>        Берегите себя!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Интернет - зависимость</dc:title>
  <dc:creator>Admin</dc:creator>
  <cp:lastModifiedBy>User</cp:lastModifiedBy>
  <cp:revision>24</cp:revision>
  <dcterms:created xsi:type="dcterms:W3CDTF">2005-10-21T18:35:43Z</dcterms:created>
  <dcterms:modified xsi:type="dcterms:W3CDTF">2023-02-06T17:18:03Z</dcterms:modified>
</cp:coreProperties>
</file>