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75" r:id="rId2"/>
    <p:sldId id="256" r:id="rId3"/>
    <p:sldId id="274" r:id="rId4"/>
    <p:sldId id="287" r:id="rId5"/>
    <p:sldId id="257" r:id="rId6"/>
    <p:sldId id="276" r:id="rId7"/>
    <p:sldId id="258" r:id="rId8"/>
    <p:sldId id="281" r:id="rId9"/>
    <p:sldId id="272" r:id="rId10"/>
    <p:sldId id="273" r:id="rId11"/>
    <p:sldId id="260" r:id="rId12"/>
    <p:sldId id="270" r:id="rId13"/>
    <p:sldId id="293" r:id="rId14"/>
    <p:sldId id="292" r:id="rId15"/>
    <p:sldId id="288" r:id="rId16"/>
    <p:sldId id="289" r:id="rId17"/>
    <p:sldId id="261" r:id="rId18"/>
    <p:sldId id="262" r:id="rId19"/>
    <p:sldId id="263" r:id="rId20"/>
    <p:sldId id="282" r:id="rId21"/>
    <p:sldId id="264" r:id="rId22"/>
    <p:sldId id="283" r:id="rId23"/>
    <p:sldId id="284" r:id="rId24"/>
    <p:sldId id="267" r:id="rId25"/>
    <p:sldId id="285" r:id="rId26"/>
    <p:sldId id="268" r:id="rId27"/>
    <p:sldId id="286" r:id="rId28"/>
    <p:sldId id="291" r:id="rId29"/>
    <p:sldId id="259" r:id="rId30"/>
    <p:sldId id="290" r:id="rId31"/>
    <p:sldId id="278" r:id="rId32"/>
    <p:sldId id="266" r:id="rId33"/>
    <p:sldId id="277" r:id="rId34"/>
    <p:sldId id="279" r:id="rId35"/>
    <p:sldId id="294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55" d="100"/>
          <a:sy n="55" d="100"/>
        </p:scale>
        <p:origin x="-150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AAADB2-6BFC-47BC-8D46-17C7CB1AA27B}" type="datetimeFigureOut">
              <a:rPr lang="ru-RU" smtClean="0"/>
              <a:pPr/>
              <a:t>06.09.2021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F9DA2E-908C-4FB8-8A80-D5D311FD16E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://ru.wikipedia/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89;&#1085;\&#1089;&#1085;\&#1095;&#1090;&#1077;&#1085;&#1080;&#1103;\&#1082;&#1088;&#1091;&#1087;&#1080;&#1085;%20&#1087;&#1088;&#1077;&#1079;\&#1074;&#1080;&#1082;&#1090;&#1086;&#1088;&#1080;&#1085;&#1072;%20&#1087;&#1086;%20&#1042;.&#1053;.&#1050;&#1088;&#1091;&#1087;&#1080;&#1085;&#1091;\&#1057;&#1072;&#1084;%20&#1103;%20&#1074;&#1103;&#1090;&#1089;&#1082;&#1080;&#1081;%20&#1091;&#1088;&#1086;&#1078;&#1077;&#1085;&#1077;&#1094;.mp4" TargetMode="Externa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89;&#1085;\&#1089;&#1085;\&#1095;&#1090;&#1077;&#1085;&#1080;&#1103;\&#1082;&#1088;&#1091;&#1087;&#1080;&#1085;%20&#1087;&#1088;&#1077;&#1079;\&#1074;&#1080;&#1082;&#1090;&#1086;&#1088;&#1080;&#1085;&#1072;%20&#1087;&#1086;%20&#1042;.&#1053;.&#1050;&#1088;&#1091;&#1087;&#1080;&#1085;&#1091;\100_1582.MOV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22702" t="11914" r="20220" b="8984"/>
          <a:stretch>
            <a:fillRect/>
          </a:stretch>
        </p:blipFill>
        <p:spPr bwMode="auto">
          <a:xfrm>
            <a:off x="214282" y="214290"/>
            <a:ext cx="8643998" cy="6485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0"/>
            <a:ext cx="9144000" cy="7017306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29698" name="Picture 2" descr="http://v.900igr.net:10/datai/literatura/Pushkin-Dubrovskij/0012-010-Razrabotka-etogo-uroka-opublikovana-v-nauchno-metodicheskom-zhurnale.jpg"/>
          <p:cNvPicPr>
            <a:picLocks noChangeAspect="1" noChangeArrowheads="1"/>
          </p:cNvPicPr>
          <p:nvPr/>
        </p:nvPicPr>
        <p:blipFill>
          <a:blip r:embed="rId2">
            <a:lum bright="-20000" contrast="30000"/>
          </a:blip>
          <a:srcRect l="3576" t="22463" r="68713" b="60690"/>
          <a:stretch>
            <a:fillRect/>
          </a:stretch>
        </p:blipFill>
        <p:spPr bwMode="auto">
          <a:xfrm>
            <a:off x="4929190" y="1571612"/>
            <a:ext cx="4019049" cy="3500462"/>
          </a:xfrm>
          <a:prstGeom prst="rect">
            <a:avLst/>
          </a:prstGeom>
          <a:noFill/>
        </p:spPr>
      </p:pic>
      <p:pic>
        <p:nvPicPr>
          <p:cNvPr id="21506" name="Picture 2" descr="http://zu.edu.ua/library/doc/period_vud/img/G_101.jpg"/>
          <p:cNvPicPr>
            <a:picLocks noChangeAspect="1" noChangeArrowheads="1"/>
          </p:cNvPicPr>
          <p:nvPr/>
        </p:nvPicPr>
        <p:blipFill>
          <a:blip r:embed="rId3">
            <a:lum bright="-10000" contrast="20000"/>
          </a:blip>
          <a:srcRect/>
          <a:stretch>
            <a:fillRect/>
          </a:stretch>
        </p:blipFill>
        <p:spPr bwMode="auto">
          <a:xfrm>
            <a:off x="214282" y="214289"/>
            <a:ext cx="4572032" cy="61614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          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upload.wikimedia.org/wikipedia/commons/3/38/%D0%9D%D0%BE%D0%BC%D0%B8%D0%BD%D0%B0%D0%BD%D1%82%D1%8B_%D0%9F%D0%B0%D1%82%D1%80%D0%B8%D0%B0%D1%80%D1%88%D0%B5%D0%B9_%D0%BB%D0%B8%D1%82%D0%B5%D1%80%D0%B0%D1%82%D1%83%D1%80%D0%BD%D0%BE%D0%B9_%D0%BF%D1%80%D0%B5%D0%BC%D0%B8%D0%B8_2011_%D0%B3%D0%BE%D0%B4%D0%B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0898" y="214290"/>
            <a:ext cx="8701148" cy="62151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 descr="http://bigslide.ru/images/23/22963/960/img4.jpg"/>
          <p:cNvPicPr>
            <a:picLocks noChangeAspect="1" noChangeArrowheads="1"/>
          </p:cNvPicPr>
          <p:nvPr/>
        </p:nvPicPr>
        <p:blipFill>
          <a:blip r:embed="rId2"/>
          <a:srcRect l="7031" t="7291" r="17187" b="20833"/>
          <a:stretch>
            <a:fillRect/>
          </a:stretch>
        </p:blipFill>
        <p:spPr bwMode="auto">
          <a:xfrm>
            <a:off x="0" y="0"/>
            <a:ext cx="9138854" cy="65008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830997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hlinkClick r:id="rId2"/>
              </a:rPr>
              <a:t>http://ru.wikipedia</a:t>
            </a:r>
            <a:r>
              <a:rPr lang="en-US" sz="2400" dirty="0" smtClean="0"/>
              <a:t>.</a:t>
            </a:r>
            <a:endParaRPr lang="ru-RU" sz="2400" dirty="0" smtClean="0"/>
          </a:p>
          <a:p>
            <a:pPr algn="ctr"/>
            <a:endParaRPr lang="ru-RU" sz="2400" dirty="0"/>
          </a:p>
        </p:txBody>
      </p:sp>
      <p:pic>
        <p:nvPicPr>
          <p:cNvPr id="8194" name="Picture 2" descr="http://izbrannie-guild.ru/main/image/n20090422f_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8310" y="785794"/>
            <a:ext cx="9152310" cy="60722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0"/>
            <a:ext cx="914400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b="1" dirty="0" smtClean="0"/>
          </a:p>
          <a:p>
            <a:pPr algn="ctr"/>
            <a:endParaRPr lang="ru-RU" b="1" dirty="0" smtClean="0"/>
          </a:p>
          <a:p>
            <a:pPr algn="ctr"/>
            <a:r>
              <a:rPr lang="ru-RU" b="1" dirty="0" smtClean="0"/>
              <a:t> </a:t>
            </a:r>
            <a:r>
              <a:rPr lang="ru-RU" sz="2400" b="1" dirty="0" smtClean="0"/>
              <a:t>Секретарь</a:t>
            </a:r>
            <a:r>
              <a:rPr lang="ru-RU" b="1" dirty="0" smtClean="0"/>
              <a:t> </a:t>
            </a:r>
            <a:r>
              <a:rPr lang="ru-RU" sz="2400" b="1" dirty="0" smtClean="0"/>
              <a:t>правления Союза писателей России.</a:t>
            </a:r>
          </a:p>
          <a:p>
            <a:pPr algn="ctr"/>
            <a:endParaRPr lang="ru-RU" sz="2400" b="1" dirty="0" smtClean="0"/>
          </a:p>
          <a:p>
            <a:pPr algn="ctr"/>
            <a:endParaRPr lang="ru-RU" sz="2400" b="1" dirty="0" smtClean="0"/>
          </a:p>
          <a:p>
            <a:pPr algn="ctr"/>
            <a:endParaRPr lang="ru-RU" sz="2400" b="1" dirty="0" smtClean="0"/>
          </a:p>
          <a:p>
            <a:pPr algn="ctr"/>
            <a:r>
              <a:rPr lang="ru-RU" b="1" dirty="0" smtClean="0"/>
              <a:t> </a:t>
            </a:r>
            <a:endParaRPr lang="ru-RU" b="1" dirty="0"/>
          </a:p>
        </p:txBody>
      </p:sp>
      <p:pic>
        <p:nvPicPr>
          <p:cNvPr id="9218" name="Picture 2" descr="http://www.herzenlib.ru/main/image/n20150116_01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1643051"/>
            <a:ext cx="9199233" cy="521495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9\Desktop\крупин през\мезей Крупина\DSCF63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User9\Desktop\крупин през\мезей Крупина\DSCF63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6" name="Picture 4" descr="http://urzhum.er.ru/sites/default/files/imagecache/fullscreen/news/dsc016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85783" y="-1"/>
            <a:ext cx="9429784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://www.herzenlib.ru/main/image/n2013052729_03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im1-tub-ru.yandex.net/i?id=8e213bdeb2bad3c45ee5ce5725d966c4&amp;n=33&amp;h=215&amp;w=28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962"/>
            <a:ext cx="9144000" cy="68500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solidFill>
            <a:schemeClr val="accent5">
              <a:lumMod val="75000"/>
            </a:schemeClr>
          </a:solidFill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D:\сн\сн\чтения\Крупин\это КРУПИН\1 Школьник ВОЛОД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214290"/>
            <a:ext cx="4929222" cy="64733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D:\сн\сн\чтения\Крупин\ДЛЯ АЛЬФИР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flowChartAlternateProcess">
            <a:avLst/>
          </a:prstGeom>
          <a:noFill/>
        </p:spPr>
      </p:pic>
      <p:pic>
        <p:nvPicPr>
          <p:cNvPr id="4" name="Picture 11"/>
          <p:cNvPicPr>
            <a:picLocks noChangeAspect="1" noChangeArrowheads="1"/>
          </p:cNvPicPr>
          <p:nvPr/>
        </p:nvPicPr>
        <p:blipFill>
          <a:blip r:embed="rId3"/>
          <a:srcRect l="25779" t="41743" r="50788" b="39779"/>
          <a:stretch>
            <a:fillRect/>
          </a:stretch>
        </p:blipFill>
        <p:spPr bwMode="auto">
          <a:xfrm>
            <a:off x="3286116" y="214290"/>
            <a:ext cx="5500726" cy="1357322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AutoShape 2" descr="http://kirov.bezformata.ru/content/image8408172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://kirov.bezformata.ru/content/image8408172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8" name="AutoShape 6" descr="http://kirov.bezformata.ru/content/image8408172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0" name="AutoShape 8" descr="http://kirov.bezformata.ru/content/image8408172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2" name="AutoShape 10" descr="http://kirov.bezformata.ru/content/image8408172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3563" name="Picture 11"/>
          <p:cNvPicPr>
            <a:picLocks noChangeAspect="1" noChangeArrowheads="1"/>
          </p:cNvPicPr>
          <p:nvPr/>
        </p:nvPicPr>
        <p:blipFill>
          <a:blip r:embed="rId2"/>
          <a:srcRect l="16912" t="39746" r="42555" b="38281"/>
          <a:stretch>
            <a:fillRect/>
          </a:stretch>
        </p:blipFill>
        <p:spPr bwMode="auto">
          <a:xfrm>
            <a:off x="0" y="-285776"/>
            <a:ext cx="9144000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extBox 10"/>
          <p:cNvSpPr txBox="1"/>
          <p:nvPr/>
        </p:nvSpPr>
        <p:spPr>
          <a:xfrm>
            <a:off x="0" y="1071546"/>
            <a:ext cx="9144000" cy="695575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</a:rPr>
              <a:t>2009 год – «Путь к животворным истокам»- I чтения</a:t>
            </a:r>
            <a:br>
              <a:rPr lang="ru-RU" sz="2800" dirty="0" smtClean="0">
                <a:solidFill>
                  <a:srgbClr val="002060"/>
                </a:solidFill>
              </a:rPr>
            </a:br>
            <a:r>
              <a:rPr lang="ru-RU" sz="2800" dirty="0" smtClean="0">
                <a:solidFill>
                  <a:srgbClr val="002060"/>
                </a:solidFill>
              </a:rPr>
              <a:t>2010 год – «Семья как школа жизни» - II чтения</a:t>
            </a:r>
            <a:br>
              <a:rPr lang="ru-RU" sz="2800" dirty="0" smtClean="0">
                <a:solidFill>
                  <a:srgbClr val="002060"/>
                </a:solidFill>
              </a:rPr>
            </a:br>
            <a:r>
              <a:rPr lang="ru-RU" sz="2800" dirty="0" smtClean="0">
                <a:solidFill>
                  <a:srgbClr val="002060"/>
                </a:solidFill>
              </a:rPr>
              <a:t>2011 год – «Искусство как радость и служение»- III чтения</a:t>
            </a:r>
            <a:br>
              <a:rPr lang="ru-RU" sz="2800" dirty="0" smtClean="0">
                <a:solidFill>
                  <a:srgbClr val="002060"/>
                </a:solidFill>
              </a:rPr>
            </a:br>
            <a:r>
              <a:rPr lang="ru-RU" sz="2800" dirty="0" smtClean="0">
                <a:solidFill>
                  <a:srgbClr val="002060"/>
                </a:solidFill>
              </a:rPr>
              <a:t>2012 год – «С чего начинается Родина»-IV чтения</a:t>
            </a:r>
            <a:br>
              <a:rPr lang="ru-RU" sz="2800" dirty="0" smtClean="0">
                <a:solidFill>
                  <a:srgbClr val="002060"/>
                </a:solidFill>
              </a:rPr>
            </a:br>
            <a:r>
              <a:rPr lang="ru-RU" sz="2800" dirty="0" smtClean="0">
                <a:solidFill>
                  <a:srgbClr val="002060"/>
                </a:solidFill>
              </a:rPr>
              <a:t>2013 год – «Природы дух и дух творенья» -V чтения </a:t>
            </a:r>
          </a:p>
          <a:p>
            <a:r>
              <a:rPr lang="ru-RU" sz="2800" dirty="0" smtClean="0">
                <a:solidFill>
                  <a:srgbClr val="002060"/>
                </a:solidFill>
              </a:rPr>
              <a:t>2014 год  - «Святые узы товарищества» - VI чтения</a:t>
            </a:r>
          </a:p>
          <a:p>
            <a:r>
              <a:rPr lang="ru-RU" sz="2800" dirty="0" smtClean="0">
                <a:solidFill>
                  <a:srgbClr val="002060"/>
                </a:solidFill>
              </a:rPr>
              <a:t>2015 год -  «Ветер странствий»- VII чтения</a:t>
            </a:r>
          </a:p>
          <a:p>
            <a:r>
              <a:rPr lang="ru-RU" sz="2800" dirty="0" smtClean="0">
                <a:solidFill>
                  <a:srgbClr val="002060"/>
                </a:solidFill>
              </a:rPr>
              <a:t>2016 год -  «Отцы и дети. Смена поколений» - VIII чтения </a:t>
            </a:r>
          </a:p>
          <a:p>
            <a:r>
              <a:rPr lang="ru-RU" sz="2800" dirty="0" smtClean="0">
                <a:solidFill>
                  <a:srgbClr val="002060"/>
                </a:solidFill>
              </a:rPr>
              <a:t>2017 год </a:t>
            </a:r>
            <a:r>
              <a:rPr lang="ru-RU" sz="2800" dirty="0" smtClean="0">
                <a:solidFill>
                  <a:srgbClr val="002060"/>
                </a:solidFill>
              </a:rPr>
              <a:t>– «</a:t>
            </a:r>
            <a:r>
              <a:rPr lang="ru-RU" sz="2800" dirty="0" smtClean="0">
                <a:solidFill>
                  <a:srgbClr val="002060"/>
                </a:solidFill>
              </a:rPr>
              <a:t>Жива провинцией Россия» </a:t>
            </a:r>
            <a:r>
              <a:rPr lang="ru-RU" sz="3600" dirty="0" smtClean="0">
                <a:solidFill>
                  <a:srgbClr val="002060"/>
                </a:solidFill>
              </a:rPr>
              <a:t>- </a:t>
            </a:r>
            <a:r>
              <a:rPr lang="ru-RU" sz="2800" dirty="0" smtClean="0">
                <a:solidFill>
                  <a:srgbClr val="002060"/>
                </a:solidFill>
              </a:rPr>
              <a:t>IХ чтения</a:t>
            </a:r>
          </a:p>
          <a:p>
            <a:r>
              <a:rPr lang="ru-RU" sz="2800" dirty="0" smtClean="0">
                <a:solidFill>
                  <a:srgbClr val="002060"/>
                </a:solidFill>
              </a:rPr>
              <a:t>2018год – </a:t>
            </a:r>
            <a:r>
              <a:rPr lang="ru-RU" sz="2800" dirty="0" smtClean="0">
                <a:solidFill>
                  <a:srgbClr val="002060"/>
                </a:solidFill>
              </a:rPr>
              <a:t> «</a:t>
            </a:r>
            <a:r>
              <a:rPr lang="ru-RU" sz="2800" dirty="0" smtClean="0">
                <a:solidFill>
                  <a:srgbClr val="002060"/>
                </a:solidFill>
              </a:rPr>
              <a:t>Жизнь как музыка» - </a:t>
            </a:r>
            <a:r>
              <a:rPr lang="en-US" sz="2800" dirty="0" smtClean="0">
                <a:solidFill>
                  <a:srgbClr val="002060"/>
                </a:solidFill>
              </a:rPr>
              <a:t>X </a:t>
            </a:r>
            <a:r>
              <a:rPr lang="ru-RU" sz="2800" dirty="0" smtClean="0">
                <a:solidFill>
                  <a:srgbClr val="002060"/>
                </a:solidFill>
              </a:rPr>
              <a:t>чтения</a:t>
            </a:r>
          </a:p>
          <a:p>
            <a:r>
              <a:rPr lang="ru-RU" sz="2800" dirty="0" smtClean="0">
                <a:solidFill>
                  <a:srgbClr val="002060"/>
                </a:solidFill>
              </a:rPr>
              <a:t>2019 год-</a:t>
            </a:r>
          </a:p>
          <a:p>
            <a:r>
              <a:rPr lang="ru-RU" sz="2800" dirty="0" smtClean="0">
                <a:solidFill>
                  <a:srgbClr val="002060"/>
                </a:solidFill>
              </a:rPr>
              <a:t>2021 год – «В начале было слово»- Х</a:t>
            </a:r>
            <a:r>
              <a:rPr lang="en-US" sz="2800" dirty="0" smtClean="0">
                <a:solidFill>
                  <a:srgbClr val="002060"/>
                </a:solidFill>
              </a:rPr>
              <a:t>II </a:t>
            </a:r>
            <a:r>
              <a:rPr lang="ru-RU" sz="2800" dirty="0" smtClean="0">
                <a:solidFill>
                  <a:srgbClr val="002060"/>
                </a:solidFill>
              </a:rPr>
              <a:t>чтения</a:t>
            </a:r>
          </a:p>
          <a:p>
            <a:endParaRPr lang="ru-RU" sz="2800" dirty="0" smtClean="0">
              <a:solidFill>
                <a:srgbClr val="002060"/>
              </a:solidFill>
            </a:endParaRPr>
          </a:p>
          <a:p>
            <a:endParaRPr lang="ru-RU" sz="2800" dirty="0" smtClean="0"/>
          </a:p>
          <a:p>
            <a:endParaRPr lang="ru-RU" sz="28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986" name="Picture 2" descr="http://lusana.ru/files/6771/573/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17" y="0"/>
            <a:ext cx="9138684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5572140"/>
            <a:ext cx="8229600" cy="768337"/>
          </a:xfr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dirty="0" smtClean="0"/>
              <a:t>Это первый рассказ В.Н.Крупина, опубликованный в журнале «Сельская молодёжь» в 1970 году</a:t>
            </a:r>
            <a:endParaRPr lang="ru-RU" dirty="0"/>
          </a:p>
        </p:txBody>
      </p:sp>
      <p:pic>
        <p:nvPicPr>
          <p:cNvPr id="43012" name="Picture 4" descr="https://im1-tub-ru.yandex.net/i?id=1402d99e028f9946edd550645c6fdff2&amp;n=33&amp;h=215&amp;w=297"/>
          <p:cNvPicPr>
            <a:picLocks noChangeAspect="1" noChangeArrowheads="1"/>
          </p:cNvPicPr>
          <p:nvPr/>
        </p:nvPicPr>
        <p:blipFill>
          <a:blip r:embed="rId2">
            <a:lum contrast="40000"/>
          </a:blip>
          <a:srcRect/>
          <a:stretch>
            <a:fillRect/>
          </a:stretch>
        </p:blipFill>
        <p:spPr bwMode="auto">
          <a:xfrm>
            <a:off x="428596" y="192401"/>
            <a:ext cx="8286808" cy="52368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8" name="Picture 4" descr="http://static.ozone.ru/multimedia/books_covers/100543402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3" y="234876"/>
            <a:ext cx="3764729" cy="5908768"/>
          </a:xfrm>
          <a:prstGeom prst="rect">
            <a:avLst/>
          </a:prstGeom>
          <a:noFill/>
        </p:spPr>
      </p:pic>
      <p:pic>
        <p:nvPicPr>
          <p:cNvPr id="5122" name="Picture 2" descr="C:\Users\User9\Desktop\крупин през\крупин\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1" y="214290"/>
            <a:ext cx="4478203" cy="60007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0"/>
            <a:ext cx="9144000" cy="7017306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5572140"/>
            <a:ext cx="8229600" cy="768337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b="1" dirty="0" smtClean="0"/>
              <a:t>В 1974 году вышла первая книга рассказов В.Н.Крупина «Зёрна»</a:t>
            </a:r>
            <a:endParaRPr lang="ru-RU" b="1" dirty="0"/>
          </a:p>
        </p:txBody>
      </p:sp>
      <p:pic>
        <p:nvPicPr>
          <p:cNvPr id="44034" name="Picture 2" descr="D:\сн\сн\чтения\Крупин\это КРУПИН\ВСТЕРЕЧА В ДЕТСКОЙ БИБЛИОТЕКЕ  2001 ГОД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285728"/>
            <a:ext cx="6858048" cy="50063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0"/>
            <a:ext cx="9144000" cy="7017306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25602" name="Picture 2" descr="http://images.stranica.com.ua/231025.jpg"/>
          <p:cNvPicPr>
            <a:picLocks noChangeAspect="1" noChangeArrowheads="1"/>
          </p:cNvPicPr>
          <p:nvPr/>
        </p:nvPicPr>
        <p:blipFill>
          <a:blip r:embed="rId2"/>
          <a:srcRect l="17142" r="16429"/>
          <a:stretch>
            <a:fillRect/>
          </a:stretch>
        </p:blipFill>
        <p:spPr bwMode="auto">
          <a:xfrm>
            <a:off x="2285984" y="82959"/>
            <a:ext cx="4500594" cy="67750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ам я вятский уроженец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14282" y="785794"/>
            <a:ext cx="8695289" cy="4891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9\Desktop\крупин през\крупин\2709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85728"/>
            <a:ext cx="3857652" cy="619166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500562" y="1071546"/>
            <a:ext cx="4000528" cy="489364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«</a:t>
            </a:r>
            <a:r>
              <a:rPr lang="ru-RU" sz="2400" b="1" dirty="0" smtClean="0"/>
              <a:t>Сам</a:t>
            </a:r>
            <a:r>
              <a:rPr lang="ru-RU" sz="2400" dirty="0" smtClean="0"/>
              <a:t> </a:t>
            </a:r>
            <a:r>
              <a:rPr lang="ru-RU" sz="2400" b="1" dirty="0" smtClean="0"/>
              <a:t>я</a:t>
            </a:r>
            <a:r>
              <a:rPr lang="ru-RU" sz="2400" dirty="0" smtClean="0"/>
              <a:t> — </a:t>
            </a:r>
            <a:r>
              <a:rPr lang="ru-RU" sz="2400" b="1" dirty="0" smtClean="0"/>
              <a:t>вятский</a:t>
            </a:r>
            <a:r>
              <a:rPr lang="ru-RU" sz="2400" dirty="0" smtClean="0"/>
              <a:t> </a:t>
            </a:r>
            <a:r>
              <a:rPr lang="ru-RU" sz="2400" b="1" dirty="0" smtClean="0"/>
              <a:t>уроженец</a:t>
            </a:r>
            <a:r>
              <a:rPr lang="ru-RU" sz="2400" dirty="0" smtClean="0"/>
              <a:t>» — российская кинокомедия </a:t>
            </a:r>
          </a:p>
          <a:p>
            <a:pPr algn="ctr"/>
            <a:endParaRPr lang="ru-RU" sz="2400" dirty="0" smtClean="0"/>
          </a:p>
          <a:p>
            <a:pPr algn="ctr"/>
            <a:r>
              <a:rPr lang="ru-RU" sz="2400" dirty="0" smtClean="0"/>
              <a:t>1992 года. Фильм снят по мотивам повести Владимира Крупина «Живая вода».</a:t>
            </a:r>
          </a:p>
          <a:p>
            <a:pPr algn="ctr"/>
            <a:r>
              <a:rPr lang="ru-RU" sz="2400" dirty="0" smtClean="0"/>
              <a:t> </a:t>
            </a:r>
          </a:p>
          <a:p>
            <a:pPr algn="ctr"/>
            <a:r>
              <a:rPr lang="ru-RU" sz="2400" dirty="0" smtClean="0"/>
              <a:t> Режиссер: Виталий Кольцов.</a:t>
            </a:r>
          </a:p>
          <a:p>
            <a:pPr algn="ctr"/>
            <a:endParaRPr lang="ru-RU" sz="2400" dirty="0" smtClean="0"/>
          </a:p>
          <a:p>
            <a:pPr algn="ctr"/>
            <a:r>
              <a:rPr lang="ru-RU" sz="2400" dirty="0" smtClean="0"/>
              <a:t> В ролях: Михаил Ульянов, Мария Виноградова, Евгений Лебедев и др.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9" name="Picture 3" descr="C:\Users\User9\Desktop\крупин през\100KM863\100_156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6" name="Picture 2" descr="http://rpp.nashaucheba.ru/pars_docs/refs/149/148822/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6" name="Picture 2" descr="D:\сн\сн\чтения\Крупин\это КРУПИН\3 С сестрой Тоней.jpg"/>
          <p:cNvPicPr>
            <a:picLocks noChangeAspect="1" noChangeArrowheads="1"/>
          </p:cNvPicPr>
          <p:nvPr/>
        </p:nvPicPr>
        <p:blipFill>
          <a:blip r:embed="rId3"/>
          <a:srcRect t="3596" r="50000" b="9256"/>
          <a:stretch>
            <a:fillRect/>
          </a:stretch>
        </p:blipFill>
        <p:spPr bwMode="auto">
          <a:xfrm>
            <a:off x="214282" y="0"/>
            <a:ext cx="4929222" cy="63540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User9\Desktop\крупин през\с.н\сканирование0012.jpg"/>
          <p:cNvPicPr>
            <a:picLocks noChangeAspect="1" noChangeArrowheads="1"/>
          </p:cNvPicPr>
          <p:nvPr/>
        </p:nvPicPr>
        <p:blipFill>
          <a:blip r:embed="rId2">
            <a:lum bright="-20000"/>
          </a:blip>
          <a:srcRect l="9312" t="65495" r="2734" b="1534"/>
          <a:stretch>
            <a:fillRect/>
          </a:stretch>
        </p:blipFill>
        <p:spPr bwMode="auto">
          <a:xfrm rot="16200000">
            <a:off x="-1340194" y="1768766"/>
            <a:ext cx="6466542" cy="33575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572000" y="0"/>
            <a:ext cx="4572000" cy="710963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endParaRPr lang="ru-RU" sz="2400" b="1" dirty="0" smtClean="0"/>
          </a:p>
          <a:p>
            <a:pPr algn="ctr"/>
            <a:endParaRPr lang="ru-RU" sz="2400" b="1" dirty="0" smtClean="0"/>
          </a:p>
          <a:p>
            <a:pPr algn="ctr"/>
            <a:endParaRPr lang="ru-RU" sz="2400" b="1" dirty="0" smtClean="0"/>
          </a:p>
          <a:p>
            <a:pPr algn="ctr"/>
            <a:r>
              <a:rPr lang="ru-RU" sz="2400" b="1" dirty="0" smtClean="0"/>
              <a:t>Ежегодно </a:t>
            </a:r>
          </a:p>
          <a:p>
            <a:pPr algn="ctr"/>
            <a:r>
              <a:rPr lang="ru-RU" sz="2400" b="1" dirty="0" smtClean="0"/>
              <a:t>Владимир Николаевич </a:t>
            </a:r>
          </a:p>
          <a:p>
            <a:pPr algn="ctr"/>
            <a:r>
              <a:rPr lang="ru-RU" sz="2400" b="1" dirty="0" smtClean="0"/>
              <a:t>совершает поездки за рубеж. </a:t>
            </a:r>
          </a:p>
          <a:p>
            <a:pPr algn="ctr"/>
            <a:r>
              <a:rPr lang="ru-RU" sz="2400" b="1" dirty="0" smtClean="0"/>
              <a:t>Он побывал во Франции,</a:t>
            </a:r>
          </a:p>
          <a:p>
            <a:pPr algn="ctr"/>
            <a:r>
              <a:rPr lang="ru-RU" sz="2400" b="1" dirty="0" smtClean="0"/>
              <a:t> Дании,</a:t>
            </a:r>
          </a:p>
          <a:p>
            <a:pPr algn="ctr"/>
            <a:r>
              <a:rPr lang="ru-RU" sz="2400" b="1" dirty="0" smtClean="0"/>
              <a:t> Японии, </a:t>
            </a:r>
          </a:p>
          <a:p>
            <a:pPr algn="ctr"/>
            <a:r>
              <a:rPr lang="ru-RU" sz="2400" b="1" dirty="0" smtClean="0"/>
              <a:t>Греции, </a:t>
            </a:r>
          </a:p>
          <a:p>
            <a:pPr algn="ctr"/>
            <a:r>
              <a:rPr lang="ru-RU" sz="2400" b="1" dirty="0" smtClean="0"/>
              <a:t>на Кипре,</a:t>
            </a:r>
          </a:p>
          <a:p>
            <a:pPr algn="ctr"/>
            <a:r>
              <a:rPr lang="ru-RU" sz="2400" b="1" dirty="0" smtClean="0"/>
              <a:t> в Константинополе</a:t>
            </a:r>
          </a:p>
          <a:p>
            <a:pPr algn="ctr"/>
            <a:r>
              <a:rPr lang="ru-RU" sz="2400" b="1" dirty="0" smtClean="0"/>
              <a:t> и у гроба Господня</a:t>
            </a:r>
          </a:p>
          <a:p>
            <a:pPr algn="ctr"/>
            <a:r>
              <a:rPr lang="ru-RU" sz="2400" b="1" dirty="0" smtClean="0"/>
              <a:t> в Святой земле</a:t>
            </a:r>
          </a:p>
          <a:p>
            <a:pPr algn="ctr"/>
            <a:endParaRPr lang="ru-RU" sz="2400" b="1" dirty="0" smtClean="0"/>
          </a:p>
          <a:p>
            <a:pPr algn="ctr"/>
            <a:endParaRPr lang="ru-RU" sz="2400" b="1" dirty="0" smtClean="0"/>
          </a:p>
          <a:p>
            <a:pPr algn="ctr"/>
            <a:endParaRPr lang="ru-RU" sz="2400" b="1" dirty="0" smtClean="0"/>
          </a:p>
          <a:p>
            <a:pPr algn="ctr"/>
            <a:endParaRPr lang="ru-RU" sz="2400" b="1" dirty="0" smtClean="0"/>
          </a:p>
          <a:p>
            <a:pPr algn="ctr"/>
            <a:endParaRPr lang="ru-RU" sz="2400" b="1" dirty="0"/>
          </a:p>
        </p:txBody>
      </p:sp>
      <p:pic>
        <p:nvPicPr>
          <p:cNvPr id="12290" name="Picture 2" descr="https://mybook.ru/c/200x300/book_covers/52/d8/52d8c4f1-2560-4097-a9c0-689d224c71e7.jp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572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сн\сн\церковь\церовь\DSCN327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D:\сн\сн\церковь\церовь\DSCN3267.JPG"/>
          <p:cNvPicPr>
            <a:picLocks noChangeAspect="1" noChangeArrowheads="1"/>
          </p:cNvPicPr>
          <p:nvPr/>
        </p:nvPicPr>
        <p:blipFill>
          <a:blip r:embed="rId2" cstate="print"/>
          <a:srcRect l="21914" r="13564"/>
          <a:stretch>
            <a:fillRect/>
          </a:stretch>
        </p:blipFill>
        <p:spPr bwMode="auto">
          <a:xfrm rot="5400000">
            <a:off x="1130345" y="-1130345"/>
            <a:ext cx="6883311" cy="91440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1" descr="C:\Users\User9\Desktop\крупин през\100KM863\100_1576.JPG"/>
          <p:cNvPicPr>
            <a:picLocks noChangeAspect="1" noChangeArrowheads="1"/>
          </p:cNvPicPr>
          <p:nvPr/>
        </p:nvPicPr>
        <p:blipFill>
          <a:blip r:embed="rId2"/>
          <a:srcRect l="12576" t="6097" r="10823" b="17480"/>
          <a:stretch>
            <a:fillRect/>
          </a:stretch>
        </p:blipFill>
        <p:spPr bwMode="auto">
          <a:xfrm>
            <a:off x="0" y="0"/>
            <a:ext cx="9165309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357786" y="1928802"/>
            <a:ext cx="3786214" cy="2308324"/>
          </a:xfrm>
          <a:prstGeom prst="rect">
            <a:avLst/>
          </a:prstGeom>
          <a:noFill/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Arial Narrow" pitchFamily="34" charset="0"/>
              </a:rPr>
              <a:t>Многие Лета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Arial Narrow" pitchFamily="34" charset="0"/>
              </a:rPr>
              <a:t>Вам,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Arial Narrow" pitchFamily="34" charset="0"/>
              </a:rPr>
              <a:t>Владимир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Arial Narrow" pitchFamily="34" charset="0"/>
              </a:rPr>
              <a:t>Николаевич!</a:t>
            </a:r>
            <a:endParaRPr lang="ru-RU" sz="3600" b="1" dirty="0">
              <a:solidFill>
                <a:srgbClr val="FF0000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крупин през\мезей Крупина\DSCF63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3786190"/>
            <a:ext cx="8229600" cy="2900370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/>
              <a:t>Работу выполнила:</a:t>
            </a:r>
          </a:p>
          <a:p>
            <a:pPr algn="ctr">
              <a:buNone/>
            </a:pPr>
            <a:r>
              <a:rPr lang="ru-RU" b="1" dirty="0" smtClean="0"/>
              <a:t>учитель русского языка и литературы МКОУ ООШ д.Селино </a:t>
            </a:r>
            <a:r>
              <a:rPr lang="ru-RU" b="1" dirty="0" err="1" smtClean="0"/>
              <a:t>Кильмезского</a:t>
            </a:r>
            <a:r>
              <a:rPr lang="ru-RU" b="1" dirty="0" smtClean="0"/>
              <a:t> района Кировской обл.</a:t>
            </a:r>
          </a:p>
          <a:p>
            <a:pPr algn="ctr">
              <a:buNone/>
            </a:pPr>
            <a:r>
              <a:rPr lang="ru-RU" b="1" dirty="0" err="1" smtClean="0"/>
              <a:t>Хорховнева</a:t>
            </a:r>
            <a:r>
              <a:rPr lang="ru-RU" b="1" dirty="0" smtClean="0"/>
              <a:t> С.Н.</a:t>
            </a:r>
            <a:endParaRPr lang="ru-RU" b="1" dirty="0"/>
          </a:p>
        </p:txBody>
      </p:sp>
      <p:pic>
        <p:nvPicPr>
          <p:cNvPr id="1026" name="Picture 2" descr="D:\крупин през\мезей Крупина\DSCF632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6040438" y="-5089525"/>
            <a:ext cx="360000" cy="27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9\Desktop\крупин през\с.н\ии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791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9144000" cy="7017306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2050" name="Picture 2" descr="D:\сн\сн\чтения\Крупин\это КРУПИН\6  На редакционном крылечке 195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214290"/>
            <a:ext cx="4714908" cy="64051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0" y="0"/>
            <a:ext cx="9144000" cy="7017306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3074" name="Picture 2" descr="D:\сн\сн\чтения\Крупин\это КРУПИН\7   Майская демонстрация в Кильмези 1957 год.jpg"/>
          <p:cNvPicPr>
            <a:picLocks noChangeAspect="1" noChangeArrowheads="1"/>
          </p:cNvPicPr>
          <p:nvPr/>
        </p:nvPicPr>
        <p:blipFill>
          <a:blip r:embed="rId2"/>
          <a:srcRect r="12339"/>
          <a:stretch>
            <a:fillRect/>
          </a:stretch>
        </p:blipFill>
        <p:spPr bwMode="auto">
          <a:xfrm>
            <a:off x="-119092" y="0"/>
            <a:ext cx="9263092" cy="707233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000232" y="6027003"/>
            <a:ext cx="54292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С </a:t>
            </a:r>
            <a:r>
              <a:rPr lang="ru-RU" sz="2400" b="1" dirty="0" smtClean="0"/>
              <a:t>1957 по 1959 был сотрудником газеты</a:t>
            </a:r>
          </a:p>
          <a:p>
            <a:pPr algn="ctr"/>
            <a:r>
              <a:rPr lang="ru-RU" sz="2400" b="1" dirty="0" smtClean="0"/>
              <a:t>«Социалистическая деревня»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D:\сн\сн\чтения\Крупин\это КРУПИН\Родители НИКОЛАЙ И ВАРВАРА СЕМЕНОВНА КРУПИНЫ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" y="66675"/>
            <a:ext cx="9105900" cy="672465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angle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сн\сн\чтения\Крупин\это КРУПИН\У дома своего С МАМОЙ И ЕЕ ПОДРУГОЙ ОВЕЧКИНОЙ ПОЛИНО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0018" y="0"/>
            <a:ext cx="9214018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786050" y="5643578"/>
            <a:ext cx="39290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Отец - Николай Яковлевич</a:t>
            </a:r>
          </a:p>
          <a:p>
            <a:r>
              <a:rPr lang="ru-RU" sz="2400" b="1" dirty="0" smtClean="0"/>
              <a:t>Мама - Варвара Семёновна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100_1582.MO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412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1080</TotalTime>
  <Words>125</Words>
  <PresentationFormat>Экран (4:3)</PresentationFormat>
  <Paragraphs>171</Paragraphs>
  <Slides>35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          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СН</dc:creator>
  <cp:lastModifiedBy>User9</cp:lastModifiedBy>
  <cp:revision>117</cp:revision>
  <dcterms:created xsi:type="dcterms:W3CDTF">2016-02-15T07:20:55Z</dcterms:created>
  <dcterms:modified xsi:type="dcterms:W3CDTF">2021-09-06T10:28:35Z</dcterms:modified>
</cp:coreProperties>
</file>