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7"/>
  </p:notesMasterIdLst>
  <p:sldIdLst>
    <p:sldId id="256" r:id="rId2"/>
    <p:sldId id="258" r:id="rId3"/>
    <p:sldId id="265" r:id="rId4"/>
    <p:sldId id="266" r:id="rId5"/>
    <p:sldId id="269" r:id="rId6"/>
    <p:sldId id="272" r:id="rId7"/>
    <p:sldId id="310" r:id="rId8"/>
    <p:sldId id="332" r:id="rId9"/>
    <p:sldId id="333" r:id="rId10"/>
    <p:sldId id="334" r:id="rId11"/>
    <p:sldId id="341" r:id="rId12"/>
    <p:sldId id="336" r:id="rId13"/>
    <p:sldId id="342" r:id="rId14"/>
    <p:sldId id="337" r:id="rId15"/>
    <p:sldId id="338" r:id="rId16"/>
    <p:sldId id="340" r:id="rId17"/>
    <p:sldId id="339" r:id="rId18"/>
    <p:sldId id="323" r:id="rId19"/>
    <p:sldId id="324" r:id="rId20"/>
    <p:sldId id="325" r:id="rId21"/>
    <p:sldId id="326" r:id="rId22"/>
    <p:sldId id="327" r:id="rId23"/>
    <p:sldId id="329" r:id="rId24"/>
    <p:sldId id="328" r:id="rId25"/>
    <p:sldId id="276" r:id="rId2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494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F3A17F-2670-4451-8446-48FEF3B9DB7A}" type="doc">
      <dgm:prSet loTypeId="urn:microsoft.com/office/officeart/2005/8/layout/vList6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B6B6620-B13E-421C-A28C-8AC240788D44}">
      <dgm:prSet phldrT="[Текст]"/>
      <dgm:spPr/>
      <dgm:t>
        <a:bodyPr/>
        <a:lstStyle/>
        <a:p>
          <a:r>
            <a:rPr lang="ru-RU" dirty="0" smtClean="0"/>
            <a:t>ОБУЧАЕМЫЕ</a:t>
          </a:r>
          <a:endParaRPr lang="ru-RU" dirty="0"/>
        </a:p>
      </dgm:t>
    </dgm:pt>
    <dgm:pt modelId="{AC41D720-C47A-46AA-9106-C8B472446348}" type="parTrans" cxnId="{B9240781-C1AA-42C7-996F-4F5E9045124D}">
      <dgm:prSet/>
      <dgm:spPr/>
      <dgm:t>
        <a:bodyPr/>
        <a:lstStyle/>
        <a:p>
          <a:endParaRPr lang="ru-RU"/>
        </a:p>
      </dgm:t>
    </dgm:pt>
    <dgm:pt modelId="{5A3FE9D4-962E-4CA1-80FA-3A2270F34958}" type="sibTrans" cxnId="{B9240781-C1AA-42C7-996F-4F5E9045124D}">
      <dgm:prSet/>
      <dgm:spPr/>
      <dgm:t>
        <a:bodyPr/>
        <a:lstStyle/>
        <a:p>
          <a:endParaRPr lang="ru-RU"/>
        </a:p>
      </dgm:t>
    </dgm:pt>
    <dgm:pt modelId="{F44F82AF-18BE-41E4-9AD7-45252BD38A2D}">
      <dgm:prSet phldrT="[Текст]" custT="1"/>
      <dgm:spPr/>
      <dgm:t>
        <a:bodyPr/>
        <a:lstStyle/>
        <a:p>
          <a:pPr algn="ctr"/>
          <a:r>
            <a:rPr lang="ru-RU" sz="2400" dirty="0" smtClean="0"/>
            <a:t>РАЗРАБОТАНЫ С ПОМОЩЬЮ ИСКУССТВЕННОГО  ИНТЕЛЛЕКТА</a:t>
          </a:r>
          <a:endParaRPr lang="ru-RU" sz="2400" dirty="0"/>
        </a:p>
      </dgm:t>
    </dgm:pt>
    <dgm:pt modelId="{4446F142-B4EC-4590-A79C-1CF93A618649}" type="parTrans" cxnId="{A2BB217F-9810-4D21-89E4-490C5DF84B26}">
      <dgm:prSet/>
      <dgm:spPr/>
      <dgm:t>
        <a:bodyPr/>
        <a:lstStyle/>
        <a:p>
          <a:endParaRPr lang="ru-RU"/>
        </a:p>
      </dgm:t>
    </dgm:pt>
    <dgm:pt modelId="{5D1FA7AF-FC45-418E-9CDE-D14150AC9FE0}" type="sibTrans" cxnId="{A2BB217F-9810-4D21-89E4-490C5DF84B26}">
      <dgm:prSet/>
      <dgm:spPr/>
      <dgm:t>
        <a:bodyPr/>
        <a:lstStyle/>
        <a:p>
          <a:endParaRPr lang="ru-RU"/>
        </a:p>
      </dgm:t>
    </dgm:pt>
    <dgm:pt modelId="{9023D409-2218-4B43-9830-524AC38E0FBA}">
      <dgm:prSet phldrT="[Текст]"/>
      <dgm:spPr/>
      <dgm:t>
        <a:bodyPr/>
        <a:lstStyle/>
        <a:p>
          <a:r>
            <a:rPr lang="ru-RU" dirty="0" smtClean="0"/>
            <a:t>НЕОБУЧАЕМЫЕ</a:t>
          </a:r>
          <a:endParaRPr lang="ru-RU" dirty="0"/>
        </a:p>
      </dgm:t>
    </dgm:pt>
    <dgm:pt modelId="{383256B8-7463-4702-997C-43AAFC49D876}" type="parTrans" cxnId="{98C2931D-99EB-4506-BFE1-31F92074D3EC}">
      <dgm:prSet/>
      <dgm:spPr/>
      <dgm:t>
        <a:bodyPr/>
        <a:lstStyle/>
        <a:p>
          <a:endParaRPr lang="ru-RU"/>
        </a:p>
      </dgm:t>
    </dgm:pt>
    <dgm:pt modelId="{A0E94BA8-F6A4-410B-8803-56C41D3686A5}" type="sibTrans" cxnId="{98C2931D-99EB-4506-BFE1-31F92074D3EC}">
      <dgm:prSet/>
      <dgm:spPr/>
      <dgm:t>
        <a:bodyPr/>
        <a:lstStyle/>
        <a:p>
          <a:endParaRPr lang="ru-RU"/>
        </a:p>
      </dgm:t>
    </dgm:pt>
    <dgm:pt modelId="{EBF7B8E3-D697-473A-B175-E00A47DF765E}">
      <dgm:prSet phldrT="[Текст]"/>
      <dgm:spPr/>
      <dgm:t>
        <a:bodyPr/>
        <a:lstStyle/>
        <a:p>
          <a:pPr algn="ctr"/>
          <a:r>
            <a:rPr lang="ru-RU" dirty="0" smtClean="0"/>
            <a:t>ДЕЙСТВУЮТ ПО ЗАРАНЕЕ ПРОПИСАННОМУ СЦЕНАРИЮ И ПРЕДЛАГАЮТ ГОТОВЫЕ ВАРИАНТЫ ОТВЕТОВ</a:t>
          </a:r>
          <a:endParaRPr lang="ru-RU" dirty="0"/>
        </a:p>
      </dgm:t>
    </dgm:pt>
    <dgm:pt modelId="{EF111DB2-EF61-488E-992D-3546BACE5CC1}" type="parTrans" cxnId="{D824CC65-85A9-49A0-BC8C-8ABBD4890CBA}">
      <dgm:prSet/>
      <dgm:spPr/>
      <dgm:t>
        <a:bodyPr/>
        <a:lstStyle/>
        <a:p>
          <a:endParaRPr lang="ru-RU"/>
        </a:p>
      </dgm:t>
    </dgm:pt>
    <dgm:pt modelId="{4C32296E-D423-4BA0-9638-F120F29C95F8}" type="sibTrans" cxnId="{D824CC65-85A9-49A0-BC8C-8ABBD4890CBA}">
      <dgm:prSet/>
      <dgm:spPr/>
      <dgm:t>
        <a:bodyPr/>
        <a:lstStyle/>
        <a:p>
          <a:endParaRPr lang="ru-RU"/>
        </a:p>
      </dgm:t>
    </dgm:pt>
    <dgm:pt modelId="{B57E1583-49EA-4CDD-85A7-EAF5A979B07C}" type="pres">
      <dgm:prSet presAssocID="{B7F3A17F-2670-4451-8446-48FEF3B9DB7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18C571D-9034-46D3-9440-F4EF75875B30}" type="pres">
      <dgm:prSet presAssocID="{2B6B6620-B13E-421C-A28C-8AC240788D44}" presName="linNode" presStyleCnt="0"/>
      <dgm:spPr/>
    </dgm:pt>
    <dgm:pt modelId="{96732C0D-C16B-45AC-8D51-09E6C2A10CB4}" type="pres">
      <dgm:prSet presAssocID="{2B6B6620-B13E-421C-A28C-8AC240788D44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AD249-A74B-4746-A8AE-4E38C6D2011B}" type="pres">
      <dgm:prSet presAssocID="{2B6B6620-B13E-421C-A28C-8AC240788D44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F4D095-920E-4712-81B1-F0611167C4C7}" type="pres">
      <dgm:prSet presAssocID="{5A3FE9D4-962E-4CA1-80FA-3A2270F34958}" presName="spacing" presStyleCnt="0"/>
      <dgm:spPr/>
    </dgm:pt>
    <dgm:pt modelId="{4A4F8959-EA02-4CB4-874A-DD8B9D88F4EF}" type="pres">
      <dgm:prSet presAssocID="{9023D409-2218-4B43-9830-524AC38E0FBA}" presName="linNode" presStyleCnt="0"/>
      <dgm:spPr/>
    </dgm:pt>
    <dgm:pt modelId="{2D4F1D3C-D7B3-4BBD-A1B3-DF6435445AD5}" type="pres">
      <dgm:prSet presAssocID="{9023D409-2218-4B43-9830-524AC38E0FBA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521599-C6AF-4638-9E39-65B359CAC15D}" type="pres">
      <dgm:prSet presAssocID="{9023D409-2218-4B43-9830-524AC38E0FBA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892F41-3210-46B9-BA3D-740BF469E9B2}" type="presOf" srcId="{9023D409-2218-4B43-9830-524AC38E0FBA}" destId="{2D4F1D3C-D7B3-4BBD-A1B3-DF6435445AD5}" srcOrd="0" destOrd="0" presId="urn:microsoft.com/office/officeart/2005/8/layout/vList6"/>
    <dgm:cxn modelId="{D824CC65-85A9-49A0-BC8C-8ABBD4890CBA}" srcId="{9023D409-2218-4B43-9830-524AC38E0FBA}" destId="{EBF7B8E3-D697-473A-B175-E00A47DF765E}" srcOrd="0" destOrd="0" parTransId="{EF111DB2-EF61-488E-992D-3546BACE5CC1}" sibTransId="{4C32296E-D423-4BA0-9638-F120F29C95F8}"/>
    <dgm:cxn modelId="{972B49C3-00B3-4C56-B9FD-CBBFCA845E96}" type="presOf" srcId="{F44F82AF-18BE-41E4-9AD7-45252BD38A2D}" destId="{56FAD249-A74B-4746-A8AE-4E38C6D2011B}" srcOrd="0" destOrd="0" presId="urn:microsoft.com/office/officeart/2005/8/layout/vList6"/>
    <dgm:cxn modelId="{C211F627-7DE3-4887-8E32-F174366D3E66}" type="presOf" srcId="{B7F3A17F-2670-4451-8446-48FEF3B9DB7A}" destId="{B57E1583-49EA-4CDD-85A7-EAF5A979B07C}" srcOrd="0" destOrd="0" presId="urn:microsoft.com/office/officeart/2005/8/layout/vList6"/>
    <dgm:cxn modelId="{A2BB217F-9810-4D21-89E4-490C5DF84B26}" srcId="{2B6B6620-B13E-421C-A28C-8AC240788D44}" destId="{F44F82AF-18BE-41E4-9AD7-45252BD38A2D}" srcOrd="0" destOrd="0" parTransId="{4446F142-B4EC-4590-A79C-1CF93A618649}" sibTransId="{5D1FA7AF-FC45-418E-9CDE-D14150AC9FE0}"/>
    <dgm:cxn modelId="{6C5B8F80-E720-4C63-BD0D-B0DEEF0D36E0}" type="presOf" srcId="{2B6B6620-B13E-421C-A28C-8AC240788D44}" destId="{96732C0D-C16B-45AC-8D51-09E6C2A10CB4}" srcOrd="0" destOrd="0" presId="urn:microsoft.com/office/officeart/2005/8/layout/vList6"/>
    <dgm:cxn modelId="{98C2931D-99EB-4506-BFE1-31F92074D3EC}" srcId="{B7F3A17F-2670-4451-8446-48FEF3B9DB7A}" destId="{9023D409-2218-4B43-9830-524AC38E0FBA}" srcOrd="1" destOrd="0" parTransId="{383256B8-7463-4702-997C-43AAFC49D876}" sibTransId="{A0E94BA8-F6A4-410B-8803-56C41D3686A5}"/>
    <dgm:cxn modelId="{B9240781-C1AA-42C7-996F-4F5E9045124D}" srcId="{B7F3A17F-2670-4451-8446-48FEF3B9DB7A}" destId="{2B6B6620-B13E-421C-A28C-8AC240788D44}" srcOrd="0" destOrd="0" parTransId="{AC41D720-C47A-46AA-9106-C8B472446348}" sibTransId="{5A3FE9D4-962E-4CA1-80FA-3A2270F34958}"/>
    <dgm:cxn modelId="{AC9AE885-F9B9-41C9-95DD-1C1A9D68CE10}" type="presOf" srcId="{EBF7B8E3-D697-473A-B175-E00A47DF765E}" destId="{6D521599-C6AF-4638-9E39-65B359CAC15D}" srcOrd="0" destOrd="0" presId="urn:microsoft.com/office/officeart/2005/8/layout/vList6"/>
    <dgm:cxn modelId="{1534E50F-EFE9-42C5-8460-A799492E4CC8}" type="presParOf" srcId="{B57E1583-49EA-4CDD-85A7-EAF5A979B07C}" destId="{C18C571D-9034-46D3-9440-F4EF75875B30}" srcOrd="0" destOrd="0" presId="urn:microsoft.com/office/officeart/2005/8/layout/vList6"/>
    <dgm:cxn modelId="{3F7ADA5C-DC8D-4021-BE64-6C76CFCD29EF}" type="presParOf" srcId="{C18C571D-9034-46D3-9440-F4EF75875B30}" destId="{96732C0D-C16B-45AC-8D51-09E6C2A10CB4}" srcOrd="0" destOrd="0" presId="urn:microsoft.com/office/officeart/2005/8/layout/vList6"/>
    <dgm:cxn modelId="{53F44EDA-27EF-4EA8-9614-82974C034B04}" type="presParOf" srcId="{C18C571D-9034-46D3-9440-F4EF75875B30}" destId="{56FAD249-A74B-4746-A8AE-4E38C6D2011B}" srcOrd="1" destOrd="0" presId="urn:microsoft.com/office/officeart/2005/8/layout/vList6"/>
    <dgm:cxn modelId="{BE497A77-72EE-4E3C-988D-DC02CC34B45B}" type="presParOf" srcId="{B57E1583-49EA-4CDD-85A7-EAF5A979B07C}" destId="{ABF4D095-920E-4712-81B1-F0611167C4C7}" srcOrd="1" destOrd="0" presId="urn:microsoft.com/office/officeart/2005/8/layout/vList6"/>
    <dgm:cxn modelId="{1FDF6D43-B989-4E24-BFBC-A30B0C617228}" type="presParOf" srcId="{B57E1583-49EA-4CDD-85A7-EAF5A979B07C}" destId="{4A4F8959-EA02-4CB4-874A-DD8B9D88F4EF}" srcOrd="2" destOrd="0" presId="urn:microsoft.com/office/officeart/2005/8/layout/vList6"/>
    <dgm:cxn modelId="{CDCBF939-8D71-499F-AB13-67F54020D8A5}" type="presParOf" srcId="{4A4F8959-EA02-4CB4-874A-DD8B9D88F4EF}" destId="{2D4F1D3C-D7B3-4BBD-A1B3-DF6435445AD5}" srcOrd="0" destOrd="0" presId="urn:microsoft.com/office/officeart/2005/8/layout/vList6"/>
    <dgm:cxn modelId="{F08EBA3A-1D8C-4FF4-BC0F-7B4A58B96F15}" type="presParOf" srcId="{4A4F8959-EA02-4CB4-874A-DD8B9D88F4EF}" destId="{6D521599-C6AF-4638-9E39-65B359CAC15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296656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3542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6221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0611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4433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8514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0220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0227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5" Type="http://schemas.microsoft.com/office/2007/relationships/hdphoto" Target="../media/hdphoto5.wdp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5" Type="http://schemas.microsoft.com/office/2007/relationships/hdphoto" Target="../media/hdphoto9.wdp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vk.com/patriot182" TargetMode="External"/><Relationship Id="rId1" Type="http://schemas.openxmlformats.org/officeDocument/2006/relationships/slideLayout" Target="../slideLayouts/slideLayout3.xml"/><Relationship Id="rId5" Type="http://schemas.microsoft.com/office/2007/relationships/hdphoto" Target="../media/hdphoto11.wdp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139974" y="0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00000"/>
                </a:solidFill>
              </a:rPr>
              <a:t>Методическая разработка на тему:</a:t>
            </a:r>
            <a:endParaRPr sz="1800" dirty="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lvl="0"/>
            <a:r>
              <a:rPr lang="ru" sz="2400" dirty="0" smtClean="0">
                <a:solidFill>
                  <a:srgbClr val="1C4587"/>
                </a:solidFill>
              </a:rPr>
              <a:t>“</a:t>
            </a:r>
            <a:r>
              <a:rPr lang="ru-RU" sz="2800" b="1" dirty="0">
                <a:solidFill>
                  <a:srgbClr val="0070C0"/>
                </a:solidFill>
              </a:rPr>
              <a:t>Создание чат-бота «Юный патриот» в </a:t>
            </a:r>
            <a:r>
              <a:rPr lang="en-US" sz="2800" b="1" dirty="0">
                <a:solidFill>
                  <a:srgbClr val="0070C0"/>
                </a:solidFill>
              </a:rPr>
              <a:t>VK</a:t>
            </a:r>
            <a:r>
              <a:rPr lang="ru" sz="2400" dirty="0" smtClean="0">
                <a:solidFill>
                  <a:srgbClr val="3C78D8"/>
                </a:solidFill>
              </a:rPr>
              <a:t>”</a:t>
            </a:r>
            <a:endParaRPr sz="2400" dirty="0">
              <a:solidFill>
                <a:srgbClr val="3C78D8"/>
              </a:solidFill>
            </a:endParaRP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2360300"/>
            <a:ext cx="8520600" cy="260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200400" lvl="0" indent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 smtClean="0"/>
              <a:t>Подготовила:</a:t>
            </a:r>
            <a:endParaRPr sz="1800" dirty="0"/>
          </a:p>
          <a:p>
            <a:pPr marL="3200400" lvl="0" indent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 smtClean="0"/>
              <a:t>учитель </a:t>
            </a:r>
            <a:r>
              <a:rPr lang="ru" sz="1800" dirty="0" smtClean="0"/>
              <a:t>4 “А” </a:t>
            </a:r>
            <a:r>
              <a:rPr lang="ru" sz="1800" dirty="0"/>
              <a:t>класса </a:t>
            </a:r>
            <a:endParaRPr sz="1800" dirty="0"/>
          </a:p>
          <a:p>
            <a:pPr marL="3200400" lvl="0" indent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/>
              <a:t>МБОУ СОШ № 182</a:t>
            </a:r>
            <a:endParaRPr sz="1800" dirty="0"/>
          </a:p>
          <a:p>
            <a:pPr marL="3200400" lvl="0" indent="45720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/>
              <a:t>Компаниец А.В.</a:t>
            </a:r>
            <a:endParaRPr sz="18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25876" t="22047" r="68151" b="65903"/>
          <a:stretch/>
        </p:blipFill>
        <p:spPr>
          <a:xfrm>
            <a:off x="7533563" y="3197487"/>
            <a:ext cx="1009935" cy="12154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3806" t="8227" r="15447" b="19468"/>
          <a:stretch/>
        </p:blipFill>
        <p:spPr>
          <a:xfrm>
            <a:off x="696037" y="2278413"/>
            <a:ext cx="4319516" cy="2483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3" y="0"/>
            <a:ext cx="8520600" cy="572700"/>
          </a:xfrm>
        </p:spPr>
        <p:txBody>
          <a:bodyPr/>
          <a:lstStyle/>
          <a:p>
            <a:pPr algn="ctr"/>
            <a:r>
              <a:rPr lang="ru-RU" dirty="0"/>
              <a:t>ШАГ 3: </a:t>
            </a:r>
            <a:r>
              <a:rPr lang="ru-RU" dirty="0" smtClean="0"/>
              <a:t>построение чат-бота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Как и зачем делать чатбота во ВКонтакте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11" y="572700"/>
            <a:ext cx="5299075" cy="2567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Как и зачем делать чатбота во ВКонтакте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81" y="2750025"/>
            <a:ext cx="4994708" cy="22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127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962" y="62888"/>
            <a:ext cx="8520600" cy="572700"/>
          </a:xfrm>
        </p:spPr>
        <p:txBody>
          <a:bodyPr/>
          <a:lstStyle/>
          <a:p>
            <a:pPr algn="ctr"/>
            <a:r>
              <a:rPr lang="ru-RU" dirty="0"/>
              <a:t>ШАГ 3: построение чат-бота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464024" y="1152475"/>
            <a:ext cx="9296324" cy="3416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t="49238" r="1295" b="7873"/>
          <a:stretch/>
        </p:blipFill>
        <p:spPr>
          <a:xfrm>
            <a:off x="-464024" y="900752"/>
            <a:ext cx="9373586" cy="3879376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791570" y="2374710"/>
            <a:ext cx="7895230" cy="6122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897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3" y="0"/>
            <a:ext cx="8520600" cy="572700"/>
          </a:xfrm>
        </p:spPr>
        <p:txBody>
          <a:bodyPr/>
          <a:lstStyle/>
          <a:p>
            <a:pPr algn="ctr"/>
            <a:r>
              <a:rPr lang="ru-RU" dirty="0"/>
              <a:t>ШАГ 3: </a:t>
            </a:r>
            <a:r>
              <a:rPr lang="ru-RU" dirty="0" smtClean="0"/>
              <a:t>построение чат-бота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8730" t="14620" r="13202" b="8140"/>
          <a:stretch/>
        </p:blipFill>
        <p:spPr bwMode="auto">
          <a:xfrm>
            <a:off x="593677" y="572700"/>
            <a:ext cx="7642747" cy="45673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6413" t="28800" r="21263" b="43611"/>
          <a:stretch/>
        </p:blipFill>
        <p:spPr bwMode="auto">
          <a:xfrm>
            <a:off x="3971277" y="605117"/>
            <a:ext cx="4083511" cy="42492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>
            <a:off x="2057400" y="2689412"/>
            <a:ext cx="2622176" cy="416859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196353" y="2935941"/>
            <a:ext cx="2483223" cy="802341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169459" y="3097306"/>
            <a:ext cx="2469776" cy="125954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63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3" y="0"/>
            <a:ext cx="8520600" cy="572700"/>
          </a:xfrm>
        </p:spPr>
        <p:txBody>
          <a:bodyPr/>
          <a:lstStyle/>
          <a:p>
            <a:pPr algn="ctr"/>
            <a:r>
              <a:rPr lang="ru-RU" dirty="0"/>
              <a:t>ШАГ 3: </a:t>
            </a:r>
            <a:r>
              <a:rPr lang="ru-RU" dirty="0" smtClean="0"/>
              <a:t>построение чат-бота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0006" t="13227" r="14569" b="45724"/>
          <a:stretch/>
        </p:blipFill>
        <p:spPr bwMode="auto">
          <a:xfrm>
            <a:off x="847165" y="875785"/>
            <a:ext cx="7247031" cy="36088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063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3" y="0"/>
            <a:ext cx="8520600" cy="572700"/>
          </a:xfrm>
        </p:spPr>
        <p:txBody>
          <a:bodyPr/>
          <a:lstStyle/>
          <a:p>
            <a:pPr algn="ctr"/>
            <a:r>
              <a:rPr lang="ru-RU" dirty="0"/>
              <a:t>ШАГ 3: </a:t>
            </a:r>
            <a:r>
              <a:rPr lang="ru-RU" dirty="0" smtClean="0"/>
              <a:t>построение чат-бота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1073" t="13279" r="-843" b="6143"/>
          <a:stretch/>
        </p:blipFill>
        <p:spPr bwMode="auto">
          <a:xfrm>
            <a:off x="934871" y="504967"/>
            <a:ext cx="7144604" cy="46385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4189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3" y="0"/>
            <a:ext cx="8520600" cy="572700"/>
          </a:xfrm>
        </p:spPr>
        <p:txBody>
          <a:bodyPr/>
          <a:lstStyle/>
          <a:p>
            <a:pPr algn="ctr"/>
            <a:r>
              <a:rPr lang="ru-RU" dirty="0"/>
              <a:t>ШАГ 3: </a:t>
            </a:r>
            <a:r>
              <a:rPr lang="ru-RU" dirty="0" smtClean="0"/>
              <a:t>построение чат-бота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0016" t="13683" r="31502"/>
          <a:stretch/>
        </p:blipFill>
        <p:spPr bwMode="auto">
          <a:xfrm>
            <a:off x="4849902" y="477671"/>
            <a:ext cx="4191740" cy="52832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6687" t="14026" r="6923"/>
          <a:stretch/>
        </p:blipFill>
        <p:spPr bwMode="auto">
          <a:xfrm>
            <a:off x="0" y="655093"/>
            <a:ext cx="5431809" cy="44355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1269242" y="2524836"/>
            <a:ext cx="580030" cy="11054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188428" y="3630304"/>
            <a:ext cx="3361662" cy="45047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269242" y="2524836"/>
            <a:ext cx="580030" cy="11054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1030406" y="2395564"/>
            <a:ext cx="27376" cy="157584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250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3" y="0"/>
            <a:ext cx="8520600" cy="572700"/>
          </a:xfrm>
        </p:spPr>
        <p:txBody>
          <a:bodyPr/>
          <a:lstStyle/>
          <a:p>
            <a:pPr algn="ctr"/>
            <a:r>
              <a:rPr lang="ru-RU" dirty="0"/>
              <a:t>ШАГ 3: </a:t>
            </a:r>
            <a:r>
              <a:rPr lang="ru-RU" dirty="0" smtClean="0"/>
              <a:t>построение чат-бота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01285" y="572700"/>
            <a:ext cx="6907593" cy="443401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5691116" y="1145400"/>
            <a:ext cx="2142699" cy="70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572000" y="4810836"/>
            <a:ext cx="934872" cy="68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886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3" y="0"/>
            <a:ext cx="8520600" cy="572700"/>
          </a:xfrm>
        </p:spPr>
        <p:txBody>
          <a:bodyPr/>
          <a:lstStyle/>
          <a:p>
            <a:pPr algn="ctr"/>
            <a:r>
              <a:rPr lang="ru-RU" dirty="0"/>
              <a:t>ШАГ 3: </a:t>
            </a:r>
            <a:r>
              <a:rPr lang="ru-RU" dirty="0" smtClean="0"/>
              <a:t>построение чат-бота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3227"/>
          <a:stretch/>
        </p:blipFill>
        <p:spPr bwMode="auto">
          <a:xfrm>
            <a:off x="919399" y="689212"/>
            <a:ext cx="7146428" cy="43626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543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QR</a:t>
            </a:r>
            <a:r>
              <a:rPr lang="ru-RU" dirty="0" smtClean="0"/>
              <a:t>-код (</a:t>
            </a:r>
            <a:r>
              <a:rPr lang="ru-RU" i="1" dirty="0" smtClean="0"/>
              <a:t>или ссылка </a:t>
            </a:r>
            <a:r>
              <a:rPr lang="ru-RU" i="1" dirty="0"/>
              <a:t>на группу </a:t>
            </a:r>
            <a:r>
              <a:rPr lang="ru-RU" i="1" dirty="0" err="1" smtClean="0"/>
              <a:t>ВКонтакте</a:t>
            </a:r>
            <a:r>
              <a:rPr lang="ru-RU" dirty="0"/>
              <a:t/>
            </a:r>
            <a:br>
              <a:rPr lang="ru-RU" dirty="0"/>
            </a:br>
            <a:r>
              <a:rPr lang="ru-RU" u="sng" dirty="0">
                <a:hlinkClick r:id="rId2"/>
              </a:rPr>
              <a:t>https://</a:t>
            </a:r>
            <a:r>
              <a:rPr lang="ru-RU" u="sng" dirty="0" smtClean="0">
                <a:hlinkClick r:id="rId2"/>
              </a:rPr>
              <a:t>vk.com/patriot182</a:t>
            </a:r>
            <a:r>
              <a:rPr lang="ru-RU" u="sng" dirty="0" smtClean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11984" t="9213" r="15647" b="13386"/>
          <a:stretch/>
        </p:blipFill>
        <p:spPr>
          <a:xfrm>
            <a:off x="272955" y="1567549"/>
            <a:ext cx="4299045" cy="258625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6943" t="25999" r="37787" b="43215"/>
          <a:stretch/>
        </p:blipFill>
        <p:spPr bwMode="auto">
          <a:xfrm>
            <a:off x="3948298" y="1515863"/>
            <a:ext cx="4754880" cy="32581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3603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33" y="76535"/>
            <a:ext cx="8520600" cy="572700"/>
          </a:xfrm>
        </p:spPr>
        <p:txBody>
          <a:bodyPr/>
          <a:lstStyle/>
          <a:p>
            <a:pPr algn="ctr"/>
            <a:r>
              <a:rPr lang="ru-RU" b="1" dirty="0"/>
              <a:t>Содержание чат-бота «Юный патриот</a:t>
            </a:r>
            <a:r>
              <a:rPr lang="ru-RU" b="1" dirty="0" smtClean="0"/>
              <a:t>»</a:t>
            </a:r>
            <a:br>
              <a:rPr lang="ru-RU" b="1" dirty="0" smtClean="0"/>
            </a:br>
            <a:r>
              <a:rPr lang="ru-RU" b="1" dirty="0" smtClean="0">
                <a:solidFill>
                  <a:srgbClr val="0070C0"/>
                </a:solidFill>
              </a:rPr>
              <a:t>БЛОК 1 «РОССИЯ – НАША РОДИНА»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46331" t="5436" r="14498" b="16347"/>
          <a:stretch/>
        </p:blipFill>
        <p:spPr>
          <a:xfrm>
            <a:off x="263933" y="1044052"/>
            <a:ext cx="3400491" cy="3862317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3082569" y="1802130"/>
            <a:ext cx="5940425" cy="334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58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/>
              <a:t>ВВЕДЕНИЕ: </a:t>
            </a:r>
            <a:r>
              <a:rPr lang="ru" b="1" dirty="0" smtClean="0"/>
              <a:t>ВОЗМОЖНОСТИ ЧАТ-БОТОВ</a:t>
            </a:r>
            <a:endParaRPr b="1" dirty="0"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311700" y="863600"/>
            <a:ext cx="8556886" cy="35705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ru-RU" sz="2000" dirty="0"/>
              <a:t>имитирует реальный разговор, обрабатывает команды и отвечает так, как его запрограммировали, высылает ответный текст, сообщения, приглашения. </a:t>
            </a:r>
            <a:endParaRPr sz="2000" b="1" dirty="0"/>
          </a:p>
        </p:txBody>
      </p:sp>
      <p:pic>
        <p:nvPicPr>
          <p:cNvPr id="2050" name="Picture 2" descr="Напишу шаблон чат бота под необходимый вам сайт. Бот автоответчик  понимающий человеческую речь. Недорого. | ZennoLab - Сообщество  профессионалов автоматизац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882" y="1954440"/>
            <a:ext cx="6272521" cy="3189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33" y="76535"/>
            <a:ext cx="8520600" cy="572700"/>
          </a:xfrm>
        </p:spPr>
        <p:txBody>
          <a:bodyPr/>
          <a:lstStyle/>
          <a:p>
            <a:pPr algn="ctr"/>
            <a:r>
              <a:rPr lang="ru-RU" b="1" dirty="0"/>
              <a:t>Содержание чат-бота «Юный патриот</a:t>
            </a:r>
            <a:r>
              <a:rPr lang="ru-RU" b="1" dirty="0" smtClean="0"/>
              <a:t>»</a:t>
            </a:r>
            <a:br>
              <a:rPr lang="ru-RU" b="1" dirty="0" smtClean="0"/>
            </a:br>
            <a:r>
              <a:rPr lang="ru-RU" b="1" dirty="0" smtClean="0">
                <a:solidFill>
                  <a:srgbClr val="0070C0"/>
                </a:solidFill>
              </a:rPr>
              <a:t>БЛОК 1 «РОССИЯ – НАША РОДИНА»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45794" t="14139" r="16366" b="16990"/>
          <a:stretch/>
        </p:blipFill>
        <p:spPr bwMode="auto">
          <a:xfrm>
            <a:off x="263933" y="1078173"/>
            <a:ext cx="3762077" cy="40653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45793" t="8894" r="15083" b="14937"/>
          <a:stretch/>
        </p:blipFill>
        <p:spPr bwMode="auto">
          <a:xfrm>
            <a:off x="4348347" y="1078173"/>
            <a:ext cx="3778895" cy="40653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6738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33" y="76535"/>
            <a:ext cx="8520600" cy="572700"/>
          </a:xfrm>
        </p:spPr>
        <p:txBody>
          <a:bodyPr/>
          <a:lstStyle/>
          <a:p>
            <a:pPr algn="ctr"/>
            <a:r>
              <a:rPr lang="ru-RU" b="1" dirty="0"/>
              <a:t>Содержание чат-бота «Юный патриот</a:t>
            </a:r>
            <a:r>
              <a:rPr lang="ru-RU" b="1" dirty="0" smtClean="0"/>
              <a:t>»</a:t>
            </a:r>
            <a:br>
              <a:rPr lang="ru-RU" b="1" dirty="0" smtClean="0"/>
            </a:br>
            <a:r>
              <a:rPr lang="ru-RU" b="1" dirty="0" smtClean="0">
                <a:solidFill>
                  <a:srgbClr val="0070C0"/>
                </a:solidFill>
              </a:rPr>
              <a:t>БЛОК 1 «РОССИЯ – НАША РОДИНА»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1144587" y="1122263"/>
            <a:ext cx="6709699" cy="402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2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33" y="76535"/>
            <a:ext cx="8520600" cy="572700"/>
          </a:xfrm>
        </p:spPr>
        <p:txBody>
          <a:bodyPr/>
          <a:lstStyle/>
          <a:p>
            <a:pPr algn="ctr"/>
            <a:r>
              <a:rPr lang="ru-RU" b="1" dirty="0"/>
              <a:t>Содержание чат-бота «Юный патриот</a:t>
            </a:r>
            <a:r>
              <a:rPr lang="ru-RU" b="1" dirty="0" smtClean="0"/>
              <a:t>»</a:t>
            </a:r>
            <a:br>
              <a:rPr lang="ru-RU" b="1" dirty="0" smtClean="0"/>
            </a:br>
            <a:r>
              <a:rPr lang="ru-RU" b="1" dirty="0" smtClean="0">
                <a:solidFill>
                  <a:srgbClr val="00B050"/>
                </a:solidFill>
              </a:rPr>
              <a:t>БЛОК 2 «ПАМЯТНЫЕ МЕСТА КИРОВСКОГО РАЙОНА»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45152" t="6384" r="15211" b="8552"/>
          <a:stretch/>
        </p:blipFill>
        <p:spPr bwMode="auto">
          <a:xfrm>
            <a:off x="311701" y="1152475"/>
            <a:ext cx="3257190" cy="38891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45665" t="20981" r="14442" b="10148"/>
          <a:stretch/>
        </p:blipFill>
        <p:spPr bwMode="auto">
          <a:xfrm>
            <a:off x="5438586" y="1228298"/>
            <a:ext cx="3487049" cy="40103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256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33" y="76535"/>
            <a:ext cx="8520600" cy="572700"/>
          </a:xfrm>
        </p:spPr>
        <p:txBody>
          <a:bodyPr/>
          <a:lstStyle/>
          <a:p>
            <a:pPr algn="ctr"/>
            <a:r>
              <a:rPr lang="ru-RU" b="1" dirty="0"/>
              <a:t>Содержание чат-бота «Юный патриот</a:t>
            </a:r>
            <a:r>
              <a:rPr lang="ru-RU" b="1" dirty="0" smtClean="0"/>
              <a:t>»</a:t>
            </a:r>
            <a:br>
              <a:rPr lang="ru-RU" b="1" dirty="0" smtClean="0"/>
            </a:br>
            <a:r>
              <a:rPr lang="ru-RU" b="1" dirty="0" smtClean="0">
                <a:solidFill>
                  <a:srgbClr val="00B050"/>
                </a:solidFill>
              </a:rPr>
              <a:t>БЛОК 2 «ПАМЯТНЫЕ МЕСТА КИРОВСКОГО РАЙОНА»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45152" t="6385" r="15468" b="10832"/>
          <a:stretch/>
        </p:blipFill>
        <p:spPr bwMode="auto">
          <a:xfrm>
            <a:off x="311700" y="1016756"/>
            <a:ext cx="3304957" cy="42818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28477" t="16192" r="38557" b="12201"/>
          <a:stretch/>
        </p:blipFill>
        <p:spPr bwMode="auto">
          <a:xfrm>
            <a:off x="5486556" y="1152475"/>
            <a:ext cx="3555085" cy="3919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7862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33" y="76535"/>
            <a:ext cx="8520600" cy="572700"/>
          </a:xfrm>
        </p:spPr>
        <p:txBody>
          <a:bodyPr/>
          <a:lstStyle/>
          <a:p>
            <a:pPr algn="ctr"/>
            <a:r>
              <a:rPr lang="ru-RU" b="1" dirty="0"/>
              <a:t>Содержание чат-бота «Юный патриот</a:t>
            </a:r>
            <a:r>
              <a:rPr lang="ru-RU" b="1" dirty="0" smtClean="0"/>
              <a:t>»</a:t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БЛОК 3 «ВОИНЫ-СИБИРЯКИ»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6424" t="12999" r="38557" b="21323"/>
          <a:stretch/>
        </p:blipFill>
        <p:spPr bwMode="auto">
          <a:xfrm>
            <a:off x="263933" y="994516"/>
            <a:ext cx="3223070" cy="41489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26168" t="21209" r="40609" b="6499"/>
          <a:stretch/>
        </p:blipFill>
        <p:spPr bwMode="auto">
          <a:xfrm>
            <a:off x="2930857" y="994516"/>
            <a:ext cx="3244756" cy="41489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24244" t="14139" r="39455" b="11745"/>
          <a:stretch/>
        </p:blipFill>
        <p:spPr bwMode="auto">
          <a:xfrm>
            <a:off x="5698954" y="994516"/>
            <a:ext cx="3260801" cy="40486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8657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/>
              <a:t>ВЫВОД:</a:t>
            </a:r>
            <a:endParaRPr b="1" dirty="0"/>
          </a:p>
        </p:txBody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293557" y="10177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  <a:buNone/>
            </a:pPr>
            <a:r>
              <a:rPr lang="ru-RU" dirty="0"/>
              <a:t>гипотеза подтверждена – чат-бот в социальной сети «</a:t>
            </a:r>
            <a:r>
              <a:rPr lang="ru-RU" dirty="0" err="1"/>
              <a:t>ВКонтакте</a:t>
            </a:r>
            <a:r>
              <a:rPr lang="ru-RU" dirty="0"/>
              <a:t>» можно создать для оповещения, общения и совместной работы, цель достигнута – создан чат-бот в социальной сети «</a:t>
            </a:r>
            <a:r>
              <a:rPr lang="ru-RU" dirty="0" err="1"/>
              <a:t>ВКонтакте</a:t>
            </a:r>
            <a:r>
              <a:rPr lang="ru-RU" dirty="0"/>
              <a:t>», также были определены и описаны возможности использования ресурсов чат-бота.</a:t>
            </a:r>
            <a:endParaRPr b="1" dirty="0">
              <a:solidFill>
                <a:srgbClr val="7030A0"/>
              </a:solidFill>
            </a:endParaRPr>
          </a:p>
        </p:txBody>
      </p:sp>
      <p:pic>
        <p:nvPicPr>
          <p:cNvPr id="15364" name="Picture 4" descr="Чат-бот для ритейла 2023: как создать чат-бот, особенности создания,  популярные мессенджеры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2"/>
          <a:stretch/>
        </p:blipFill>
        <p:spPr bwMode="auto">
          <a:xfrm>
            <a:off x="1781086" y="2419269"/>
            <a:ext cx="5308925" cy="258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Картинки с надписью я патриот россии (48 фото) » Юмор, позитив и много  смешных картино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518" y="129934"/>
            <a:ext cx="2740060" cy="96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/>
              <a:t>ЗАДАЧИ </a:t>
            </a:r>
            <a:r>
              <a:rPr lang="ru" b="1" dirty="0" smtClean="0"/>
              <a:t>РАБОТЫ</a:t>
            </a:r>
            <a:r>
              <a:rPr lang="ru" b="1" dirty="0" smtClean="0"/>
              <a:t>:</a:t>
            </a:r>
            <a:endParaRPr b="1" dirty="0"/>
          </a:p>
        </p:txBody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311700" y="953500"/>
            <a:ext cx="8520600" cy="419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None/>
            </a:pPr>
            <a:r>
              <a:rPr lang="ru-RU" dirty="0" smtClean="0">
                <a:solidFill>
                  <a:srgbClr val="00B0F0"/>
                </a:solidFill>
              </a:rPr>
              <a:t>1) узнать </a:t>
            </a:r>
            <a:r>
              <a:rPr lang="ru-RU" dirty="0">
                <a:solidFill>
                  <a:srgbClr val="00B0F0"/>
                </a:solidFill>
              </a:rPr>
              <a:t>и использовать возможности социальной сети «</a:t>
            </a:r>
            <a:r>
              <a:rPr lang="ru-RU" dirty="0" err="1">
                <a:solidFill>
                  <a:srgbClr val="00B0F0"/>
                </a:solidFill>
              </a:rPr>
              <a:t>ВКонтакте</a:t>
            </a:r>
            <a:r>
              <a:rPr lang="ru-RU" dirty="0">
                <a:solidFill>
                  <a:srgbClr val="00B0F0"/>
                </a:solidFill>
              </a:rPr>
              <a:t>» для создания чат-бота; </a:t>
            </a:r>
          </a:p>
          <a:p>
            <a:pPr marL="114300" lv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2) выбрать </a:t>
            </a:r>
            <a:r>
              <a:rPr lang="ru-RU" dirty="0">
                <a:solidFill>
                  <a:srgbClr val="0070C0"/>
                </a:solidFill>
              </a:rPr>
              <a:t>ресурсы и инструменты, необходимые для создания чат-бота;</a:t>
            </a:r>
          </a:p>
          <a:p>
            <a:pPr marL="114300" lv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3) отобрать </a:t>
            </a:r>
            <a:r>
              <a:rPr lang="ru-RU" dirty="0">
                <a:solidFill>
                  <a:srgbClr val="002060"/>
                </a:solidFill>
              </a:rPr>
              <a:t>материал патриотической направленности для тематической наполняемости чат-бота;</a:t>
            </a:r>
          </a:p>
          <a:p>
            <a:pPr marL="114300" lv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4) доказать </a:t>
            </a:r>
            <a:r>
              <a:rPr lang="ru-RU" dirty="0">
                <a:solidFill>
                  <a:srgbClr val="7030A0"/>
                </a:solidFill>
              </a:rPr>
              <a:t>преимущества использования чат-бота для </a:t>
            </a:r>
            <a:r>
              <a:rPr lang="ru-RU" dirty="0" smtClean="0">
                <a:solidFill>
                  <a:srgbClr val="7030A0"/>
                </a:solidFill>
              </a:rPr>
              <a:t>общения;</a:t>
            </a:r>
            <a:endParaRPr lang="ru-RU" dirty="0">
              <a:solidFill>
                <a:srgbClr val="7030A0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800"/>
              <a:buAutoNum type="arabicParenR"/>
            </a:pPr>
            <a:endParaRPr b="1" dirty="0">
              <a:solidFill>
                <a:srgbClr val="674EA7"/>
              </a:solidFill>
            </a:endParaRPr>
          </a:p>
          <a:p>
            <a:pPr marL="0" lvl="0" indent="0" rtl="0">
              <a:spcBef>
                <a:spcPts val="1600"/>
              </a:spcBef>
              <a:spcAft>
                <a:spcPts val="1600"/>
              </a:spcAft>
              <a:buNone/>
            </a:pPr>
            <a:endParaRPr b="1" dirty="0">
              <a:solidFill>
                <a:srgbClr val="A64D79"/>
              </a:solidFill>
            </a:endParaRPr>
          </a:p>
        </p:txBody>
      </p:sp>
      <p:pic>
        <p:nvPicPr>
          <p:cNvPr id="6146" name="Picture 2" descr="Бот ВКонтакте: руководство и полезные инструменты разработ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015" y="2995684"/>
            <a:ext cx="5876943" cy="205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Об итогах проведения регионального конкурса методических разработок «Растим  патриотов России» - ГАНОУ МО «ЦО «Лапландия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257" y="3211717"/>
            <a:ext cx="2926945" cy="193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/>
              <a:t>ЗАДАЧИ </a:t>
            </a:r>
            <a:r>
              <a:rPr lang="ru" b="1" dirty="0" smtClean="0"/>
              <a:t>РАБОТЫ</a:t>
            </a:r>
            <a:r>
              <a:rPr lang="ru" b="1" dirty="0" smtClean="0"/>
              <a:t>:</a:t>
            </a:r>
            <a:endParaRPr b="1" dirty="0"/>
          </a:p>
        </p:txBody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169125" y="953500"/>
            <a:ext cx="8663100" cy="419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fontAlgn="base">
              <a:buNone/>
            </a:pPr>
            <a:r>
              <a:rPr lang="ru-RU" dirty="0" smtClean="0">
                <a:solidFill>
                  <a:srgbClr val="00B0F0"/>
                </a:solidFill>
              </a:rPr>
              <a:t>5) расширить </a:t>
            </a:r>
            <a:r>
              <a:rPr lang="ru-RU" dirty="0">
                <a:solidFill>
                  <a:srgbClr val="00B0F0"/>
                </a:solidFill>
              </a:rPr>
              <a:t>знания всех посетивших чат-бот по следующим направлениям:</a:t>
            </a:r>
          </a:p>
          <a:p>
            <a:pPr fontAlgn="base"/>
            <a:r>
              <a:rPr lang="ru-RU" dirty="0">
                <a:solidFill>
                  <a:srgbClr val="00B0F0"/>
                </a:solidFill>
              </a:rPr>
              <a:t>- Государственная символика Российской Федерации;</a:t>
            </a:r>
          </a:p>
          <a:p>
            <a:pPr fontAlgn="base"/>
            <a:r>
              <a:rPr lang="ru-RU" dirty="0">
                <a:solidFill>
                  <a:srgbClr val="00B0F0"/>
                </a:solidFill>
              </a:rPr>
              <a:t>- памятные места Кировского района г. Новосибирска;</a:t>
            </a:r>
          </a:p>
          <a:p>
            <a:pPr fontAlgn="base"/>
            <a:r>
              <a:rPr lang="ru-RU" dirty="0">
                <a:solidFill>
                  <a:srgbClr val="00B0F0"/>
                </a:solidFill>
              </a:rPr>
              <a:t>- вклад воинов-сибиряков во время Великой Отечественной войны;</a:t>
            </a:r>
          </a:p>
          <a:p>
            <a:pPr marL="114300" lv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6) провести </a:t>
            </a:r>
            <a:r>
              <a:rPr lang="ru-RU" dirty="0">
                <a:solidFill>
                  <a:srgbClr val="0070C0"/>
                </a:solidFill>
              </a:rPr>
              <a:t>тестирование посетителей чат-бота по теме: «Что Вы знаете о Государственной символике РФ?»;</a:t>
            </a:r>
          </a:p>
          <a:p>
            <a:pPr marL="114300" lvl="0" indent="0" fontAlgn="base">
              <a:buNone/>
            </a:pPr>
            <a:r>
              <a:rPr lang="ru-RU" dirty="0" smtClean="0">
                <a:solidFill>
                  <a:srgbClr val="002060"/>
                </a:solidFill>
              </a:rPr>
              <a:t>7) формировать </a:t>
            </a:r>
            <a:r>
              <a:rPr lang="ru-RU" dirty="0">
                <a:solidFill>
                  <a:srgbClr val="002060"/>
                </a:solidFill>
              </a:rPr>
              <a:t>патриотические чувства, любовь и чувство гордости за свою Родину;</a:t>
            </a:r>
          </a:p>
          <a:p>
            <a:pPr marL="114300" lvl="0" indent="0" fontAlgn="base">
              <a:buNone/>
            </a:pPr>
            <a:r>
              <a:rPr lang="ru-RU" dirty="0" smtClean="0">
                <a:solidFill>
                  <a:srgbClr val="7030A0"/>
                </a:solidFill>
              </a:rPr>
              <a:t>8) собрать </a:t>
            </a:r>
            <a:r>
              <a:rPr lang="ru-RU" dirty="0">
                <a:solidFill>
                  <a:srgbClr val="7030A0"/>
                </a:solidFill>
              </a:rPr>
              <a:t>статистические данные посещения чат-бота.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rgbClr val="A64D79"/>
              </a:solidFill>
            </a:endParaRPr>
          </a:p>
        </p:txBody>
      </p:sp>
      <p:pic>
        <p:nvPicPr>
          <p:cNvPr id="7170" name="Picture 2" descr="Боты Вконтакте - Бесплатная программа бот для накрутки ВКонтакте, Инстаграм  и Одноклассников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1" t="9311" r="6081" b="20410"/>
          <a:stretch/>
        </p:blipFill>
        <p:spPr bwMode="auto">
          <a:xfrm>
            <a:off x="2780731" y="3857936"/>
            <a:ext cx="2692021" cy="118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Россия даёт шанс (Сергей Бука-Вороневски) / Стихи.ру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7" t="17489" r="11264" b="29198"/>
          <a:stretch/>
        </p:blipFill>
        <p:spPr bwMode="auto">
          <a:xfrm>
            <a:off x="405522" y="3857936"/>
            <a:ext cx="2258704" cy="11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к создать чат бота? Использование чат бота: как и зачем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0" t="6001" r="10260" b="4863"/>
          <a:stretch/>
        </p:blipFill>
        <p:spPr bwMode="auto">
          <a:xfrm>
            <a:off x="1381459" y="3000616"/>
            <a:ext cx="2569568" cy="197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/>
              <a:t>МЕТОДЫ </a:t>
            </a:r>
            <a:r>
              <a:rPr lang="ru" b="1" dirty="0" smtClean="0"/>
              <a:t>:</a:t>
            </a:r>
            <a:endParaRPr b="1" dirty="0"/>
          </a:p>
        </p:txBody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311700" y="94093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fontAlgn="base">
              <a:buNone/>
            </a:pPr>
            <a:r>
              <a:rPr lang="ru-RU" dirty="0" smtClean="0"/>
              <a:t>1) обзор </a:t>
            </a:r>
            <a:r>
              <a:rPr lang="ru-RU" dirty="0"/>
              <a:t>интернет-материалов из Википедии – свободной </a:t>
            </a:r>
            <a:r>
              <a:rPr lang="ru-RU" dirty="0" smtClean="0"/>
              <a:t>энциклопедии, </a:t>
            </a:r>
            <a:r>
              <a:rPr lang="ru-RU" dirty="0"/>
              <a:t>статей о возможностях создания чат-ботов в социальной сети «</a:t>
            </a:r>
            <a:r>
              <a:rPr lang="ru-RU" dirty="0" err="1"/>
              <a:t>ВКонтакте</a:t>
            </a:r>
            <a:r>
              <a:rPr lang="ru-RU" dirty="0"/>
              <a:t>», статей о памятных местах Кировского района г. Новосибирска и о подвигах воинов-сибиряков во время ВОВ;</a:t>
            </a:r>
          </a:p>
          <a:p>
            <a:pPr marL="114300" lvl="0" indent="0" fontAlgn="base">
              <a:buNone/>
            </a:pPr>
            <a:r>
              <a:rPr lang="ru-RU" dirty="0" smtClean="0"/>
              <a:t>2) практическая </a:t>
            </a:r>
            <a:r>
              <a:rPr lang="ru-RU" dirty="0"/>
              <a:t>работа по созданию чат-бота;</a:t>
            </a:r>
          </a:p>
          <a:p>
            <a:pPr marL="114300" lvl="0" indent="0" fontAlgn="base">
              <a:buNone/>
            </a:pPr>
            <a:r>
              <a:rPr lang="ru-RU" dirty="0" smtClean="0"/>
              <a:t>3) обработка </a:t>
            </a:r>
            <a:r>
              <a:rPr lang="ru-RU" dirty="0"/>
              <a:t>статистических данных.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arenR"/>
            </a:pPr>
            <a:endParaRPr dirty="0"/>
          </a:p>
        </p:txBody>
      </p:sp>
      <p:pic>
        <p:nvPicPr>
          <p:cNvPr id="10244" name="Picture 4" descr="Как создать чат-бот бесплатно и без навыков программирован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596" y="1731845"/>
            <a:ext cx="4985222" cy="3738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1" dirty="0" smtClean="0"/>
              <a:t>ТИПЫ ЧАТ-БОТОВ</a:t>
            </a:r>
            <a:endParaRPr b="1" dirty="0"/>
          </a:p>
        </p:txBody>
      </p:sp>
      <p:sp>
        <p:nvSpPr>
          <p:cNvPr id="198" name="Shape 198"/>
          <p:cNvSpPr/>
          <p:nvPr/>
        </p:nvSpPr>
        <p:spPr>
          <a:xfrm>
            <a:off x="706350" y="2604575"/>
            <a:ext cx="636600" cy="1275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015347007"/>
              </p:ext>
            </p:extLst>
          </p:nvPr>
        </p:nvGraphicFramePr>
        <p:xfrm>
          <a:off x="177421" y="1241946"/>
          <a:ext cx="8338781" cy="3361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AutoShape 14" descr="Знаки для презентации на прозрачном фоне - 97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0" name="Picture 16" descr="Галочка клипарт (67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592" y="3350968"/>
            <a:ext cx="839576" cy="83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4" name="Picture 20" descr="Чат-бот как интерфейс: преимущества и нюансы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653" y="136396"/>
            <a:ext cx="1873392" cy="1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1: создать сообщество </a:t>
            </a:r>
            <a:r>
              <a:rPr lang="ru-RU" dirty="0" smtClean="0"/>
              <a:t>«</a:t>
            </a:r>
            <a:r>
              <a:rPr lang="ru-RU" dirty="0" err="1" smtClean="0"/>
              <a:t>Вконтакте</a:t>
            </a:r>
            <a:r>
              <a:rPr lang="ru-RU" dirty="0" smtClean="0"/>
              <a:t>»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13" t="14139" r="15472"/>
          <a:stretch/>
        </p:blipFill>
        <p:spPr bwMode="auto">
          <a:xfrm>
            <a:off x="1374557" y="1079140"/>
            <a:ext cx="5821680" cy="39871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>
            <a:off x="1262418" y="2101755"/>
            <a:ext cx="941695" cy="68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663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ШАГ 1: создать сообщество </a:t>
            </a:r>
            <a:r>
              <a:rPr lang="ru-RU" dirty="0" smtClean="0"/>
              <a:t>«</a:t>
            </a:r>
            <a:r>
              <a:rPr lang="ru-RU" dirty="0" err="1" smtClean="0"/>
              <a:t>Вконтакте</a:t>
            </a:r>
            <a:r>
              <a:rPr lang="ru-RU" dirty="0" smtClean="0"/>
              <a:t>»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268481"/>
            <a:ext cx="8520600" cy="3416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1295624" y="1124626"/>
            <a:ext cx="6552751" cy="3867882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2051789" y="2504364"/>
            <a:ext cx="937070" cy="477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680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235" y="445025"/>
            <a:ext cx="8520600" cy="572700"/>
          </a:xfrm>
        </p:spPr>
        <p:txBody>
          <a:bodyPr/>
          <a:lstStyle/>
          <a:p>
            <a:r>
              <a:rPr lang="ru-RU" dirty="0"/>
              <a:t>ШАГ 2: выбрать конструктор или сервис </a:t>
            </a:r>
            <a:r>
              <a:rPr lang="ru-RU" dirty="0" smtClean="0"/>
              <a:t>(</a:t>
            </a:r>
            <a:r>
              <a:rPr lang="en-US" dirty="0" err="1" smtClean="0"/>
              <a:t>Senler</a:t>
            </a:r>
            <a:r>
              <a:rPr lang="ru-RU" dirty="0" smtClean="0"/>
              <a:t>)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194178"/>
            <a:ext cx="8520600" cy="3416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t="126" r="27041" b="60250"/>
          <a:stretch/>
        </p:blipFill>
        <p:spPr>
          <a:xfrm>
            <a:off x="257483" y="1194178"/>
            <a:ext cx="5331275" cy="256578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t="4075" r="50230" b="41193"/>
          <a:stretch/>
        </p:blipFill>
        <p:spPr>
          <a:xfrm>
            <a:off x="5642975" y="2954742"/>
            <a:ext cx="3344076" cy="1937981"/>
          </a:xfrm>
          <a:prstGeom prst="rect">
            <a:avLst/>
          </a:prstGeom>
        </p:spPr>
      </p:pic>
      <p:cxnSp>
        <p:nvCxnSpPr>
          <p:cNvPr id="7" name="Соединительная линия уступом 6"/>
          <p:cNvCxnSpPr/>
          <p:nvPr/>
        </p:nvCxnSpPr>
        <p:spPr>
          <a:xfrm>
            <a:off x="1378424" y="2477068"/>
            <a:ext cx="4769892" cy="2226557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16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395</Words>
  <Application>Microsoft Office PowerPoint</Application>
  <PresentationFormat>Экран (16:9)</PresentationFormat>
  <Paragraphs>51</Paragraphs>
  <Slides>25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Arial</vt:lpstr>
      <vt:lpstr>Simple Light</vt:lpstr>
      <vt:lpstr>Методическая разработка на тему:  “Создание чат-бота «Юный патриот» в VK”</vt:lpstr>
      <vt:lpstr>ВВЕДЕНИЕ: ВОЗМОЖНОСТИ ЧАТ-БОТОВ</vt:lpstr>
      <vt:lpstr>ЗАДАЧИ РАБОТЫ:</vt:lpstr>
      <vt:lpstr>ЗАДАЧИ РАБОТЫ:</vt:lpstr>
      <vt:lpstr>МЕТОДЫ :</vt:lpstr>
      <vt:lpstr>ТИПЫ ЧАТ-БОТОВ</vt:lpstr>
      <vt:lpstr>ШАГ 1: создать сообщество «Вконтакте» </vt:lpstr>
      <vt:lpstr>ШАГ 1: создать сообщество «Вконтакте» </vt:lpstr>
      <vt:lpstr>ШАГ 2: выбрать конструктор или сервис (Senler) </vt:lpstr>
      <vt:lpstr>ШАГ 3: построение чат-бота</vt:lpstr>
      <vt:lpstr>ШАГ 3: построение чат-бота</vt:lpstr>
      <vt:lpstr>ШАГ 3: построение чат-бота</vt:lpstr>
      <vt:lpstr>ШАГ 3: построение чат-бота</vt:lpstr>
      <vt:lpstr>ШАГ 3: построение чат-бота</vt:lpstr>
      <vt:lpstr>ШАГ 3: построение чат-бота</vt:lpstr>
      <vt:lpstr>ШАГ 3: построение чат-бота</vt:lpstr>
      <vt:lpstr>ШАГ 3: построение чат-бота</vt:lpstr>
      <vt:lpstr>QR-код (или ссылка на группу ВКонтакте https://vk.com/patriot182) </vt:lpstr>
      <vt:lpstr>Содержание чат-бота «Юный патриот» БЛОК 1 «РОССИЯ – НАША РОДИНА»  </vt:lpstr>
      <vt:lpstr>Содержание чат-бота «Юный патриот» БЛОК 1 «РОССИЯ – НАША РОДИНА»  </vt:lpstr>
      <vt:lpstr>Содержание чат-бота «Юный патриот» БЛОК 1 «РОССИЯ – НАША РОДИНА»  </vt:lpstr>
      <vt:lpstr>Содержание чат-бота «Юный патриот» БЛОК 2 «ПАМЯТНЫЕ МЕСТА КИРОВСКОГО РАЙОНА»  </vt:lpstr>
      <vt:lpstr>Содержание чат-бота «Юный патриот» БЛОК 2 «ПАМЯТНЫЕ МЕСТА КИРОВСКОГО РАЙОНА»  </vt:lpstr>
      <vt:lpstr>Содержание чат-бота «Юный патриот» БЛОК 3 «ВОИНЫ-СИБИРЯКИ»  </vt:lpstr>
      <vt:lpstr>ВЫВОД: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RePack by Diakov</cp:lastModifiedBy>
  <cp:revision>54</cp:revision>
  <dcterms:modified xsi:type="dcterms:W3CDTF">2025-06-01T12:21:20Z</dcterms:modified>
</cp:coreProperties>
</file>