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02" r:id="rId2"/>
    <p:sldId id="310" r:id="rId3"/>
    <p:sldId id="270" r:id="rId4"/>
    <p:sldId id="268" r:id="rId5"/>
    <p:sldId id="276" r:id="rId6"/>
    <p:sldId id="282" r:id="rId7"/>
    <p:sldId id="278" r:id="rId8"/>
    <p:sldId id="321" r:id="rId9"/>
    <p:sldId id="297" r:id="rId10"/>
    <p:sldId id="272" r:id="rId11"/>
    <p:sldId id="322" r:id="rId12"/>
    <p:sldId id="288" r:id="rId13"/>
    <p:sldId id="291" r:id="rId14"/>
    <p:sldId id="318" r:id="rId15"/>
    <p:sldId id="314" r:id="rId16"/>
    <p:sldId id="31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04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0B0D4-051D-4F54-BE40-EB47F1C86D99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27F85-6993-4415-A921-ABEC081BF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543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27F85-6993-4415-A921-ABEC081BF2F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826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464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734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698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300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925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006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06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773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57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745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129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49421-7C39-4952-85B5-CFA129938048}" type="datetimeFigureOut">
              <a:rPr lang="ru-RU" smtClean="0"/>
              <a:t>01.06.2025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B1AA0-AFA4-4388-8B59-5AB119317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795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7" t="356" r="21270" b="7679"/>
          <a:stretch/>
        </p:blipFill>
        <p:spPr bwMode="auto">
          <a:xfrm>
            <a:off x="0" y="31854"/>
            <a:ext cx="12192000" cy="682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59992" y="1460691"/>
            <a:ext cx="9144000" cy="23876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«ФОРМИРОВАНИЕ ЕСТЕСТВЕННОНАУЧНОЙ ГРАМОТНОСТИ У ПЕРВОКЛАССНИКОВ</a:t>
            </a:r>
            <a:br>
              <a:rPr lang="ru-RU" sz="3600" b="1" dirty="0" smtClean="0"/>
            </a:br>
            <a:r>
              <a:rPr lang="ru-RU" sz="3600" b="1" dirty="0" smtClean="0"/>
              <a:t>НА УЧЕБНОМ ЗАНЯТИИ ПО ТЕМЕ:</a:t>
            </a:r>
            <a:br>
              <a:rPr lang="ru-RU" sz="3600" b="1" dirty="0" smtClean="0"/>
            </a:br>
            <a:r>
              <a:rPr lang="ru-RU" sz="3600" b="1" dirty="0" smtClean="0">
                <a:solidFill>
                  <a:srgbClr val="7030A0"/>
                </a:solidFill>
              </a:rPr>
              <a:t>«МИР ЖИВОТНЫХ. ПЕРЕЛЁТНЫЕ И ЗИМУЮЩИЕ ПТИЦЫ. ГДЕ ЗИМУЮТ ПТИЦЫ?»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294376" y="3958654"/>
            <a:ext cx="5967984" cy="223183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УЧИТЕЛЬ НАЧАЛЬНЫХ КЛАССОВ </a:t>
            </a:r>
          </a:p>
          <a:p>
            <a:r>
              <a:rPr lang="ru-RU" dirty="0" smtClean="0"/>
              <a:t>МБОУ СОШ № 182</a:t>
            </a:r>
          </a:p>
          <a:p>
            <a:r>
              <a:rPr lang="ru-RU" dirty="0" smtClean="0"/>
              <a:t>С УГЛУБЛЁННЫМ ИЗУЧЕНИЕМ ЛИТЕРАТУРЫ И МАТЕМАТИКИ</a:t>
            </a:r>
          </a:p>
          <a:p>
            <a:r>
              <a:rPr lang="ru-RU" dirty="0" smtClean="0"/>
              <a:t>КИРОВСКОГО РАЙОНА Г.НОВОСИБИРСКА</a:t>
            </a:r>
          </a:p>
          <a:p>
            <a:r>
              <a:rPr lang="ru-RU" b="1" dirty="0" smtClean="0"/>
              <a:t>КОМПАНИЕЦ АННА ВИКТОРОВНА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1937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ВИРТУАЛЬНОЕ ПУТЕШЕСТВИЕ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«ГДЕ ЗИМУЮТ ПТИЦЫ?»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4" descr="https://ru.derevo-kazok.org/uploads/tale-img/ivasik-telesik-ukrainskaja-skazka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209" t="19813" r="33524" b="20055"/>
          <a:stretch/>
        </p:blipFill>
        <p:spPr bwMode="auto">
          <a:xfrm>
            <a:off x="3382701" y="1571816"/>
            <a:ext cx="8482584" cy="50501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30" name="Picture 6" descr="https://papik.pro/uploads/posts/2021-11/1636029676_34-papik-pro-p-lastochka-vektornii-risunok-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2" y="682678"/>
            <a:ext cx="682625" cy="69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6400" t="14134" r="28000" b="27066"/>
          <a:stretch/>
        </p:blipFill>
        <p:spPr>
          <a:xfrm>
            <a:off x="155575" y="3109341"/>
            <a:ext cx="3227126" cy="234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0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146 0.14676 L 0.16146 0.14699 C 0.1625 0.1493 0.16393 0.15208 0.16484 0.15509 C 0.16602 0.15833 0.16615 0.16273 0.16784 0.16481 C 0.18047 0.18055 0.16172 0.15741 0.17357 0.17083 C 0.17552 0.17292 0.17721 0.17639 0.17943 0.17801 C 0.18086 0.17917 0.18425 0.18171 0.18581 0.18403 C 0.18724 0.18611 0.18815 0.18842 0.18945 0.19028 C 0.19063 0.19167 0.19193 0.19236 0.1931 0.19375 C 0.19818 0.20046 0.19375 0.19745 0.19805 0.2 C 0.20221 0.21018 0.19675 0.19792 0.20169 0.20463 C 0.20247 0.20555 0.20273 0.20717 0.20326 0.20833 C 0.20378 0.20995 0.20456 0.21157 0.20534 0.21319 C 0.20599 0.21435 0.20677 0.21551 0.20742 0.2169 C 0.20807 0.21805 0.20833 0.21944 0.20898 0.2206 C 0.2099 0.22199 0.21094 0.22268 0.21185 0.22407 C 0.21654 0.23241 0.20964 0.22361 0.2155 0.23009 C 0.21758 0.23588 0.21589 0.23241 0.21901 0.23634 C 0.22018 0.23773 0.22122 0.23981 0.22266 0.2412 C 0.22344 0.2419 0.22461 0.2419 0.22552 0.24236 C 0.2293 0.25162 0.22409 0.24004 0.22982 0.24838 C 0.23073 0.24977 0.23125 0.25162 0.23203 0.25324 C 0.23268 0.25463 0.23333 0.25555 0.23412 0.25694 C 0.23906 0.26389 0.23503 0.2581 0.23919 0.2618 C 0.24896 0.26991 0.23724 0.26088 0.2457 0.26898 C 0.24635 0.26944 0.24714 0.26967 0.24792 0.27014 C 0.24896 0.27153 0.24974 0.27292 0.25078 0.27384 C 0.25143 0.2743 0.25221 0.27407 0.25287 0.275 C 0.25365 0.27592 0.25378 0.27754 0.25443 0.2787 C 0.25508 0.27963 0.25573 0.28032 0.25651 0.28102 C 0.25703 0.28241 0.25742 0.28356 0.25794 0.28472 C 0.25898 0.28657 0.2638 0.29028 0.26445 0.29074 C 0.26836 0.29352 0.26641 0.29028 0.27018 0.29444 C 0.28086 0.30648 0.27148 0.29792 0.28034 0.30532 C 0.28086 0.30648 0.28125 0.30787 0.28177 0.30879 C 0.28503 0.31435 0.28568 0.31227 0.2905 0.3162 C 0.29141 0.31713 0.29232 0.31875 0.29336 0.31991 C 0.29466 0.32129 0.29635 0.32199 0.29753 0.32338 C 0.2987 0.325 0.29948 0.32708 0.30052 0.32847 C 0.30182 0.33009 0.30352 0.33148 0.30482 0.33333 C 0.31419 0.34514 0.30417 0.33426 0.31354 0.34305 C 0.31471 0.34398 0.31576 0.34583 0.31706 0.34653 C 0.31849 0.34745 0.32005 0.34745 0.32135 0.34792 C 0.3224 0.34884 0.32331 0.35046 0.32422 0.35139 C 0.33529 0.36296 0.31732 0.34236 0.33073 0.35741 C 0.33177 0.35856 0.33268 0.35995 0.33359 0.36111 C 0.33503 0.3625 0.33659 0.36342 0.33802 0.36458 C 0.34141 0.36829 0.34505 0.37129 0.34818 0.37569 C 0.34948 0.37778 0.35078 0.38032 0.35247 0.38171 C 0.35417 0.38333 0.35625 0.38403 0.3582 0.38518 C 0.35964 0.38634 0.36107 0.38796 0.3625 0.38912 C 0.36393 0.38981 0.3655 0.39028 0.3668 0.39143 C 0.36784 0.39213 0.37148 0.39606 0.37253 0.39745 C 0.37357 0.39861 0.37461 0.4 0.37552 0.40116 C 0.37695 0.40278 0.37982 0.40602 0.37982 0.40625 C 0.38372 0.41551 0.37852 0.40393 0.38346 0.41204 C 0.38412 0.41296 0.38438 0.41458 0.3849 0.41551 C 0.38542 0.41667 0.38633 0.41736 0.38711 0.41805 C 0.38828 0.41967 0.38945 0.42129 0.39063 0.42292 C 0.39219 0.42523 0.39492 0.43009 0.39492 0.43032 C 0.39544 0.43217 0.39583 0.43426 0.39648 0.43611 C 0.39688 0.4375 0.39753 0.43842 0.39792 0.43981 C 0.39818 0.44097 0.39818 0.44236 0.39857 0.44352 C 0.39896 0.44491 0.39961 0.44583 0.4 0.44722 C 0.40065 0.44861 0.40091 0.45046 0.40143 0.45208 C 0.40234 0.45463 0.40352 0.45694 0.40443 0.45926 C 0.40508 0.46134 0.4056 0.46366 0.40651 0.46528 C 0.40781 0.46805 0.40938 0.47014 0.41094 0.47268 C 0.41159 0.47384 0.41198 0.47569 0.41302 0.47616 C 0.41602 0.47778 0.41445 0.47685 0.41745 0.48009 L 0.42396 0.4787 L 0.42396 0.47893 L 0.42396 0.4787 L 0.42396 0.47893 L 0.42396 0.4787 " pathEditMode="relative" rAng="0" ptsTypes="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25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 r="36046" b="10867"/>
          <a:stretch/>
        </p:blipFill>
        <p:spPr>
          <a:xfrm>
            <a:off x="1261872" y="1"/>
            <a:ext cx="93260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9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dn2.static1-sima-land.com/items/7084381/4/700-n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46"/>
          <a:stretch/>
        </p:blipFill>
        <p:spPr bwMode="auto">
          <a:xfrm>
            <a:off x="2377567" y="1060704"/>
            <a:ext cx="6667500" cy="533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4736" y="79489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/>
              <a:t>5. ПОДВЕДЕНИЕ ИТОГОВ</a:t>
            </a:r>
            <a:r>
              <a:rPr lang="ru-RU" sz="6000" b="1" dirty="0" smtClean="0">
                <a:solidFill>
                  <a:srgbClr val="0070C0"/>
                </a:solidFill>
              </a:rPr>
              <a:t/>
            </a:r>
            <a:br>
              <a:rPr lang="ru-RU" sz="6000" b="1" dirty="0" smtClean="0">
                <a:solidFill>
                  <a:srgbClr val="0070C0"/>
                </a:solidFill>
              </a:rPr>
            </a:br>
            <a:r>
              <a:rPr lang="ru-RU" sz="6000" b="1" dirty="0" smtClean="0">
                <a:solidFill>
                  <a:srgbClr val="0070C0"/>
                </a:solidFill>
              </a:rPr>
              <a:t>КВЕСТ «ЗИМУЮЩИЕ ПТИЦЫ»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21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5" r="53520" b="22403"/>
          <a:stretch/>
        </p:blipFill>
        <p:spPr>
          <a:xfrm>
            <a:off x="2788921" y="0"/>
            <a:ext cx="6880008" cy="66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81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8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-1" y="0"/>
            <a:ext cx="1221025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/>
          <a:stretch/>
        </p:blipFill>
        <p:spPr>
          <a:xfrm>
            <a:off x="0" y="0"/>
            <a:ext cx="122102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79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68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530" y="2148839"/>
            <a:ext cx="3864102" cy="43376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4746" y="2670048"/>
            <a:ext cx="627278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МЕТОДИКА ВЕТАГЕННОГО ОБУЧЕНИЯ А.С.БЕЛКИНА</a:t>
            </a:r>
          </a:p>
          <a:p>
            <a:pPr algn="ctr"/>
            <a:r>
              <a:rPr lang="ru-RU" sz="3200" dirty="0" smtClean="0"/>
              <a:t>основана </a:t>
            </a:r>
            <a:r>
              <a:rPr lang="ru-RU" sz="3200" dirty="0"/>
              <a:t>на актуализации жизненного опыта личности, её интеллектуально-психологического потенциала в образовательных целях.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3416" y="1083880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1.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Мотивация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</a:rPr>
              <a:t>самоопределение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)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https://grizly.club/uploads/posts/2022-12/1670143782_grizly-club-p-shablon-klaster-1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"/>
          <a:stretch/>
        </p:blipFill>
        <p:spPr bwMode="auto">
          <a:xfrm>
            <a:off x="838200" y="528137"/>
            <a:ext cx="10777038" cy="7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mages.ctfassets.net/9wz1ed4si6rc/1D0pdjuqPAVanaBlMDr6tM/1ee05a071032b458b87577eb18e9200e/shutterstock_163881734_blo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446" y="3240605"/>
            <a:ext cx="2125108" cy="137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7048" y="429768"/>
            <a:ext cx="868680" cy="6413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98951" y="-25861"/>
            <a:ext cx="945758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latin typeface="Times New Roman" panose="02020603050405020304" pitchFamily="18" charset="0"/>
                <a:ea typeface="Calibri" panose="020F0502020204030204" pitchFamily="34" charset="0"/>
              </a:rPr>
              <a:t>2. </a:t>
            </a:r>
            <a:r>
              <a:rPr lang="en-US" sz="6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Актуализация</a:t>
            </a:r>
            <a:r>
              <a:rPr lang="en-US" sz="6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66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знаний</a:t>
            </a:r>
            <a:endParaRPr lang="ru-RU" sz="6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</a:rPr>
              <a:t>АССОЦИАТИВНЫЙ КУСТ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</a:rPr>
              <a:t>«КОРЗИНА ИДЕЙ»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00200" y="1027906"/>
            <a:ext cx="630936" cy="66278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83" b="27638"/>
          <a:stretch/>
        </p:blipFill>
        <p:spPr>
          <a:xfrm>
            <a:off x="2873192" y="1959534"/>
            <a:ext cx="6380536" cy="48984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36695" y="309110"/>
            <a:ext cx="9457589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latin typeface="Times New Roman" panose="02020603050405020304" pitchFamily="18" charset="0"/>
                <a:ea typeface="Calibri" panose="020F0502020204030204" pitchFamily="34" charset="0"/>
              </a:rPr>
              <a:t>2. </a:t>
            </a:r>
            <a:r>
              <a:rPr lang="en-US" sz="66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Актуализация</a:t>
            </a:r>
            <a:r>
              <a:rPr lang="en-US" sz="6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66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знаний</a:t>
            </a:r>
            <a:endParaRPr lang="ru-RU" sz="6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</a:rPr>
              <a:t>РАБОТА В ПАРАХ</a:t>
            </a:r>
            <a:endParaRPr lang="ru-RU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3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2. АКТУАЛИЗАЦИЯ ЗНАНИЙ</a:t>
            </a:r>
            <a:br>
              <a:rPr lang="ru-RU" b="1" dirty="0" smtClean="0"/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ИНТЕРАКТИВНЫЙ МЕТОД «ПАЗЛЫ» </a:t>
            </a:r>
            <a:r>
              <a:rPr lang="ru-RU" b="1" dirty="0" smtClean="0"/>
              <a:t>(индивидуально, в парах, группах)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vatars.mds.yandex.net/i?id=ed8086677a7c87d073ff8e5731d38d3f71abecf0-8794956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37" y="1825625"/>
            <a:ext cx="4200271" cy="2887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0204" t="10600" r="32582" b="12757"/>
          <a:stretch/>
        </p:blipFill>
        <p:spPr bwMode="auto">
          <a:xfrm>
            <a:off x="7053072" y="1852314"/>
            <a:ext cx="4300728" cy="28336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11351" t="9988" r="34532" b="16833"/>
          <a:stretch/>
        </p:blipFill>
        <p:spPr bwMode="auto">
          <a:xfrm>
            <a:off x="3529457" y="4001293"/>
            <a:ext cx="3968623" cy="27027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7401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img1.liveinternet.ru/images/attach/c/0/120/412/120412021_ye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303" y="2336609"/>
            <a:ext cx="6657975" cy="443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pinimg.com/originals/a5/42/5f/a5425fd693d7e5abc4ebb62f0c24b59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78" y="3504374"/>
            <a:ext cx="2356040" cy="240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1.picmix.com/output/stamp/normal/4/5/9/1/1791954_4648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397" y="2383284"/>
            <a:ext cx="390525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pinimg.com/originals/40/9c/58/409c5836e756638b99340b84d172f82c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188" y="1031683"/>
            <a:ext cx="390525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02.yapfiles.ru/files/1908918/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6686" y="1420366"/>
            <a:ext cx="8572500" cy="520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3. ОСВОЕНИЕ НОВЫХ ЗНАНИЙ</a:t>
            </a:r>
            <a:br>
              <a:rPr lang="ru-RU" b="1" dirty="0" smtClean="0"/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КЕЙС-СИТУАЦИЯ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6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img.labirint.ru/rcimg/9591ada0a8274132be1ceaafe0895d59/1920x1080/comments_pic/1714/4_17f81e2a8a228ca7f9923d05628293cf_1491591366.jpg?149159150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0" b="5440"/>
          <a:stretch/>
        </p:blipFill>
        <p:spPr bwMode="auto">
          <a:xfrm>
            <a:off x="1082842" y="0"/>
            <a:ext cx="100263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4952" y="6473952"/>
            <a:ext cx="932688" cy="384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6"/>
                </a:solidFill>
              </a:rPr>
              <a:t>14</a:t>
            </a:r>
            <a:endParaRPr lang="ru-RU" sz="4800" b="1" dirty="0">
              <a:solidFill>
                <a:schemeClr val="accent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91144" y="6430423"/>
            <a:ext cx="932688" cy="384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6"/>
                </a:solidFill>
              </a:rPr>
              <a:t>15</a:t>
            </a:r>
            <a:endParaRPr lang="ru-RU" sz="4800" b="1" dirty="0">
              <a:solidFill>
                <a:schemeClr val="accent6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35991" y="32159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3. ОСВОЕНИЕ НОВЫХ ЗНАНИЙ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РАБОТА ПО УЧЕБНИКУ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2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4. ЗАКРЕПЛЕНИЕ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ВИРТУАЛЬНОЕ ПУТЕШЕСТВИЕ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«ГДЕ ЗИМУЮТ ПТИЦЫ?»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4" descr="https://ru.derevo-kazok.org/uploads/tale-img/ivasik-telesik-ukrainskaja-skazka-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" t="7733" r="6367" b="12800"/>
          <a:stretch/>
        </p:blipFill>
        <p:spPr>
          <a:xfrm>
            <a:off x="1993392" y="1770310"/>
            <a:ext cx="7836408" cy="508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0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400" t="14134" r="28000" b="27066"/>
          <a:stretch/>
        </p:blipFill>
        <p:spPr>
          <a:xfrm>
            <a:off x="1499616" y="274319"/>
            <a:ext cx="8622792" cy="625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62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91</Words>
  <Application>Microsoft Office PowerPoint</Application>
  <PresentationFormat>Широкоэкранный</PresentationFormat>
  <Paragraphs>24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«ФОРМИРОВАНИЕ ЕСТЕСТВЕННОНАУЧНОЙ ГРАМОТНОСТИ У ПЕРВОКЛАССНИКОВ НА УЧЕБНОМ ЗАНЯТИИ ПО ТЕМЕ: «МИР ЖИВОТНЫХ. ПЕРЕЛЁТНЫЕ И ЗИМУЮЩИЕ ПТИЦЫ. ГДЕ ЗИМУЮТ ПТИЦЫ?»</vt:lpstr>
      <vt:lpstr>1. Мотивация (самоопределение)</vt:lpstr>
      <vt:lpstr>Презентация PowerPoint</vt:lpstr>
      <vt:lpstr>Презентация PowerPoint</vt:lpstr>
      <vt:lpstr>2. АКТУАЛИЗАЦИЯ ЗНАНИЙ ИНТЕРАКТИВНЫЙ МЕТОД «ПАЗЛЫ» (индивидуально, в парах, группах)</vt:lpstr>
      <vt:lpstr>3. ОСВОЕНИЕ НОВЫХ ЗНАНИЙ КЕЙС-СИТУАЦИЯ</vt:lpstr>
      <vt:lpstr>Презентация PowerPoint</vt:lpstr>
      <vt:lpstr>4. ЗАКРЕПЛЕНИЕ ВИРТУАЛЬНОЕ ПУТЕШЕСТВИЕ  «ГДЕ ЗИМУЮТ ПТИЦЫ?»</vt:lpstr>
      <vt:lpstr>Презентация PowerPoint</vt:lpstr>
      <vt:lpstr>ВИРТУАЛЬНОЕ ПУТЕШЕСТВИЕ  «ГДЕ ЗИМУЮТ ПТИЦЫ?»</vt:lpstr>
      <vt:lpstr>Презентация PowerPoint</vt:lpstr>
      <vt:lpstr>5. ПОДВЕДЕНИЕ ИТОГОВ КВЕСТ «ЗИМУЮЩИЕ ПТИЦЫ»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43</cp:revision>
  <dcterms:created xsi:type="dcterms:W3CDTF">2024-03-04T13:51:51Z</dcterms:created>
  <dcterms:modified xsi:type="dcterms:W3CDTF">2025-06-01T12:47:38Z</dcterms:modified>
</cp:coreProperties>
</file>