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9" r:id="rId4"/>
    <p:sldId id="261" r:id="rId5"/>
    <p:sldId id="271" r:id="rId6"/>
    <p:sldId id="260" r:id="rId7"/>
    <p:sldId id="279" r:id="rId8"/>
    <p:sldId id="258" r:id="rId9"/>
    <p:sldId id="272" r:id="rId10"/>
    <p:sldId id="262" r:id="rId11"/>
    <p:sldId id="263" r:id="rId12"/>
    <p:sldId id="265" r:id="rId13"/>
    <p:sldId id="266" r:id="rId14"/>
    <p:sldId id="267" r:id="rId15"/>
    <p:sldId id="274" r:id="rId16"/>
    <p:sldId id="276" r:id="rId17"/>
    <p:sldId id="268" r:id="rId18"/>
    <p:sldId id="277" r:id="rId19"/>
    <p:sldId id="273" r:id="rId20"/>
    <p:sldId id="269" r:id="rId21"/>
    <p:sldId id="270" r:id="rId22"/>
    <p:sldId id="275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9" autoAdjust="0"/>
    <p:restoredTop sz="94364" autoAdjust="0"/>
  </p:normalViewPr>
  <p:slideViewPr>
    <p:cSldViewPr snapToGrid="0">
      <p:cViewPr varScale="1">
        <p:scale>
          <a:sx n="88" d="100"/>
          <a:sy n="88" d="100"/>
        </p:scale>
        <p:origin x="355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rgbClr val="92D050"/>
        </a:solidFill>
        <a:ln w="6350" cap="flat" cmpd="sng" algn="ctr">
          <a:solidFill>
            <a:schemeClr val="accent6"/>
          </a:solidFill>
          <a:prstDash val="solid"/>
          <a:miter lim="800000"/>
        </a:ln>
        <a:effectLst/>
      </c:spPr>
    </c:sideWall>
    <c:backWall>
      <c:thickness val="0"/>
      <c:spPr>
        <a:solidFill>
          <a:srgbClr val="92D050"/>
        </a:solidFill>
        <a:ln w="6350" cap="flat" cmpd="sng" algn="ctr">
          <a:solidFill>
            <a:schemeClr val="accent6"/>
          </a:solidFill>
          <a:prstDash val="solid"/>
          <a:miter lim="800000"/>
        </a:ln>
        <a:effectLst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1.3</c:v>
                </c:pt>
                <c:pt idx="1">
                  <c:v>1.7000000000000004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B7-416D-A71C-C24EC8FEC05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B7-416D-A71C-C24EC8FEC0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7547776"/>
        <c:axId val="97549312"/>
        <c:axId val="0"/>
      </c:bar3DChart>
      <c:catAx>
        <c:axId val="97547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7549312"/>
        <c:crosses val="autoZero"/>
        <c:auto val="1"/>
        <c:lblAlgn val="ctr"/>
        <c:lblOffset val="100"/>
        <c:noMultiLvlLbl val="0"/>
      </c:catAx>
      <c:valAx>
        <c:axId val="9754931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one"/>
        <c:crossAx val="97547776"/>
        <c:crosses val="autoZero"/>
        <c:crossBetween val="between"/>
      </c:valAx>
    </c:plotArea>
    <c:plotVisOnly val="1"/>
    <c:dispBlanksAs val="gap"/>
    <c:showDLblsOverMax val="0"/>
  </c:chart>
  <c:spPr>
    <a:gradFill>
      <a:gsLst>
        <a:gs pos="0">
          <a:schemeClr val="accent6">
            <a:lumMod val="110000"/>
            <a:satMod val="105000"/>
            <a:tint val="67000"/>
          </a:schemeClr>
        </a:gs>
        <a:gs pos="50000">
          <a:schemeClr val="accent6">
            <a:lumMod val="105000"/>
            <a:satMod val="103000"/>
            <a:tint val="73000"/>
          </a:schemeClr>
        </a:gs>
        <a:gs pos="100000">
          <a:schemeClr val="accent6">
            <a:lumMod val="105000"/>
            <a:satMod val="109000"/>
            <a:tint val="81000"/>
          </a:schemeClr>
        </a:gs>
      </a:gsLst>
      <a:lin ang="5400000" scaled="0"/>
    </a:gradFill>
  </c:sp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A53E1-1CAF-4C31-BA71-B818E1CAD586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9D310-2167-40BF-9702-D41359FA55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379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9D310-2167-40BF-9702-D41359FA557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9D310-2167-40BF-9702-D41359FA557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6039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9D310-2167-40BF-9702-D41359FA5570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256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95CE-ECA6-4C21-BA94-B7DC03FAF44E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08749-A30A-4400-92C8-BCFA7F9B0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835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95CE-ECA6-4C21-BA94-B7DC03FAF44E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08749-A30A-4400-92C8-BCFA7F9B0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061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95CE-ECA6-4C21-BA94-B7DC03FAF44E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08749-A30A-4400-92C8-BCFA7F9B0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991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95CE-ECA6-4C21-BA94-B7DC03FAF44E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08749-A30A-4400-92C8-BCFA7F9B0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73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95CE-ECA6-4C21-BA94-B7DC03FAF44E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08749-A30A-4400-92C8-BCFA7F9B0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189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95CE-ECA6-4C21-BA94-B7DC03FAF44E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08749-A30A-4400-92C8-BCFA7F9B0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93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95CE-ECA6-4C21-BA94-B7DC03FAF44E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08749-A30A-4400-92C8-BCFA7F9B0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047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95CE-ECA6-4C21-BA94-B7DC03FAF44E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08749-A30A-4400-92C8-BCFA7F9B0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410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95CE-ECA6-4C21-BA94-B7DC03FAF44E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08749-A30A-4400-92C8-BCFA7F9B0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427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95CE-ECA6-4C21-BA94-B7DC03FAF44E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08749-A30A-4400-92C8-BCFA7F9B0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42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95CE-ECA6-4C21-BA94-B7DC03FAF44E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08749-A30A-4400-92C8-BCFA7F9B0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05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/>
            </a:gs>
            <a:gs pos="39999">
              <a:schemeClr val="accent6">
                <a:lumMod val="60000"/>
                <a:lumOff val="40000"/>
              </a:schemeClr>
            </a:gs>
            <a:gs pos="70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595CE-ECA6-4C21-BA94-B7DC03FAF44E}" type="datetimeFigureOut">
              <a:rPr lang="ru-RU" smtClean="0"/>
              <a:pPr/>
              <a:t>19.01.2024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08749-A30A-4400-92C8-BCFA7F9B0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489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2.jpe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0.png"/><Relationship Id="rId10" Type="http://schemas.openxmlformats.org/officeDocument/2006/relationships/chart" Target="../charts/chart1.xml"/><Relationship Id="rId4" Type="http://schemas.openxmlformats.org/officeDocument/2006/relationships/oleObject" Target="../embeddings/oleObject1.bin"/><Relationship Id="rId9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28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5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7310" y="290945"/>
            <a:ext cx="10515600" cy="1100480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униципальное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дошкольное образовательное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общеразвивающего вида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художественно-эстетического приоритетного направления развития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воспитанников)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второй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«Сказка»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Белая Калитва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1692" y="1168280"/>
            <a:ext cx="11577711" cy="544033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700" dirty="0" smtClean="0">
                <a:latin typeface="Times New Roman" pitchFamily="18" charset="0"/>
                <a:cs typeface="Times New Roman" pitchFamily="18" charset="0"/>
              </a:rPr>
              <a:t>«Экологическая природоохранная акция </a:t>
            </a:r>
          </a:p>
          <a:p>
            <a:pPr marL="0" indent="0" algn="ctr">
              <a:buNone/>
            </a:pPr>
            <a:r>
              <a:rPr lang="ru-RU" sz="5700" dirty="0" smtClean="0">
                <a:latin typeface="Times New Roman" pitchFamily="18" charset="0"/>
                <a:cs typeface="Times New Roman" pitchFamily="18" charset="0"/>
              </a:rPr>
              <a:t>как одна из эффективных технологий</a:t>
            </a:r>
          </a:p>
          <a:p>
            <a:pPr marL="0" indent="0" algn="ctr">
              <a:buNone/>
            </a:pPr>
            <a:r>
              <a:rPr lang="ru-RU" sz="5700" dirty="0" smtClean="0">
                <a:latin typeface="Times New Roman" pitchFamily="18" charset="0"/>
                <a:cs typeface="Times New Roman" pitchFamily="18" charset="0"/>
              </a:rPr>
              <a:t> экологического воспитания</a:t>
            </a:r>
            <a:r>
              <a:rPr lang="en-US" sz="5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700" dirty="0" smtClean="0">
                <a:latin typeface="Times New Roman" pitchFamily="18" charset="0"/>
                <a:cs typeface="Times New Roman" pitchFamily="18" charset="0"/>
              </a:rPr>
              <a:t>дошкольника»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endParaRPr lang="ru-RU" dirty="0"/>
          </a:p>
          <a:p>
            <a:endParaRPr lang="ru-RU" dirty="0" smtClean="0"/>
          </a:p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Воспитатель:</a:t>
            </a: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Маслова Елена Ивановна</a:t>
            </a: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Стаж работы 7лет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90946" y="1399309"/>
            <a:ext cx="111806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5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341091" y="166256"/>
            <a:ext cx="3512182" cy="18947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</a:p>
          <a:p>
            <a:pPr lvl="0"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(каждая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имеет свою цель).</a:t>
            </a:r>
          </a:p>
        </p:txBody>
      </p:sp>
      <p:sp>
        <p:nvSpPr>
          <p:cNvPr id="7" name="Стрелка вверх 6"/>
          <p:cNvSpPr/>
          <p:nvPr/>
        </p:nvSpPr>
        <p:spPr>
          <a:xfrm>
            <a:off x="5837521" y="2082141"/>
            <a:ext cx="449943" cy="711200"/>
          </a:xfrm>
          <a:prstGeom prst="up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837521" y="4181434"/>
            <a:ext cx="484632" cy="667657"/>
          </a:xfrm>
          <a:prstGeom prst="down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7270338" y="3222171"/>
            <a:ext cx="1277257" cy="595086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лево 9"/>
          <p:cNvSpPr/>
          <p:nvPr/>
        </p:nvSpPr>
        <p:spPr>
          <a:xfrm>
            <a:off x="3608503" y="3222171"/>
            <a:ext cx="1074056" cy="595086"/>
          </a:xfrm>
          <a:prstGeom prst="lef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6321" y="2572327"/>
            <a:ext cx="3512182" cy="18947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выполняются общие и конкретные).</a:t>
            </a:r>
          </a:p>
        </p:txBody>
      </p:sp>
      <p:sp>
        <p:nvSpPr>
          <p:cNvPr id="12" name="Овал 11"/>
          <p:cNvSpPr/>
          <p:nvPr/>
        </p:nvSpPr>
        <p:spPr>
          <a:xfrm>
            <a:off x="4341091" y="2572327"/>
            <a:ext cx="3657600" cy="18947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проведения экологических акций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3" name="Овал 12"/>
          <p:cNvSpPr/>
          <p:nvPr/>
        </p:nvSpPr>
        <p:spPr>
          <a:xfrm>
            <a:off x="8516450" y="2572327"/>
            <a:ext cx="3512182" cy="18947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дети, родители, сотрудники).</a:t>
            </a:r>
          </a:p>
        </p:txBody>
      </p:sp>
      <p:sp>
        <p:nvSpPr>
          <p:cNvPr id="15" name="Овал 14"/>
          <p:cNvSpPr/>
          <p:nvPr/>
        </p:nvSpPr>
        <p:spPr>
          <a:xfrm>
            <a:off x="4341091" y="4849091"/>
            <a:ext cx="3657600" cy="202474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что направлено - животные, деревья).</a:t>
            </a:r>
          </a:p>
        </p:txBody>
      </p:sp>
    </p:spTree>
    <p:extLst>
      <p:ext uri="{BB962C8B-B14F-4D97-AF65-F5344CB8AC3E}">
        <p14:creationId xmlns:p14="http://schemas.microsoft.com/office/powerpoint/2010/main" val="168213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810490" y="212725"/>
            <a:ext cx="10771909" cy="964912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проведения акции: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782" y="1096381"/>
            <a:ext cx="11922989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этап: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составляется и вывешивается текст объявления о начале акции с указанием темы, цели, периода, состава участников, условий; 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готовится оборудование и материал, план мероприятий. 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 исследовательский этап (организационный) : </a:t>
            </a:r>
          </a:p>
          <a:p>
            <a:pPr marL="342900" indent="-34290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наблюдений, опытов, экспериментов, занятий, бесед, чтение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художественной литературы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решение логических, проблемных задач.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практической деятельности 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2900" indent="-34290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плакатов в защиту объектов акции; </a:t>
            </a:r>
          </a:p>
          <a:p>
            <a:pPr marL="342900" indent="-34290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«экологическая почта»- переписка с объектами акции; </a:t>
            </a:r>
          </a:p>
          <a:p>
            <a:pPr marL="342900" indent="-34290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выработка правил, упражнение в трудовых действиях; </a:t>
            </a:r>
          </a:p>
          <a:p>
            <a:pPr marL="342900" indent="-34290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инсценировка произведений, досуги, праздники; 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выставка рисунков, книг - самоделок, газет, коллажей, фотовыставка.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2900" indent="-34290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 может проходить в форме награждения, изготовление фотоальбома, видеофильма, изготовление книжек-самоделок, проведение выставок и т.д.).</a:t>
            </a:r>
          </a:p>
        </p:txBody>
      </p:sp>
    </p:spTree>
    <p:extLst>
      <p:ext uri="{BB962C8B-B14F-4D97-AF65-F5344CB8AC3E}">
        <p14:creationId xmlns:p14="http://schemas.microsoft.com/office/powerpoint/2010/main" val="416449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414275"/>
              </p:ext>
            </p:extLst>
          </p:nvPr>
        </p:nvGraphicFramePr>
        <p:xfrm>
          <a:off x="129308" y="886690"/>
          <a:ext cx="12062691" cy="5940262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4020897">
                  <a:extLst>
                    <a:ext uri="{9D8B030D-6E8A-4147-A177-3AD203B41FA5}">
                      <a16:colId xmlns:a16="http://schemas.microsoft.com/office/drawing/2014/main" val="2854195766"/>
                    </a:ext>
                  </a:extLst>
                </a:gridCol>
                <a:gridCol w="6333068">
                  <a:extLst>
                    <a:ext uri="{9D8B030D-6E8A-4147-A177-3AD203B41FA5}">
                      <a16:colId xmlns:a16="http://schemas.microsoft.com/office/drawing/2014/main" val="826183981"/>
                    </a:ext>
                  </a:extLst>
                </a:gridCol>
                <a:gridCol w="1708726">
                  <a:extLst>
                    <a:ext uri="{9D8B030D-6E8A-4147-A177-3AD203B41FA5}">
                      <a16:colId xmlns:a16="http://schemas.microsoft.com/office/drawing/2014/main" val="3529626244"/>
                    </a:ext>
                  </a:extLst>
                </a:gridCol>
              </a:tblGrid>
              <a:tr h="423499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акции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7124561"/>
                  </a:ext>
                </a:extLst>
              </a:tr>
              <a:tr h="13591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Акция «Красивый город – чистый город»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у детей   чувства сопричастности ко всему живому, гуманное отношение к окружающей среде и стремление проявлять заботу о сохранении чистоты своего города.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8535294"/>
                  </a:ext>
                </a:extLst>
              </a:tr>
              <a:tr h="6273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Природоохранная акция «Природа родных мест»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внимания на проблему взаимодействия человека и природы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7029804"/>
                  </a:ext>
                </a:extLst>
              </a:tr>
              <a:tr h="15563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Акция «Вместе светлее»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Воспитание культуры потребления и энергосбережения у детей дошкольного возраста.</a:t>
                      </a:r>
                      <a:b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Привлечь внимание к проблемам использования и экономии ресурсов и энергии. 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3203065"/>
                  </a:ext>
                </a:extLst>
              </a:tr>
              <a:tr h="14698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Акция «Накормим птиц зимой»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Изготовление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кормушек детьми совместно с родителями, размещение кормушек на территории детского сада и в парке, организация дежурств в «птичьей столовой».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2414321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879763" y="185016"/>
            <a:ext cx="10771909" cy="59083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Перспективное планирование экологических акций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67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758325"/>
              </p:ext>
            </p:extLst>
          </p:nvPr>
        </p:nvGraphicFramePr>
        <p:xfrm>
          <a:off x="120073" y="124692"/>
          <a:ext cx="12071926" cy="6733309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4023975">
                  <a:extLst>
                    <a:ext uri="{9D8B030D-6E8A-4147-A177-3AD203B41FA5}">
                      <a16:colId xmlns:a16="http://schemas.microsoft.com/office/drawing/2014/main" val="2563175481"/>
                    </a:ext>
                  </a:extLst>
                </a:gridCol>
                <a:gridCol w="6339225">
                  <a:extLst>
                    <a:ext uri="{9D8B030D-6E8A-4147-A177-3AD203B41FA5}">
                      <a16:colId xmlns:a16="http://schemas.microsoft.com/office/drawing/2014/main" val="439023670"/>
                    </a:ext>
                  </a:extLst>
                </a:gridCol>
                <a:gridCol w="1708726">
                  <a:extLst>
                    <a:ext uri="{9D8B030D-6E8A-4147-A177-3AD203B41FA5}">
                      <a16:colId xmlns:a16="http://schemas.microsoft.com/office/drawing/2014/main" val="3072935740"/>
                    </a:ext>
                  </a:extLst>
                </a:gridCol>
              </a:tblGrid>
              <a:tr h="9090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Акция «Вторая жизнь ненужным вещам»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у детей положительного отношения к окружающей среде.  ( саженцы в стаканчиках)</a:t>
                      </a:r>
                      <a:endParaRPr lang="ru-RU" sz="2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sz="2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7366836"/>
                  </a:ext>
                </a:extLst>
              </a:tr>
              <a:tr h="13158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Акция «Аллея памяти»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Воспитание у детей патриотических чувств к героям «Великой Отечественной войны через экологическую акцию «Аллея памяти».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2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6320032"/>
                  </a:ext>
                </a:extLst>
              </a:tr>
              <a:tr h="1681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Природоохранная акция «Сдай батарейку-спаси животное»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внимания детей и родителей к экологическим проблемам, к эффективному вторичному использованию отходов в целях охраны окружающей среды.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  <a:endParaRPr lang="ru-RU" sz="2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0578089"/>
                  </a:ext>
                </a:extLst>
              </a:tr>
              <a:tr h="902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Акция «Вторая жизнь ненужным вещам»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у детей положительного отношения к окружающей среде.  ( саженцы в стаканчиках)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8191036"/>
                  </a:ext>
                </a:extLst>
              </a:tr>
              <a:tr h="19246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Акция «Сдай макулатуру - спаси дерево».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внимания подрастающего поколения к необходимости вторичного использования природных ресурсов. Распространение информации о важности мероприятия по сдаче макулатуры для вторичной переработки.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1389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303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286718"/>
              </p:ext>
            </p:extLst>
          </p:nvPr>
        </p:nvGraphicFramePr>
        <p:xfrm>
          <a:off x="120074" y="880753"/>
          <a:ext cx="12071926" cy="5958774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4023976">
                  <a:extLst>
                    <a:ext uri="{9D8B030D-6E8A-4147-A177-3AD203B41FA5}">
                      <a16:colId xmlns:a16="http://schemas.microsoft.com/office/drawing/2014/main" val="749740299"/>
                    </a:ext>
                  </a:extLst>
                </a:gridCol>
                <a:gridCol w="6348459">
                  <a:extLst>
                    <a:ext uri="{9D8B030D-6E8A-4147-A177-3AD203B41FA5}">
                      <a16:colId xmlns:a16="http://schemas.microsoft.com/office/drawing/2014/main" val="2907952061"/>
                    </a:ext>
                  </a:extLst>
                </a:gridCol>
                <a:gridCol w="1699491">
                  <a:extLst>
                    <a:ext uri="{9D8B030D-6E8A-4147-A177-3AD203B41FA5}">
                      <a16:colId xmlns:a16="http://schemas.microsoft.com/office/drawing/2014/main" val="935469277"/>
                    </a:ext>
                  </a:extLst>
                </a:gridCol>
              </a:tblGrid>
              <a:tr h="1959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Экологическая акция «</a:t>
                      </a:r>
                      <a:r>
                        <a:rPr lang="ru-RU" sz="24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Берегиня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Приобщение детей к рациональному использованию водных ресурсов, привлечение внимания к проблемам охраны источников воды в природе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  <a:endParaRPr lang="ru-RU" sz="2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040748"/>
                  </a:ext>
                </a:extLst>
              </a:tr>
              <a:tr h="20399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Акция «Капля – реку бережет!»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представлений о том, какое большое значение имеет чистая вода для всего живого на Земле; научить понимать, что чистая вода-это бесценный дар природы, её надо беречь.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7405627"/>
                  </a:ext>
                </a:extLst>
              </a:tr>
              <a:tr h="1959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Природоохранная акция «Добрые крышечки»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экологической культуры и понимания о необходимости сокращения количества отходов и повторное их использование</a:t>
                      </a:r>
                      <a:endParaRPr lang="ru-RU" sz="2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2323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138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96635" y="166255"/>
            <a:ext cx="10771909" cy="9649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Акция « Эко - сумка»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3ade8175-b4e6-42c2-b2b5-e27afbe45956.jpg"/>
          <p:cNvPicPr>
            <a:picLocks noChangeAspect="1"/>
          </p:cNvPicPr>
          <p:nvPr/>
        </p:nvPicPr>
        <p:blipFill>
          <a:blip r:embed="rId2" cstate="print"/>
          <a:srcRect t="4167" r="1420"/>
          <a:stretch>
            <a:fillRect/>
          </a:stretch>
        </p:blipFill>
        <p:spPr>
          <a:xfrm>
            <a:off x="159117" y="1302327"/>
            <a:ext cx="6967431" cy="5278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7054002305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1067" y="1302327"/>
            <a:ext cx="3958937" cy="5278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40117-WA00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512" y="332509"/>
            <a:ext cx="4717473" cy="6289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823d1429-590e-48a0-a323-51ae39c101ef.jpg"/>
          <p:cNvPicPr>
            <a:picLocks noChangeAspect="1"/>
          </p:cNvPicPr>
          <p:nvPr/>
        </p:nvPicPr>
        <p:blipFill>
          <a:blip r:embed="rId3" cstate="print"/>
          <a:srcRect l="7424" r="6515" b="5050"/>
          <a:stretch>
            <a:fillRect/>
          </a:stretch>
        </p:blipFill>
        <p:spPr>
          <a:xfrm>
            <a:off x="5227999" y="611909"/>
            <a:ext cx="6806983" cy="5731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9" t="33939" r="4725" b="37547"/>
          <a:stretch/>
        </p:blipFill>
        <p:spPr>
          <a:xfrm>
            <a:off x="221672" y="1635899"/>
            <a:ext cx="7056625" cy="4530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6061" r="-3620" b="19192"/>
          <a:stretch/>
        </p:blipFill>
        <p:spPr>
          <a:xfrm>
            <a:off x="7278297" y="1120449"/>
            <a:ext cx="4839812" cy="5550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96635" y="166255"/>
            <a:ext cx="10771909" cy="9649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Акция « Сохраним живую ёлочку»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96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0e7d77-b6b6-42ba-aa43-641344a490d1.jpg"/>
          <p:cNvPicPr>
            <a:picLocks noChangeAspect="1"/>
          </p:cNvPicPr>
          <p:nvPr/>
        </p:nvPicPr>
        <p:blipFill>
          <a:blip r:embed="rId2" cstate="print"/>
          <a:srcRect l="6255" r="19671" b="12346"/>
          <a:stretch>
            <a:fillRect/>
          </a:stretch>
        </p:blipFill>
        <p:spPr>
          <a:xfrm>
            <a:off x="7204365" y="169024"/>
            <a:ext cx="4645890" cy="6688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" r="12519"/>
          <a:stretch/>
        </p:blipFill>
        <p:spPr>
          <a:xfrm>
            <a:off x="92024" y="1338348"/>
            <a:ext cx="6996212" cy="4388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3" t="4420" r="24545"/>
          <a:stretch/>
        </p:blipFill>
        <p:spPr>
          <a:xfrm>
            <a:off x="110837" y="1499620"/>
            <a:ext cx="4562764" cy="4771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0" y="1385993"/>
            <a:ext cx="7416799" cy="4885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96635" y="166255"/>
            <a:ext cx="10771909" cy="9649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Акция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 Подарим книге новую жизнь - спасём дерево»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6914" y="2146974"/>
            <a:ext cx="13612422" cy="247431"/>
          </a:xfrm>
        </p:spPr>
        <p:txBody>
          <a:bodyPr>
            <a:normAutofit fontScale="90000"/>
          </a:bodyPr>
          <a:lstStyle/>
          <a:p>
            <a:pPr lvl="0"/>
            <a:r>
              <a:rPr lang="ru-RU" u="sng" baseline="-25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u="sng" baseline="-25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u="sng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u="sng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u="sng" baseline="-25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u="sng" baseline="-25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i="1" u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u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u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u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u="sng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u="sng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u="sng" baseline="-25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u="sng" baseline="-25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u="sng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u="sng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464" y="3149745"/>
            <a:ext cx="11701462" cy="3144982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правах ребёнка от 20.11.1989.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от 12.121.1993.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10.01.2002 №7-ФЗ «Об охране окружающей среды». ФГОС ДО, утверждённый приказом Минобрнауки России от 17.10.2013 № 1155.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воспитания в Российской Федерации на период до 2025 года, утверждённая распоряжением Правительства РФ от 29.05.2015 № 996-р.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8762A62-CB73-4F87-A948-C28BB69D7F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481" y="500063"/>
            <a:ext cx="3522657" cy="1898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1" t="25554" r="61163" b="3331"/>
          <a:stretch/>
        </p:blipFill>
        <p:spPr>
          <a:xfrm>
            <a:off x="9540867" y="201924"/>
            <a:ext cx="2046295" cy="2878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66" y="314325"/>
            <a:ext cx="2224383" cy="2600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s://fs.znanio.ru/d5af0e/be/b3/631563885087b73818c81ececc9b4ae5b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477" y="314324"/>
            <a:ext cx="2360623" cy="2603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3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3441" y="1198840"/>
            <a:ext cx="1947628" cy="2748446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447075"/>
              </p:ext>
            </p:extLst>
          </p:nvPr>
        </p:nvGraphicFramePr>
        <p:xfrm>
          <a:off x="6585922" y="1198840"/>
          <a:ext cx="2006254" cy="275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PDF" r:id="rId4" imgW="0" imgH="360" progId="">
                  <p:embed/>
                </p:oleObj>
              </mc:Choice>
              <mc:Fallback>
                <p:oleObj name="PDF" r:id="rId4" imgW="0" imgH="36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5922" y="1198840"/>
                        <a:ext cx="2006254" cy="2757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319026"/>
              </p:ext>
            </p:extLst>
          </p:nvPr>
        </p:nvGraphicFramePr>
        <p:xfrm>
          <a:off x="7754258" y="4043615"/>
          <a:ext cx="2050473" cy="2803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PDF" r:id="rId6" imgW="0" imgH="360" progId="">
                  <p:embed/>
                </p:oleObj>
              </mc:Choice>
              <mc:Fallback>
                <p:oleObj name="PDF" r:id="rId6" imgW="0" imgH="36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54258" y="4043615"/>
                        <a:ext cx="2050473" cy="2803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21" y="4043616"/>
            <a:ext cx="1948244" cy="28033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692" y="4023676"/>
            <a:ext cx="2070351" cy="2834324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796635" y="166255"/>
            <a:ext cx="10771909" cy="9649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профессиональной педагогической деятельности и достигнутые эффекты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597073264"/>
              </p:ext>
            </p:extLst>
          </p:nvPr>
        </p:nvGraphicFramePr>
        <p:xfrm>
          <a:off x="193964" y="1620980"/>
          <a:ext cx="5209309" cy="4433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217795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 вниз 9"/>
          <p:cNvSpPr/>
          <p:nvPr/>
        </p:nvSpPr>
        <p:spPr>
          <a:xfrm>
            <a:off x="5940273" y="873794"/>
            <a:ext cx="484632" cy="74814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96635" y="166255"/>
            <a:ext cx="10771909" cy="9649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Перспектива работы: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9451" y="1621940"/>
            <a:ext cx="12016409" cy="51667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цикл новых экологических акций.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Реализовать экологический марафон </a:t>
            </a:r>
            <a:r>
              <a:rPr lang="ru-RU" sz="3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</a:t>
            </a:r>
            <a:r>
              <a:rPr lang="ru-RU" sz="3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US" sz="3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матушки</a:t>
            </a: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природы»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« Красная книга животных Донского края»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Реализовать экологический марафон </a:t>
            </a:r>
            <a:r>
              <a:rPr lang="ru-RU" sz="3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у матушки природы»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 экологический мини – музей </a:t>
            </a:r>
            <a:r>
              <a:rPr lang="ru-RU" sz="3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растения нашего края»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картотеку экспериментов, опытов и наблюдений.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252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l="29342" t="9565" r="26468" b="5871"/>
          <a:stretch/>
        </p:blipFill>
        <p:spPr>
          <a:xfrm>
            <a:off x="4516581" y="180107"/>
            <a:ext cx="7329055" cy="649778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669" y="5749632"/>
            <a:ext cx="4281055" cy="8312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на мой мини-сайт: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https://nsportal.ru/mei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93531"/>
              </p:ext>
            </p:extLst>
          </p:nvPr>
        </p:nvGraphicFramePr>
        <p:xfrm>
          <a:off x="54669" y="180107"/>
          <a:ext cx="2175913" cy="26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PDF" r:id="rId4" imgW="0" imgH="360" progId="">
                  <p:embed/>
                </p:oleObj>
              </mc:Choice>
              <mc:Fallback>
                <p:oleObj name="PDF" r:id="rId4" imgW="0" imgH="36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9" y="180107"/>
                        <a:ext cx="2175913" cy="2625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593698"/>
              </p:ext>
            </p:extLst>
          </p:nvPr>
        </p:nvGraphicFramePr>
        <p:xfrm>
          <a:off x="882872" y="1290204"/>
          <a:ext cx="2151182" cy="303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PDF" r:id="rId6" imgW="0" imgH="360" progId="">
                  <p:embed/>
                </p:oleObj>
              </mc:Choice>
              <mc:Fallback>
                <p:oleObj name="PDF" r:id="rId6" imgW="0" imgH="36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2872" y="1290204"/>
                        <a:ext cx="2151182" cy="30306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685429"/>
              </p:ext>
            </p:extLst>
          </p:nvPr>
        </p:nvGraphicFramePr>
        <p:xfrm>
          <a:off x="1793260" y="2805545"/>
          <a:ext cx="2168236" cy="2739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PDF" r:id="rId8" imgW="0" imgH="360" progId="">
                  <p:embed/>
                </p:oleObj>
              </mc:Choice>
              <mc:Fallback>
                <p:oleObj name="PDF" r:id="rId8" imgW="0" imgH="36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260" y="2805545"/>
                        <a:ext cx="2168236" cy="27393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490" y="212725"/>
            <a:ext cx="10771909" cy="964912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14" y="695181"/>
            <a:ext cx="11763161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03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810490" y="212725"/>
            <a:ext cx="10771909" cy="964912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7308" y="1674336"/>
            <a:ext cx="109450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 у детей дошкольного возраста представлений о взаимосвязи  и взаимодействии человека с природой, об  универсальной  ценности природы, а так же  развитие экологического сознания посредством природоохранных акций.</a:t>
            </a:r>
          </a:p>
        </p:txBody>
      </p:sp>
    </p:spTree>
    <p:extLst>
      <p:ext uri="{BB962C8B-B14F-4D97-AF65-F5344CB8AC3E}">
        <p14:creationId xmlns:p14="http://schemas.microsoft.com/office/powerpoint/2010/main" val="52464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810490" y="212725"/>
            <a:ext cx="10771909" cy="964912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6255" y="1251262"/>
            <a:ext cx="12025745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учебно-методической литературы относительно данной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проблемы;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апробация на практике природоохранных акций и выявление их эффективности при формировании представлений о взаимосвязи Человек –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Природа;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системы элементарных научных экологических  представлений доступных пониманию ребёнка (прежде всего как средства становления осознано - правильного отношения к природе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первоначальных умений  и навыков экологически грамотного и безопасного для природы и самого ребёнка поведения, и элементарных умений предвидеть  последствия некоторых своих действий по отношению к окружающей среде в процессе организации и проведения природоохранных акций.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pPr lvl="0"/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727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10490" y="212725"/>
            <a:ext cx="10771909" cy="9649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экологического образования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389091" y="1422400"/>
            <a:ext cx="4414982" cy="244763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комплексно-тематический план по экологическому воспитанию  детей  , с учётом инновационных подходов и технологий.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89527" y="1422400"/>
            <a:ext cx="4276436" cy="244763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рганизация  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пространственной среды, с учетом  современных условий и требований.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149599" y="3987560"/>
            <a:ext cx="5920510" cy="277345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с родителями воспитанников и общественными организациями экологической направленности:  </a:t>
            </a:r>
            <a:endParaRPr lang="ru-RU" sz="4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творчества, Детская библиотека , краеведческий музей.</a:t>
            </a:r>
          </a:p>
        </p:txBody>
      </p:sp>
      <p:sp>
        <p:nvSpPr>
          <p:cNvPr id="3" name="Выгнутая влево стрелка 2"/>
          <p:cNvSpPr/>
          <p:nvPr/>
        </p:nvSpPr>
        <p:spPr>
          <a:xfrm rot="19396954">
            <a:off x="1653309" y="4248727"/>
            <a:ext cx="775855" cy="1884218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лево стрелка 15"/>
          <p:cNvSpPr/>
          <p:nvPr/>
        </p:nvSpPr>
        <p:spPr>
          <a:xfrm rot="1893385" flipH="1">
            <a:off x="9735292" y="4194916"/>
            <a:ext cx="838588" cy="1884218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5144655" y="2392218"/>
            <a:ext cx="1856509" cy="341746"/>
          </a:xfrm>
          <a:prstGeom prst="left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31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33" r="34952" b="23421"/>
          <a:stretch/>
        </p:blipFill>
        <p:spPr>
          <a:xfrm>
            <a:off x="0" y="1297858"/>
            <a:ext cx="6481752" cy="3934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" t="4551" r="3391" b="1074"/>
          <a:stretch/>
        </p:blipFill>
        <p:spPr>
          <a:xfrm>
            <a:off x="6481752" y="264198"/>
            <a:ext cx="5710248" cy="6470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870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856" y="147782"/>
            <a:ext cx="8019143" cy="6494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147782"/>
            <a:ext cx="4331855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формирования экологической культуры у  дошкольников  с 2022г воспитанники моей группы стали участниками Всероссийского природоохранного социально-образовательного проекта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Дошколята». </a:t>
            </a:r>
          </a:p>
        </p:txBody>
      </p:sp>
    </p:spTree>
    <p:extLst>
      <p:ext uri="{BB962C8B-B14F-4D97-AF65-F5344CB8AC3E}">
        <p14:creationId xmlns:p14="http://schemas.microsoft.com/office/powerpoint/2010/main" val="372736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180" y="1541417"/>
            <a:ext cx="5688820" cy="4766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810490" y="212725"/>
            <a:ext cx="10771909" cy="9649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–это игра по взрослому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891" y="1177637"/>
            <a:ext cx="65116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 на формирование активной жизненной;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положительной позиции по отношению к природе и помогают понять ребенку, что от него зависит состояние окружающей нас среды;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добиться не механического запоминания правил поведения в природе, а осознанных знаний этих правил;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детям видеть примеры заботливого отношения к природе со стороны взрослых и самим развивать положительное отношение к природе, желание беречь её и заботиться о ней.</a:t>
            </a:r>
          </a:p>
        </p:txBody>
      </p:sp>
    </p:spTree>
    <p:extLst>
      <p:ext uri="{BB962C8B-B14F-4D97-AF65-F5344CB8AC3E}">
        <p14:creationId xmlns:p14="http://schemas.microsoft.com/office/powerpoint/2010/main" val="367299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</TotalTime>
  <Words>613</Words>
  <Application>Microsoft Office PowerPoint</Application>
  <PresentationFormat>Широкоэкранный</PresentationFormat>
  <Paragraphs>124</Paragraphs>
  <Slides>22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Тема Office</vt:lpstr>
      <vt:lpstr>PDF</vt:lpstr>
      <vt:lpstr>муниципальное бюджетное дошкольное образовательное учреждение детский сад общеразвивающего вида (художественно-эстетического приоритетного направления развития  воспитанников)  второй категории  №6 «Сказка»  г. Белая Калитва</vt:lpstr>
      <vt:lpstr>        </vt:lpstr>
      <vt:lpstr>Актуальность</vt:lpstr>
      <vt:lpstr>Цель:</vt:lpstr>
      <vt:lpstr>Задачи: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проведения акции: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 учреждение детский сад общеразвивающего вида  (художественно-эстетического приоритетного направления развития  воспитанников)  второй категории   №6 «Сказка» г. Белая Калитва</dc:title>
  <dc:creator>Admin</dc:creator>
  <cp:lastModifiedBy>User</cp:lastModifiedBy>
  <cp:revision>88</cp:revision>
  <dcterms:created xsi:type="dcterms:W3CDTF">2024-01-11T06:08:18Z</dcterms:created>
  <dcterms:modified xsi:type="dcterms:W3CDTF">2024-01-19T12:18:48Z</dcterms:modified>
</cp:coreProperties>
</file>