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58" r:id="rId5"/>
    <p:sldId id="259" r:id="rId6"/>
    <p:sldId id="263" r:id="rId7"/>
    <p:sldId id="262" r:id="rId8"/>
    <p:sldId id="260" r:id="rId9"/>
    <p:sldId id="265" r:id="rId10"/>
    <p:sldId id="264" r:id="rId11"/>
    <p:sldId id="26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66"/>
    <a:srgbClr val="0066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52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2" name="Picture 14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6" r="12600"/>
          <a:stretch/>
        </p:blipFill>
        <p:spPr bwMode="auto">
          <a:xfrm>
            <a:off x="4572000" y="2012051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45000"/>
                    </a14:imgEffect>
                    <a14:imgEffect>
                      <a14:brightnessContrast bright="28000" contras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93543">
            <a:off x="3642434" y="1713882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i.kam-solnyshko.ru/u/fd/fbdb4e904b11e5a2f1bbf5530a7ed6/-/img%20%281%29.png"/>
          <p:cNvPicPr>
            <a:picLocks noChangeAspect="1" noChangeArrowheads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8" r="5049"/>
          <a:stretch/>
        </p:blipFill>
        <p:spPr bwMode="auto">
          <a:xfrm>
            <a:off x="0" y="4365104"/>
            <a:ext cx="9144000" cy="274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кругленный прямоугольник 15"/>
          <p:cNvSpPr/>
          <p:nvPr userDrawn="1"/>
        </p:nvSpPr>
        <p:spPr>
          <a:xfrm>
            <a:off x="4918697" y="5478664"/>
            <a:ext cx="4216591" cy="1296144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5090" y="404665"/>
            <a:ext cx="8221366" cy="1080120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18697" y="5478664"/>
            <a:ext cx="4216591" cy="1368152"/>
          </a:xfrm>
        </p:spPr>
        <p:txBody>
          <a:bodyPr/>
          <a:lstStyle>
            <a:lvl1pPr marL="0" indent="0" algn="ctr">
              <a:buNone/>
              <a:defRPr>
                <a:solidFill>
                  <a:srgbClr val="00206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gradFill flip="none" rotWithShape="1">
          <a:gsLst>
            <a:gs pos="0">
              <a:srgbClr val="99FF66"/>
            </a:gs>
            <a:gs pos="57000">
              <a:schemeClr val="accent1">
                <a:tint val="44500"/>
                <a:satMod val="160000"/>
              </a:schemeClr>
            </a:gs>
            <a:gs pos="100000">
              <a:srgbClr val="92D050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 userDrawn="1"/>
        </p:nvSpPr>
        <p:spPr>
          <a:xfrm>
            <a:off x="455090" y="404665"/>
            <a:ext cx="8221366" cy="1080119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14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6" r="12600"/>
          <a:stretch/>
        </p:blipFill>
        <p:spPr bwMode="auto">
          <a:xfrm rot="2062218">
            <a:off x="7232974" y="4026964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4000"/>
                    </a14:imgEffect>
                    <a14:imgEffect>
                      <a14:brightnessContrast bright="-7000" contras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5761">
            <a:off x="6303408" y="3728795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gradFill flip="none" rotWithShape="1">
          <a:gsLst>
            <a:gs pos="0">
              <a:srgbClr val="99FF66"/>
            </a:gs>
            <a:gs pos="28000">
              <a:schemeClr val="accent1">
                <a:tint val="44500"/>
                <a:satMod val="160000"/>
              </a:schemeClr>
            </a:gs>
            <a:gs pos="100000">
              <a:srgbClr val="92D050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455090" y="404665"/>
            <a:ext cx="8221366" cy="1080119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1600200"/>
            <a:ext cx="404279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2" descr="http://i.kam-solnyshko.ru/u/fd/fbdb4e904b11e5a2f1bbf5530a7ed6/-/img%20%281%29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9000"/>
                    </a14:imgEffect>
                    <a14:imgEffect>
                      <a14:brightnessContrast contrast="-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128" r="5049"/>
          <a:stretch/>
        </p:blipFill>
        <p:spPr bwMode="auto">
          <a:xfrm>
            <a:off x="0" y="5229200"/>
            <a:ext cx="9144000" cy="1879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 userDrawn="1"/>
        </p:nvSpPr>
        <p:spPr>
          <a:xfrm>
            <a:off x="455091" y="1700808"/>
            <a:ext cx="3972894" cy="4320480"/>
          </a:xfrm>
          <a:prstGeom prst="roundRect">
            <a:avLst/>
          </a:prstGeom>
          <a:noFill/>
          <a:ln w="50800">
            <a:solidFill>
              <a:srgbClr val="99FF66"/>
            </a:solidFill>
            <a:prstDash val="solid"/>
            <a:round/>
          </a:ln>
          <a:effectLst>
            <a:outerShdw blurRad="63500" sx="102000" sy="102000" algn="ctr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 userDrawn="1"/>
        </p:nvSpPr>
        <p:spPr>
          <a:xfrm>
            <a:off x="4716016" y="1675112"/>
            <a:ext cx="3960440" cy="4320480"/>
          </a:xfrm>
          <a:prstGeom prst="roundRect">
            <a:avLst/>
          </a:prstGeom>
          <a:noFill/>
          <a:ln w="50800">
            <a:solidFill>
              <a:srgbClr val="99FF66"/>
            </a:solidFill>
            <a:prstDash val="solid"/>
            <a:round/>
          </a:ln>
          <a:effectLst>
            <a:outerShdw blurRad="63500" sx="102000" sy="102000" algn="ctr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gradFill flip="none" rotWithShape="1">
          <a:gsLst>
            <a:gs pos="0">
              <a:srgbClr val="99FF66"/>
            </a:gs>
            <a:gs pos="63000">
              <a:schemeClr val="accent1">
                <a:tint val="44500"/>
                <a:satMod val="160000"/>
              </a:schemeClr>
            </a:gs>
            <a:gs pos="100000">
              <a:srgbClr val="92D05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28.09.2025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6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4000"/>
                    </a14:imgEffect>
                    <a14:imgEffect>
                      <a14:brightnessContrast bright="-7000" contras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75604">
            <a:off x="6477953" y="3728794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4000"/>
                    </a14:imgEffect>
                    <a14:imgEffect>
                      <a14:brightnessContrast bright="-7000" contras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0742" flipH="1">
            <a:off x="-38655" y="3739698"/>
            <a:ext cx="2442392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6" r="12600"/>
          <a:stretch/>
        </p:blipFill>
        <p:spPr bwMode="auto">
          <a:xfrm>
            <a:off x="3779912" y="5544607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bg>
      <p:bgPr shadeToTitle="1"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395536" y="1772816"/>
            <a:ext cx="8280920" cy="1440160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08912" cy="1080120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772816"/>
            <a:ext cx="8265246" cy="1386383"/>
          </a:xfrm>
        </p:spPr>
        <p:txBody>
          <a:bodyPr anchor="b"/>
          <a:lstStyle>
            <a:lvl1pPr marL="0" indent="0" algn="just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14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6" r="12600"/>
          <a:stretch/>
        </p:blipFill>
        <p:spPr bwMode="auto">
          <a:xfrm rot="2062218">
            <a:off x="2927320" y="4441526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омер слайда 5"/>
          <p:cNvSpPr txBox="1">
            <a:spLocks/>
          </p:cNvSpPr>
          <p:nvPr userDrawn="1"/>
        </p:nvSpPr>
        <p:spPr>
          <a:xfrm>
            <a:off x="6553199" y="606831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1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6000" contrast="-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5761">
            <a:off x="1503468" y="3682510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7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455090" y="404665"/>
            <a:ext cx="8221366" cy="1080119"/>
          </a:xfrm>
          <a:prstGeom prst="roundRect">
            <a:avLst/>
          </a:prstGeom>
          <a:solidFill>
            <a:srgbClr val="99FF66">
              <a:alpha val="66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1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00206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00206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00206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00206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00206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00206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r.mtdata.ru/r480x-/u19/photo0F6F/20890808034-0/original.jpg" TargetMode="External"/><Relationship Id="rId2" Type="http://schemas.openxmlformats.org/officeDocument/2006/relationships/hyperlink" Target="http://photoshopia.ru/clipart/data/1319/medium/1442769904315_photoshopia_ru.pn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s3.favim.ru/610/141230/Favim.ru-2346553.jpg" TargetMode="External"/><Relationship Id="rId4" Type="http://schemas.openxmlformats.org/officeDocument/2006/relationships/hyperlink" Target="http://4vector.com/data/002/166/2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16632"/>
            <a:ext cx="8352928" cy="1584175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Приёмы работы со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слабо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успевающими </a:t>
            </a:r>
            <a:b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уроках биологии</a:t>
            </a:r>
            <a:r>
              <a:rPr lang="en-GB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географии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биологии, географии МОУ ЦО « Открытие»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Тельманова Наталья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31260762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EAF22F-0513-6E2E-E844-C32252670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2327752"/>
            <a:ext cx="8208912" cy="1080120"/>
          </a:xfrm>
        </p:spPr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60DBDE9-375D-8DB7-7EE9-21262E8F10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9377" y="38164"/>
            <a:ext cx="8265246" cy="2466503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 наши дети очень разные: одни яркие, талантливые, другие не очень.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Но каждый ребенок должен самореализоваться</a:t>
            </a:r>
            <a:endParaRPr lang="ru-RU" sz="1800" b="1" kern="100" dirty="0">
              <a:solidFill>
                <a:srgbClr val="002060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b="1" kern="100" dirty="0">
              <a:solidFill>
                <a:srgbClr val="002060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30744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Источники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Ветка. </a:t>
            </a:r>
            <a:r>
              <a:rPr lang="en-US" dirty="0">
                <a:hlinkClick r:id="rId2"/>
              </a:rPr>
              <a:t>http://photoshopia.ru/clipart/data/1319/medium/1442769904315_photoshopia_ru.png</a:t>
            </a:r>
            <a:r>
              <a:rPr lang="ru-RU" dirty="0"/>
              <a:t> </a:t>
            </a:r>
          </a:p>
          <a:p>
            <a:r>
              <a:rPr lang="ru-RU" dirty="0"/>
              <a:t>Планета Земля. </a:t>
            </a:r>
            <a:r>
              <a:rPr lang="en-US" dirty="0">
                <a:hlinkClick r:id="rId3"/>
              </a:rPr>
              <a:t>https://r.mtdata.ru/r480x-/u19/photo0F6F/20890808034-0/original.jpg</a:t>
            </a:r>
            <a:r>
              <a:rPr lang="ru-RU" dirty="0"/>
              <a:t> </a:t>
            </a:r>
          </a:p>
          <a:p>
            <a:r>
              <a:rPr lang="ru-RU" dirty="0"/>
              <a:t>Поляна. </a:t>
            </a:r>
            <a:r>
              <a:rPr lang="en-US" dirty="0">
                <a:hlinkClick r:id="rId4"/>
              </a:rPr>
              <a:t>http://4vector.com/data/002/166/2.jpg</a:t>
            </a:r>
            <a:r>
              <a:rPr lang="ru-RU" dirty="0"/>
              <a:t> </a:t>
            </a:r>
          </a:p>
          <a:p>
            <a:r>
              <a:rPr lang="ru-RU" dirty="0"/>
              <a:t>Раскрытая книга. </a:t>
            </a:r>
            <a:r>
              <a:rPr lang="en-US" dirty="0">
                <a:hlinkClick r:id="rId5"/>
              </a:rPr>
              <a:t>http://s3.favim.ru/610/141230/Favim.ru-2346553.jpg</a:t>
            </a:r>
            <a:r>
              <a:rPr lang="ru-RU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6995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A20B64-37DB-9EEF-0CCA-D1F7A869E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Проблема: «не потерять», «не упустить</a:t>
            </a:r>
            <a:r>
              <a:rPr lang="ru-RU" dirty="0"/>
              <a:t>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AEE8B27-12E7-177B-ECA5-EADDA8214A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2439793"/>
          </a:xfrm>
        </p:spPr>
        <p:txBody>
          <a:bodyPr>
            <a:normAutofit lnSpcReduction="10000"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«Увидеть и понять проблему – наполовину решить её, если же не видишь проблему- это значит, что она в тебе самом»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1E08A55-BE07-7F5D-E766-FADD0673838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381" t="37400" r="14563"/>
          <a:stretch/>
        </p:blipFill>
        <p:spPr>
          <a:xfrm>
            <a:off x="251520" y="4113717"/>
            <a:ext cx="3744416" cy="24397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3E3D0CB-4D65-A15B-0B20-205F51819BA2}"/>
              </a:ext>
            </a:extLst>
          </p:cNvPr>
          <p:cNvSpPr txBox="1"/>
          <p:nvPr/>
        </p:nvSpPr>
        <p:spPr>
          <a:xfrm>
            <a:off x="4860032" y="4027943"/>
            <a:ext cx="21914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Древние мудрецы</a:t>
            </a:r>
          </a:p>
        </p:txBody>
      </p:sp>
    </p:spTree>
    <p:extLst>
      <p:ext uri="{BB962C8B-B14F-4D97-AF65-F5344CB8AC3E}">
        <p14:creationId xmlns:p14="http://schemas.microsoft.com/office/powerpoint/2010/main" val="2027274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три типа неуспевающих школьников</a:t>
            </a:r>
            <a:endParaRPr lang="ru-RU" sz="36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9659AFD-C0B8-7B85-1E33-B55E7CF88E4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8" t="15227" r="3970" b="3636"/>
          <a:stretch/>
        </p:blipFill>
        <p:spPr>
          <a:xfrm>
            <a:off x="323528" y="1675611"/>
            <a:ext cx="6701249" cy="4558783"/>
          </a:xfrm>
          <a:prstGeom prst="rect">
            <a:avLst/>
          </a:prstGeom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id="{DEB85FB0-574E-3A66-AF4A-3BAC017EF2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l="11139" r="11429"/>
          <a:stretch/>
        </p:blipFill>
        <p:spPr>
          <a:xfrm>
            <a:off x="6876256" y="1678530"/>
            <a:ext cx="2267743" cy="2198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737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>
            <a:normAutofit fontScale="90000"/>
          </a:bodyPr>
          <a:lstStyle/>
          <a:p>
            <a:r>
              <a:rPr lang="ru-RU" sz="4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Причины, вызывающие школьную неуспеваемость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2601" y="1839119"/>
            <a:ext cx="4038600" cy="4104456"/>
          </a:xfrm>
        </p:spPr>
        <p:txBody>
          <a:bodyPr>
            <a:normAutofit fontScale="85000" lnSpcReduction="10000"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Tx/>
              <a:buFont typeface="Century Gothic" pitchFamily="34" charset="0"/>
              <a:buChar char="□"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внутренние, субъективные, исходящие в основном от самого ученика;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Tx/>
              <a:buFont typeface="Century Gothic" pitchFamily="34" charset="0"/>
              <a:buChar char="□"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внешние, объективные, в основном не зависящие от ученика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endParaRPr lang="ru-RU" sz="20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2B8E92B-8F6C-3093-6F9C-58C7C6B5E7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024" y="2151821"/>
            <a:ext cx="3879281" cy="3414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3661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59842"/>
            <a:ext cx="8229600" cy="1012974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Профилактика неуспеваемости на основных этапах урока</a:t>
            </a:r>
            <a:br>
              <a:rPr lang="ru-RU" sz="4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7490DE-9C91-7D42-C248-BC37F5BBD0FA}"/>
              </a:ext>
            </a:extLst>
          </p:cNvPr>
          <p:cNvSpPr txBox="1"/>
          <p:nvPr/>
        </p:nvSpPr>
        <p:spPr>
          <a:xfrm>
            <a:off x="4181417" y="1772816"/>
            <a:ext cx="3888432" cy="4626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20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i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Контроль подготовленности учащихся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2000" i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2.Организация самостоятельной работы вне класса.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2000" i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3.Самостоятельная работа учащихся на уроке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2000" i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Организация самостоятельной работы вне класса</a:t>
            </a:r>
            <a:endParaRPr lang="ru-RU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200"/>
              </a:spcAft>
            </a:pPr>
            <a:endParaRPr lang="ru-RU" sz="2000" i="1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200"/>
              </a:spcAft>
            </a:pPr>
            <a:endParaRPr lang="ru-RU" sz="2000" i="1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200"/>
              </a:spcAft>
            </a:pPr>
            <a:endParaRPr lang="ru-RU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1E3D17A-B347-E8CC-B3BA-A9EE5014F1B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201" r="19441" b="8000"/>
          <a:stretch/>
        </p:blipFill>
        <p:spPr>
          <a:xfrm>
            <a:off x="1275486" y="4784157"/>
            <a:ext cx="2502711" cy="189462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B2FD948-9655-6DFD-0A79-1F9ED1DEC8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0" y="1701403"/>
            <a:ext cx="246697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9609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5601AE-9249-33F8-C35F-BB5B06F8B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Виды работ со слабоуспевающими учениками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8F5174D-858C-80CE-80BC-5350549621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8545" y="1844824"/>
            <a:ext cx="4038600" cy="4525963"/>
          </a:xfrm>
        </p:spPr>
        <p:txBody>
          <a:bodyPr>
            <a:normAutofit fontScale="70000" lnSpcReduction="20000"/>
          </a:bodyPr>
          <a:lstStyle/>
          <a:p>
            <a:pPr algn="l"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ru-RU" b="1" i="1" dirty="0">
                <a:latin typeface="PT Sans" panose="020B0503020203020204" pitchFamily="34" charset="-52"/>
              </a:rPr>
              <a:t>Д</a:t>
            </a:r>
            <a:r>
              <a:rPr lang="ru-RU" b="1" i="1" dirty="0">
                <a:effectLst/>
                <a:latin typeface="PT Sans" panose="020B0503020203020204" pitchFamily="34" charset="-52"/>
              </a:rPr>
              <a:t>озирование заданий для самостоятельной работы на уроке, более подробные, чем у других учеников, инструкции.</a:t>
            </a:r>
            <a:endParaRPr lang="ru-RU" b="0" i="0" dirty="0">
              <a:effectLst/>
              <a:latin typeface="PT Sans" panose="020B0503020203020204" pitchFamily="34" charset="-52"/>
            </a:endParaRPr>
          </a:p>
          <a:p>
            <a:pPr algn="l"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ru-RU" b="1" i="1" dirty="0">
                <a:effectLst/>
                <a:latin typeface="PT Sans" panose="020B0503020203020204" pitchFamily="34" charset="-52"/>
              </a:rPr>
              <a:t>Создание особых условий опроса для неуспевающих учеников.</a:t>
            </a:r>
            <a:endParaRPr lang="ru-RU" b="0" i="0" dirty="0">
              <a:effectLst/>
              <a:latin typeface="PT Sans" panose="020B0503020203020204" pitchFamily="34" charset="-52"/>
            </a:endParaRPr>
          </a:p>
          <a:p>
            <a:pPr algn="l"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ru-RU" b="1" i="1" dirty="0">
                <a:effectLst/>
                <a:latin typeface="PT Sans" panose="020B0503020203020204" pitchFamily="34" charset="-52"/>
              </a:rPr>
              <a:t>Индивидуальная форма обучения.</a:t>
            </a:r>
            <a:endParaRPr lang="ru-RU" b="0" i="0" dirty="0">
              <a:effectLst/>
              <a:latin typeface="PT Sans" panose="020B0503020203020204" pitchFamily="34" charset="-52"/>
            </a:endParaRPr>
          </a:p>
          <a:p>
            <a:pPr algn="l"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ru-RU" b="1" i="1" dirty="0">
                <a:effectLst/>
                <a:latin typeface="PT Sans" panose="020B0503020203020204" pitchFamily="34" charset="-52"/>
              </a:rPr>
              <a:t>Дифференциация домашней работы учащихся.</a:t>
            </a:r>
            <a:endParaRPr lang="ru-RU" b="0" i="0" dirty="0">
              <a:effectLst/>
              <a:latin typeface="PT Sans" panose="020B0503020203020204" pitchFamily="34" charset="-52"/>
            </a:endParaRPr>
          </a:p>
          <a:p>
            <a:pPr algn="l"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ru-RU" b="1" i="1" dirty="0">
                <a:effectLst/>
                <a:latin typeface="PT Sans" panose="020B0503020203020204" pitchFamily="34" charset="-52"/>
              </a:rPr>
              <a:t>Дополнительные занятия с отстающими.</a:t>
            </a:r>
          </a:p>
          <a:p>
            <a:pPr algn="l">
              <a:spcAft>
                <a:spcPts val="750"/>
              </a:spcAft>
              <a:buFont typeface="Arial" panose="020B0604020202020204" pitchFamily="34" charset="0"/>
              <a:buChar char="•"/>
            </a:pPr>
            <a:endParaRPr lang="ru-RU" b="1" i="1" dirty="0">
              <a:solidFill>
                <a:srgbClr val="767676"/>
              </a:solidFill>
              <a:effectLst/>
              <a:latin typeface="PT Sans" panose="020B0503020203020204" pitchFamily="34" charset="-52"/>
            </a:endParaRPr>
          </a:p>
          <a:p>
            <a:pPr algn="l">
              <a:spcAft>
                <a:spcPts val="750"/>
              </a:spcAft>
              <a:buFont typeface="Arial" panose="020B0604020202020204" pitchFamily="34" charset="0"/>
              <a:buChar char="•"/>
            </a:pPr>
            <a:endParaRPr lang="ru-RU" b="0" i="0" dirty="0">
              <a:solidFill>
                <a:srgbClr val="767676"/>
              </a:solidFill>
              <a:effectLst/>
              <a:latin typeface="PT Sans" panose="020B0503020203020204" pitchFamily="34" charset="-52"/>
            </a:endParaRPr>
          </a:p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869337B-4824-BEBF-9648-832E2CC43EF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331394" y="1600200"/>
            <a:ext cx="3384376" cy="4506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5247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3BB94D8-416A-D91A-4455-1A5309A4B2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2768" y="1542798"/>
            <a:ext cx="2496331" cy="3326362"/>
          </a:xfrm>
          <a:prstGeom prst="rect">
            <a:avLst/>
          </a:prstGeom>
        </p:spPr>
      </p:pic>
      <p:sp>
        <p:nvSpPr>
          <p:cNvPr id="6" name="Содержимое 2">
            <a:extLst>
              <a:ext uri="{FF2B5EF4-FFF2-40B4-BE49-F238E27FC236}">
                <a16:creationId xmlns:a16="http://schemas.microsoft.com/office/drawing/2014/main" id="{B8607AC3-1C67-0EA7-ED94-D757C40569C3}"/>
              </a:ext>
            </a:extLst>
          </p:cNvPr>
          <p:cNvSpPr txBox="1">
            <a:spLocks/>
          </p:cNvSpPr>
          <p:nvPr/>
        </p:nvSpPr>
        <p:spPr>
          <a:xfrm>
            <a:off x="251520" y="1717979"/>
            <a:ext cx="6264696" cy="4366839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9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учебные тексты, </a:t>
            </a:r>
          </a:p>
          <a:p>
            <a:r>
              <a:rPr lang="ru-RU" sz="39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карточки-тренажеры; </a:t>
            </a:r>
          </a:p>
          <a:p>
            <a:r>
              <a:rPr lang="ru-RU" sz="39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карточки с выбором ответа;</a:t>
            </a:r>
          </a:p>
          <a:p>
            <a:r>
              <a:rPr lang="ru-RU" sz="39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карточки-конспекты;</a:t>
            </a:r>
          </a:p>
          <a:p>
            <a:r>
              <a:rPr lang="ru-RU" sz="39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карточки с образцом решения;</a:t>
            </a:r>
            <a:r>
              <a:rPr lang="ru-RU" sz="39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39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карточки-информаторы</a:t>
            </a:r>
          </a:p>
          <a:p>
            <a:r>
              <a:rPr lang="ru-RU" sz="33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Интерактивные тренажёры;</a:t>
            </a:r>
          </a:p>
          <a:p>
            <a:r>
              <a:rPr lang="ru-RU" sz="3300" b="1" kern="0" dirty="0"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Интерактивные Атласы</a:t>
            </a:r>
          </a:p>
          <a:p>
            <a:r>
              <a:rPr lang="ru-RU" sz="3300" b="1" kern="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Видеоролики</a:t>
            </a:r>
          </a:p>
          <a:p>
            <a:r>
              <a:rPr lang="ru-RU" sz="3300" b="1" kern="0" dirty="0"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Презентации</a:t>
            </a:r>
            <a:endParaRPr lang="ru-RU" sz="33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ru-RU" sz="4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/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9AE58EF9-62E1-0CB6-116C-47EAD0A6402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64827" y="613032"/>
            <a:ext cx="80143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750"/>
              </a:spcAft>
            </a:pPr>
            <a:r>
              <a:rPr lang="ru-RU" sz="2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ДИДАКТИЧЕСКИХ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МАТЕРИАЛОВ</a:t>
            </a:r>
            <a:endParaRPr lang="ru-RU" sz="20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D68116-5ACA-1BC1-408E-D9C6333FD2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063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ru-RU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896D657-D750-A02D-351C-65270F9DA3F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484" r="3692" b="4777"/>
          <a:stretch/>
        </p:blipFill>
        <p:spPr>
          <a:xfrm>
            <a:off x="3779912" y="254282"/>
            <a:ext cx="5152748" cy="372285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E52F8E2-5718-0C82-AF56-DC7F82C8835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284" t="15811" r="53151"/>
          <a:stretch/>
        </p:blipFill>
        <p:spPr>
          <a:xfrm>
            <a:off x="211340" y="254282"/>
            <a:ext cx="2707654" cy="3663293"/>
          </a:xfrm>
          <a:prstGeom prst="rect">
            <a:avLst/>
          </a:prstGeom>
        </p:spPr>
      </p:pic>
      <p:pic>
        <p:nvPicPr>
          <p:cNvPr id="4" name="Рисунок 3" descr="Изображение выглядит как текст, птица&#10;&#10;Автоматически созданное описание">
            <a:extLst>
              <a:ext uri="{FF2B5EF4-FFF2-40B4-BE49-F238E27FC236}">
                <a16:creationId xmlns:a16="http://schemas.microsoft.com/office/drawing/2014/main" id="{7211C2E7-C4D3-0D34-0945-874C1A6296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3429000"/>
            <a:ext cx="2880320" cy="332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013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785E93-C6F9-F998-F047-B04FE7E8D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опросе слабоуспевающих учащихся:</a:t>
            </a: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B48651-EEB7-35B7-4BBD-78DD79802C08}"/>
              </a:ext>
            </a:extLst>
          </p:cNvPr>
          <p:cNvSpPr txBox="1"/>
          <p:nvPr/>
        </p:nvSpPr>
        <p:spPr>
          <a:xfrm>
            <a:off x="899592" y="1066109"/>
            <a:ext cx="5904656" cy="4725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ru-RU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больше времени дается для подготовки, предлагаем учащемуся краткий план ответа;</a:t>
            </a:r>
            <a:endParaRPr lang="ru-RU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ru-RU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разрешается иметь свой план ответа;</a:t>
            </a:r>
            <a:endParaRPr lang="ru-RU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ru-RU" sz="2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выдаем схемы, плакаты, помогающие систематизировать ответ</a:t>
            </a: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"/>
            </a:pPr>
            <a:endParaRPr lang="ru-RU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0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Опрос слабоуспевающих сочетается с самостоятельной работой остальных учащихся, чтобы можно было провести индивидуальную работу, помочь наводящими вопросами показать свои знания, предупредить новое отставание.</a:t>
            </a:r>
            <a:endParaRPr lang="ru-RU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3">
            <a:extLst>
              <a:ext uri="{FF2B5EF4-FFF2-40B4-BE49-F238E27FC236}">
                <a16:creationId xmlns:a16="http://schemas.microsoft.com/office/drawing/2014/main" id="{1ECDF759-FF57-E014-35C9-D1687AAAF5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9381" y="1628800"/>
            <a:ext cx="2437868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8293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653</TotalTime>
  <Words>356</Words>
  <Application>Microsoft Office PowerPoint</Application>
  <PresentationFormat>Экран (4:3)</PresentationFormat>
  <Paragraphs>53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Aptos</vt:lpstr>
      <vt:lpstr>Arial</vt:lpstr>
      <vt:lpstr>Calibri</vt:lpstr>
      <vt:lpstr>Century Gothic</vt:lpstr>
      <vt:lpstr>PT Sans</vt:lpstr>
      <vt:lpstr>Times New Roman</vt:lpstr>
      <vt:lpstr>Wingdings</vt:lpstr>
      <vt:lpstr>Тема Office</vt:lpstr>
      <vt:lpstr>Приёмы работы со слабоуспевающими  на уроках биологии и географии</vt:lpstr>
      <vt:lpstr>Проблема: «не потерять», «не упустить»</vt:lpstr>
      <vt:lpstr>три типа неуспевающих школьников</vt:lpstr>
      <vt:lpstr>Причины, вызывающие школьную неуспеваемость</vt:lpstr>
      <vt:lpstr>Профилактика неуспеваемости на основных этапах урока </vt:lpstr>
      <vt:lpstr>Виды работ со слабоуспевающими учениками</vt:lpstr>
      <vt:lpstr>ИСПОЛЬЗОВАНИЕ ДИДАКТИЧЕСКИХ   МАТЕРИАЛОВ</vt:lpstr>
      <vt:lpstr> </vt:lpstr>
      <vt:lpstr>При опросе слабоуспевающих учащихся:</vt:lpstr>
      <vt:lpstr>Спасибо за внимание!</vt:lpstr>
      <vt:lpstr>Источники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для создания презентации</dc:title>
  <dc:creator>Павел Погодаев</dc:creator>
  <cp:lastModifiedBy>Наталья Тельманова</cp:lastModifiedBy>
  <cp:revision>18</cp:revision>
  <dcterms:created xsi:type="dcterms:W3CDTF">2017-01-04T14:26:05Z</dcterms:created>
  <dcterms:modified xsi:type="dcterms:W3CDTF">2025-09-28T11:59:45Z</dcterms:modified>
</cp:coreProperties>
</file>