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0" r:id="rId4"/>
    <p:sldId id="266" r:id="rId5"/>
    <p:sldId id="264" r:id="rId6"/>
    <p:sldId id="271" r:id="rId7"/>
    <p:sldId id="276" r:id="rId8"/>
    <p:sldId id="277" r:id="rId9"/>
    <p:sldId id="272" r:id="rId10"/>
    <p:sldId id="267" r:id="rId11"/>
    <p:sldId id="268" r:id="rId12"/>
    <p:sldId id="269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895E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329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42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198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67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56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703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769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484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247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159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39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BE67C-1DB6-4328-9CAB-B1491B23E957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E3267-FFF3-4B4A-A19C-CBAFADCAFA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55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gif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147" y="108585"/>
            <a:ext cx="11812118" cy="3779519"/>
          </a:xfrm>
          <a:gradFill>
            <a:gsLst>
              <a:gs pos="37000">
                <a:srgbClr val="E5EEC2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ru-RU" sz="4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cs typeface="Aharoni" panose="02010803020104030203" pitchFamily="2" charset="-79"/>
              </a:rPr>
              <a:t>«Возможности использования ментальных карт при формировании общих, профессиональных компетенций у обучающихся»</a:t>
            </a:r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cs typeface="Aharoni" panose="02010803020104030203" pitchFamily="2" charset="-79"/>
              </a:rPr>
              <a:t/>
            </a:r>
            <a:b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cs typeface="Aharoni" panose="02010803020104030203" pitchFamily="2" charset="-79"/>
              </a:rPr>
            </a:br>
            <a:endParaRPr lang="ru-RU" sz="44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9360" y="4358640"/>
            <a:ext cx="5638800" cy="2255520"/>
          </a:xfrm>
          <a:gradFill>
            <a:gsLst>
              <a:gs pos="37000">
                <a:srgbClr val="E5EEC2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dirty="0" err="1" smtClean="0">
                <a:latin typeface="Arial Narrow" panose="020B0606020202030204" pitchFamily="34" charset="0"/>
                <a:cs typeface="Aharoni" panose="02010803020104030203" pitchFamily="2" charset="-79"/>
              </a:rPr>
              <a:t>Мокеева</a:t>
            </a:r>
            <a:r>
              <a:rPr lang="ru-RU" dirty="0" smtClean="0">
                <a:latin typeface="Arial Narrow" panose="020B0606020202030204" pitchFamily="34" charset="0"/>
                <a:cs typeface="Aharoni" panose="02010803020104030203" pitchFamily="2" charset="-79"/>
              </a:rPr>
              <a:t> Любовь Николаевна</a:t>
            </a:r>
          </a:p>
          <a:p>
            <a:r>
              <a:rPr lang="ru-RU" dirty="0">
                <a:latin typeface="Arial Narrow" panose="020B0606020202030204" pitchFamily="34" charset="0"/>
                <a:cs typeface="Aharoni" panose="02010803020104030203" pitchFamily="2" charset="-79"/>
              </a:rPr>
              <a:t>у</a:t>
            </a:r>
            <a:r>
              <a:rPr lang="ru-RU" dirty="0" smtClean="0">
                <a:latin typeface="Arial Narrow" panose="020B0606020202030204" pitchFamily="34" charset="0"/>
                <a:cs typeface="Aharoni" panose="02010803020104030203" pitchFamily="2" charset="-79"/>
              </a:rPr>
              <a:t>читель начальных классов</a:t>
            </a:r>
          </a:p>
          <a:p>
            <a:r>
              <a:rPr lang="ru-RU" dirty="0" smtClean="0">
                <a:latin typeface="Arial Narrow" panose="020B0606020202030204" pitchFamily="34" charset="0"/>
                <a:cs typeface="Aharoni" panose="02010803020104030203" pitchFamily="2" charset="-79"/>
              </a:rPr>
              <a:t>МБОУ «Гимназия № 2»</a:t>
            </a:r>
          </a:p>
          <a:p>
            <a:r>
              <a:rPr lang="ru-RU" dirty="0" err="1" smtClean="0">
                <a:latin typeface="Arial Narrow" panose="020B0606020202030204" pitchFamily="34" charset="0"/>
                <a:cs typeface="Aharoni" panose="02010803020104030203" pitchFamily="2" charset="-79"/>
              </a:rPr>
              <a:t>Чистопольского</a:t>
            </a:r>
            <a:r>
              <a:rPr lang="ru-RU" dirty="0" smtClean="0">
                <a:latin typeface="Arial Narrow" panose="020B0606020202030204" pitchFamily="34" charset="0"/>
                <a:cs typeface="Aharoni" panose="02010803020104030203" pitchFamily="2" charset="-79"/>
              </a:rPr>
              <a:t> муниципального района</a:t>
            </a:r>
          </a:p>
          <a:p>
            <a:r>
              <a:rPr lang="ru-RU" dirty="0" smtClean="0">
                <a:latin typeface="Arial Narrow" panose="020B0606020202030204" pitchFamily="34" charset="0"/>
                <a:cs typeface="Aharoni" panose="02010803020104030203" pitchFamily="2" charset="-79"/>
              </a:rPr>
              <a:t>Республики Татарстан</a:t>
            </a:r>
            <a:endParaRPr lang="ru-RU" dirty="0"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pic>
        <p:nvPicPr>
          <p:cNvPr id="1028" name="Picture 4" descr="http://enkid.ru/wp-content/uploads/2014/03/mozg-reben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4805">
            <a:off x="803426" y="3358274"/>
            <a:ext cx="3372333" cy="3372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81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iki.iteach.ru/images/4/4d/%D0%92%D0%A0%D0%95%D0%9C%D0%95%D0%9D%D0%90_%D0%93%D0%9E%D0%94%D0%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0"/>
          <a:stretch/>
        </p:blipFill>
        <p:spPr bwMode="auto">
          <a:xfrm>
            <a:off x="838200" y="365125"/>
            <a:ext cx="10515600" cy="5811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vm.ru/photo/vecherka/2013/05/doc69yrj4yenlcjklmnczf_800_4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"/>
          <a:stretch/>
        </p:blipFill>
        <p:spPr bwMode="auto">
          <a:xfrm>
            <a:off x="643945" y="270456"/>
            <a:ext cx="10709856" cy="6387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51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coo.com/diagrams/kcCPQl6s12PBAY0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94" y="146184"/>
            <a:ext cx="9723592" cy="638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0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6484"/>
          <a:stretch/>
        </p:blipFill>
        <p:spPr>
          <a:xfrm>
            <a:off x="838200" y="365124"/>
            <a:ext cx="10515600" cy="612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ds04.infourok.ru/uploads/ex/0618/0004d48f-ff311611/img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84"/>
          <a:stretch/>
        </p:blipFill>
        <p:spPr bwMode="auto">
          <a:xfrm>
            <a:off x="715314" y="262093"/>
            <a:ext cx="10761372" cy="6228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77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kokh.ru/wp-content/uploads/2014/04/mk2-al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515600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91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907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cs typeface="Aharoni" panose="02010803020104030203" pitchFamily="2" charset="-79"/>
              </a:rPr>
              <a:t>Mindmapping</a:t>
            </a:r>
            <a:r>
              <a:rPr lang="en-US" sz="5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(</a:t>
            </a:r>
            <a:r>
              <a:rPr lang="ru-RU" sz="5400" b="1" dirty="0" err="1" smtClean="0">
                <a:solidFill>
                  <a:srgbClr val="FF0000"/>
                </a:solidFill>
                <a:cs typeface="Aharoni" panose="02010803020104030203" pitchFamily="2" charset="-79"/>
              </a:rPr>
              <a:t>майндмэпинг</a:t>
            </a:r>
            <a:r>
              <a:rPr lang="ru-RU" sz="54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 – карта мыслей)</a:t>
            </a:r>
            <a:endParaRPr lang="ru-RU" sz="5400" b="1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639" y="683651"/>
            <a:ext cx="10515600" cy="5378473"/>
          </a:xfrm>
        </p:spPr>
        <p:txBody>
          <a:bodyPr/>
          <a:lstStyle/>
          <a:p>
            <a:r>
              <a:rPr lang="ru-RU" b="1" dirty="0">
                <a:cs typeface="Aharoni" panose="02010803020104030203" pitchFamily="2" charset="-79"/>
              </a:rPr>
              <a:t>Это удобная и эффективная техника визуализации мышления, построенная на создании альтернативной </a:t>
            </a:r>
            <a:r>
              <a:rPr lang="ru-RU" b="1" dirty="0" smtClean="0">
                <a:cs typeface="Aharoni" panose="02010803020104030203" pitchFamily="2" charset="-79"/>
              </a:rPr>
              <a:t>записи. </a:t>
            </a:r>
            <a:endParaRPr lang="ru-RU" b="1" dirty="0">
              <a:cs typeface="Aharoni" panose="02010803020104030203" pitchFamily="2" charset="-79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747148" y="3014345"/>
            <a:ext cx="2049498" cy="1168187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ОБЛАСТИ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олилиния 12"/>
          <p:cNvSpPr/>
          <p:nvPr/>
        </p:nvSpPr>
        <p:spPr>
          <a:xfrm rot="21388818">
            <a:off x="6658971" y="2799891"/>
            <a:ext cx="1612356" cy="463282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20358427">
            <a:off x="6521506" y="2588322"/>
            <a:ext cx="1854558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з</a:t>
            </a:r>
            <a:r>
              <a:rPr lang="ru-RU" sz="2000" b="1" dirty="0" smtClean="0">
                <a:solidFill>
                  <a:srgbClr val="FF0000"/>
                </a:solidFill>
              </a:rPr>
              <a:t>апоминание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221666" y="1413952"/>
            <a:ext cx="2160750" cy="132681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3" idx="1"/>
          </p:cNvCxnSpPr>
          <p:nvPr/>
        </p:nvCxnSpPr>
        <p:spPr>
          <a:xfrm flipV="1">
            <a:off x="8255586" y="2673240"/>
            <a:ext cx="2993897" cy="775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 rot="21440697">
            <a:off x="8490836" y="2244395"/>
            <a:ext cx="2856596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</a:t>
            </a:r>
            <a:r>
              <a:rPr lang="ru-RU" b="1" dirty="0" smtClean="0">
                <a:solidFill>
                  <a:srgbClr val="002060"/>
                </a:solidFill>
              </a:rPr>
              <a:t>аучивание таблиц, схем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9728205">
            <a:off x="7876487" y="1605190"/>
            <a:ext cx="2851109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одготовка к экзаменам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 rot="2057621">
            <a:off x="3572186" y="2553619"/>
            <a:ext cx="1720527" cy="404462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2173596">
            <a:off x="6112171" y="4262007"/>
            <a:ext cx="1854558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презентация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763107">
            <a:off x="6433822" y="3599023"/>
            <a:ext cx="1854558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обучение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1281846">
            <a:off x="3524281" y="2361824"/>
            <a:ext cx="2069500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м</a:t>
            </a:r>
            <a:r>
              <a:rPr lang="ru-RU" sz="2000" b="1" dirty="0" smtClean="0">
                <a:solidFill>
                  <a:srgbClr val="FF0000"/>
                </a:solidFill>
              </a:rPr>
              <a:t>озговой штурм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0" name="Полилиния 29"/>
          <p:cNvSpPr/>
          <p:nvPr/>
        </p:nvSpPr>
        <p:spPr>
          <a:xfrm rot="20073523">
            <a:off x="1532487" y="2904519"/>
            <a:ext cx="2289203" cy="521233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 rot="21405899">
            <a:off x="820447" y="2491626"/>
            <a:ext cx="2805772" cy="549975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 rot="21388818">
            <a:off x="3059675" y="3749462"/>
            <a:ext cx="1677232" cy="181307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 rot="18963927">
            <a:off x="-275404" y="5334639"/>
            <a:ext cx="3870530" cy="88391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 rot="553250">
            <a:off x="978862" y="3806587"/>
            <a:ext cx="1992281" cy="1245441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 rot="20527374">
            <a:off x="3235922" y="4476560"/>
            <a:ext cx="2123094" cy="510538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 rot="17499815">
            <a:off x="2827741" y="5654308"/>
            <a:ext cx="979805" cy="225633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 rot="1642332">
            <a:off x="3215273" y="5878429"/>
            <a:ext cx="3742247" cy="281241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 rot="1546204">
            <a:off x="6744126" y="3853776"/>
            <a:ext cx="1153892" cy="287876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 rot="21388818">
            <a:off x="7847654" y="3260347"/>
            <a:ext cx="3225883" cy="768207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 rot="2224897">
            <a:off x="7919834" y="4024588"/>
            <a:ext cx="3051050" cy="1133981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 rot="3421207">
            <a:off x="7052107" y="5829792"/>
            <a:ext cx="2063500" cy="96931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 rot="1087274">
            <a:off x="7388451" y="5471020"/>
            <a:ext cx="4639879" cy="277718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 rot="3028165">
            <a:off x="6066268" y="4364188"/>
            <a:ext cx="1539046" cy="447678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 rot="974872">
            <a:off x="8056213" y="4195170"/>
            <a:ext cx="3121036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л</a:t>
            </a:r>
            <a:r>
              <a:rPr lang="ru-RU" b="1" dirty="0" smtClean="0">
                <a:solidFill>
                  <a:srgbClr val="7030A0"/>
                </a:solidFill>
              </a:rPr>
              <a:t>учшее усвоение материала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20607191">
            <a:off x="7693632" y="3196857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аписание творческих заданий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 rot="935395">
            <a:off x="7491121" y="5198185"/>
            <a:ext cx="4715804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э</a:t>
            </a:r>
            <a:r>
              <a:rPr lang="ru-RU" b="1" dirty="0" smtClean="0">
                <a:solidFill>
                  <a:srgbClr val="0070C0"/>
                </a:solidFill>
              </a:rPr>
              <a:t>ффективная передача общей цели, мысли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 rot="3234825">
            <a:off x="6602131" y="5690251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</a:t>
            </a:r>
            <a:r>
              <a:rPr lang="ru-RU" b="1" dirty="0" smtClean="0">
                <a:solidFill>
                  <a:srgbClr val="0070C0"/>
                </a:solidFill>
              </a:rPr>
              <a:t>ыделение главного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 rot="20808715">
            <a:off x="123684" y="2441594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коллективная работа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7" name="Полилиния 56"/>
          <p:cNvSpPr/>
          <p:nvPr/>
        </p:nvSpPr>
        <p:spPr>
          <a:xfrm rot="1085453">
            <a:off x="2157521" y="2197666"/>
            <a:ext cx="1408368" cy="317373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 rot="19326633">
            <a:off x="625484" y="2892197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т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ворческая работа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 rot="21040031">
            <a:off x="2103784" y="3405807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планирование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 rot="318855">
            <a:off x="1005782" y="1904984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овые идеи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 rot="1400664">
            <a:off x="2390153" y="5682039"/>
            <a:ext cx="5820930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ч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еткое видение всех «за» и «против»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16681669">
            <a:off x="1402400" y="5515772"/>
            <a:ext cx="3462529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выбор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 rot="20272459">
            <a:off x="51612" y="4028810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тратегия проведения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 rot="18910640">
            <a:off x="-1686697" y="5150535"/>
            <a:ext cx="6169058" cy="575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азработка собственных проектов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" name="Полилиния 49"/>
          <p:cNvSpPr/>
          <p:nvPr/>
        </p:nvSpPr>
        <p:spPr>
          <a:xfrm rot="15369149" flipV="1">
            <a:off x="1581583" y="4432892"/>
            <a:ext cx="2056904" cy="1442718"/>
          </a:xfrm>
          <a:custGeom>
            <a:avLst/>
            <a:gdLst>
              <a:gd name="connsiteX0" fmla="*/ 0 w 1468192"/>
              <a:gd name="connsiteY0" fmla="*/ 450760 h 450760"/>
              <a:gd name="connsiteX1" fmla="*/ 1468192 w 1468192"/>
              <a:gd name="connsiteY1" fmla="*/ 0 h 45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8192" h="450760">
                <a:moveTo>
                  <a:pt x="0" y="450760"/>
                </a:moveTo>
                <a:lnTo>
                  <a:pt x="1468192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rot="17493696">
            <a:off x="572007" y="5064334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собственное время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19735379">
            <a:off x="2386301" y="4327327"/>
            <a:ext cx="3575422" cy="55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п</a:t>
            </a:r>
            <a:r>
              <a:rPr lang="ru-RU" sz="2000" b="1" dirty="0" smtClean="0">
                <a:solidFill>
                  <a:srgbClr val="FF0000"/>
                </a:solidFill>
              </a:rPr>
              <a:t>ринятие решений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6" name="Picture 4" descr="http://enkid.ru/wp-content/uploads/2014/03/mozg-reben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034" y="1705490"/>
            <a:ext cx="1289650" cy="1289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95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128790"/>
            <a:ext cx="11977352" cy="8371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памяти – это модель работы нашего мозга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6574" y="965915"/>
            <a:ext cx="3215426" cy="52110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s://image2.slideserve.com/5058407/slide18-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5" t="21071" r="8654" b="9537"/>
          <a:stretch/>
        </p:blipFill>
        <p:spPr bwMode="auto">
          <a:xfrm>
            <a:off x="598867" y="891213"/>
            <a:ext cx="11011437" cy="5966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06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chimangliyskiy.ru/wp-content/uploads/2014/07/mind-map-%D1%81%D1%85%D0%B5%D0%BC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76"/>
            <a:ext cx="12192000" cy="680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get.whotrades.com/u2/photoB11B/20078270349-0/blogpos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76"/>
            <a:ext cx="12192000" cy="680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s04.infourok.ru/uploads/ex/012a/000aea21-6c312d9d/img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8" t="32864" r="11611" b="1548"/>
          <a:stretch/>
        </p:blipFill>
        <p:spPr bwMode="auto">
          <a:xfrm>
            <a:off x="0" y="50276"/>
            <a:ext cx="12192000" cy="680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46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83" y="128789"/>
            <a:ext cx="11719775" cy="721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Преимущества ментальной карты (интеллект-карт)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50006"/>
            <a:ext cx="10515600" cy="53269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stimul.biz/images/data/gallery_1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4" y="850006"/>
            <a:ext cx="10921284" cy="5872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57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911"/>
            <a:ext cx="12192000" cy="69545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Последовательность составления ментальной карты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11369"/>
            <a:ext cx="10515600" cy="5365594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005247"/>
            <a:ext cx="1041793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центре листа, расположенного по горизонтали (альбомный вариант), рисуется ядро – основное понятие/тема/ключевой образ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Начиная с правого верхнего угла по часовой стрелке от ядра рисуются ветки первого уровня/разделы, на которых пишутся слова, раскрывающие центральную идею.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От веток первого уровня отходят ветки второго уровня, своего рода разукрупнения, уточнения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Слова пишутся печатными буквами.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Записываются только ключевые слова (не предложения).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Разные уровни или ветки выделяются цветами. Везде, где возможно, добавляются рисунки, пиктограммы, символы, ассоциирующиеся с ключевыми словами.</a:t>
            </a:r>
          </a:p>
        </p:txBody>
      </p:sp>
    </p:spTree>
    <p:extLst>
      <p:ext uri="{BB962C8B-B14F-4D97-AF65-F5344CB8AC3E}">
        <p14:creationId xmlns:p14="http://schemas.microsoft.com/office/powerpoint/2010/main" val="99329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20796" y="2886530"/>
            <a:ext cx="9908494" cy="322477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424" y="392599"/>
            <a:ext cx="10263389" cy="6395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Составление ментальной карты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2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3209">
            <a:off x="7010351" y="2249282"/>
            <a:ext cx="1840876" cy="89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988416" y="2434241"/>
            <a:ext cx="2215167" cy="177728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ПОДАРОК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4731">
            <a:off x="1545427" y="2652030"/>
            <a:ext cx="2391798" cy="67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3209">
            <a:off x="1561745" y="5840752"/>
            <a:ext cx="1593620" cy="43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9798">
            <a:off x="1574736" y="1689890"/>
            <a:ext cx="2391798" cy="5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4828">
            <a:off x="6634042" y="3936481"/>
            <a:ext cx="2364026" cy="89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1093">
            <a:off x="1822336" y="2197878"/>
            <a:ext cx="1396338" cy="64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3118">
            <a:off x="3089727" y="2253659"/>
            <a:ext cx="2109619" cy="89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3209">
            <a:off x="3109026" y="3922060"/>
            <a:ext cx="2391798" cy="89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8861">
            <a:off x="2503116" y="4826862"/>
            <a:ext cx="1867877" cy="79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://pluspng.com/img-png/horizontal-line-clipart-220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1854">
            <a:off x="1675095" y="4743269"/>
            <a:ext cx="1637743" cy="67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1259959">
            <a:off x="6962705" y="3980918"/>
            <a:ext cx="2008463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ОРИГИНАЛЬНЫЙ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21131940">
            <a:off x="6992118" y="2294688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СТАНДАРТНЫЙ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895180">
            <a:off x="8976668" y="2167736"/>
            <a:ext cx="1075205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конфеты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351760">
            <a:off x="9307728" y="1283977"/>
            <a:ext cx="177102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</a:t>
            </a:r>
            <a:r>
              <a:rPr lang="ru-RU" b="1" dirty="0" smtClean="0">
                <a:solidFill>
                  <a:schemeClr val="tx1"/>
                </a:solidFill>
              </a:rPr>
              <a:t> горшочках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19906554">
            <a:off x="8980224" y="976059"/>
            <a:ext cx="1039829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живые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rot="2444749">
            <a:off x="8944252" y="2561330"/>
            <a:ext cx="106856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деньги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 rot="20726028">
            <a:off x="8994370" y="3901135"/>
            <a:ext cx="1908735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</a:t>
            </a:r>
            <a:r>
              <a:rPr lang="ru-RU" b="1" dirty="0" smtClean="0">
                <a:solidFill>
                  <a:schemeClr val="tx1"/>
                </a:solidFill>
              </a:rPr>
              <a:t>воими руками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1623946">
            <a:off x="1228873" y="4090349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стихотворение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 rot="18373329">
            <a:off x="10787318" y="3199079"/>
            <a:ext cx="75964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торт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1406320">
            <a:off x="10671919" y="4011645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поделка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21131940">
            <a:off x="3066160" y="3937546"/>
            <a:ext cx="2166158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НЕМАТЕРИАЛЬНЫЙ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 rot="19710126">
            <a:off x="8454544" y="1776411"/>
            <a:ext cx="932450" cy="3369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цветы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01517">
            <a:off x="8678753" y="1752670"/>
            <a:ext cx="724615" cy="70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41739">
            <a:off x="9916586" y="821661"/>
            <a:ext cx="499865" cy="164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4507" y="4498917"/>
            <a:ext cx="708053" cy="124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24849" flipH="1">
            <a:off x="9276603" y="4221478"/>
            <a:ext cx="587794" cy="224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10474">
            <a:off x="3299683" y="5288074"/>
            <a:ext cx="672899" cy="164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05919">
            <a:off x="1763230" y="3436757"/>
            <a:ext cx="577949" cy="208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42705">
            <a:off x="11116667" y="3207023"/>
            <a:ext cx="249522" cy="87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15982">
            <a:off x="11198003" y="3731959"/>
            <a:ext cx="346232" cy="124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11720">
            <a:off x="9703220" y="3173136"/>
            <a:ext cx="457683" cy="233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6466">
            <a:off x="9220143" y="1801063"/>
            <a:ext cx="508372" cy="140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86438">
            <a:off x="8612637" y="2689552"/>
            <a:ext cx="1435738" cy="43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moziru.com/images/lines-clipart-curve-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44369">
            <a:off x="9270687" y="883102"/>
            <a:ext cx="793012" cy="85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Прямоугольник 62"/>
          <p:cNvSpPr/>
          <p:nvPr/>
        </p:nvSpPr>
        <p:spPr>
          <a:xfrm rot="20005202">
            <a:off x="1190016" y="4897687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песня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 rot="20744046">
            <a:off x="1353319" y="5697501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</a:t>
            </a:r>
            <a:r>
              <a:rPr lang="ru-RU" b="1" dirty="0" smtClean="0">
                <a:solidFill>
                  <a:schemeClr val="tx1"/>
                </a:solidFill>
              </a:rPr>
              <a:t>о городу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 rot="18107010">
            <a:off x="2414611" y="4871237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путешествие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rot="15334347">
            <a:off x="2471359" y="5939400"/>
            <a:ext cx="1975322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</a:t>
            </a:r>
            <a:r>
              <a:rPr lang="ru-RU" b="1" dirty="0" smtClean="0">
                <a:solidFill>
                  <a:schemeClr val="tx1"/>
                </a:solidFill>
              </a:rPr>
              <a:t>а берег реки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 rot="1401690">
            <a:off x="3421617" y="2305141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ТЕХНИКА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 rot="441018">
            <a:off x="1823308" y="2193539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утюг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 rot="1971060">
            <a:off x="1926785" y="1535817"/>
            <a:ext cx="1687701" cy="399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телевизор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830173">
            <a:off x="1482442" y="2663058"/>
            <a:ext cx="2226362" cy="365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холодильник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30" name="Picture 6" descr="http://gifok.net/images/2015/10/19/Flower-Arrangement_13.md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0327" y="379654"/>
            <a:ext cx="880362" cy="123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nplus.com/files/resources/original/599da5dad441815e0fcfdef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737" y="1772288"/>
            <a:ext cx="1545118" cy="87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openclipart.org/image/2400px/svg_to_png/88969/dollars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588" y="2641096"/>
            <a:ext cx="1333060" cy="99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38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63" grpId="0"/>
      <p:bldP spid="64" grpId="0"/>
      <p:bldP spid="65" grpId="0"/>
      <p:bldP spid="66" grpId="0"/>
      <p:bldP spid="67" grpId="0"/>
      <p:bldP spid="69" grpId="0"/>
      <p:bldP spid="7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ruskweb.ru/wp-content/uploads/2013/04/primer-mentalnoy-kartyi-2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9"/>
            <a:ext cx="12192000" cy="67292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1.picmix.com/output/stamp/thumb/5/8/9/8/348985_2c6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98988">
            <a:off x="4237109" y="1990084"/>
            <a:ext cx="3204329" cy="177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85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uchimangliyskiy.ru/wp-content/uploads/2014/07/mind-map-%D1%81%D1%85%D0%B5%D0%BC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1" y="365125"/>
            <a:ext cx="10515600" cy="5811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gau.ru/files/pages/4616/1389351950general_pages_10_January_2014_i4616_mejdunarodnyi_den_spasib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8692">
            <a:off x="4650303" y="1971329"/>
            <a:ext cx="27051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36382" y="5898524"/>
            <a:ext cx="6439437" cy="9144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Lyuba.mokeeva@yandex.ru</a:t>
            </a:r>
            <a:endParaRPr lang="ru-RU" sz="4400" dirty="0">
              <a:ln w="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529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699</TotalTime>
  <Words>248</Words>
  <Application>Microsoft Office PowerPoint</Application>
  <PresentationFormat>Широкоэкранный</PresentationFormat>
  <Paragraphs>62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Aharoni</vt:lpstr>
      <vt:lpstr>Arial</vt:lpstr>
      <vt:lpstr>Arial Narrow</vt:lpstr>
      <vt:lpstr>Calibri</vt:lpstr>
      <vt:lpstr>Calibri Light</vt:lpstr>
      <vt:lpstr>Times New Roman</vt:lpstr>
      <vt:lpstr>Office Theme</vt:lpstr>
      <vt:lpstr>«Возможности использования ментальных карт при формировании общих, профессиональных компетенций у обучающихся» </vt:lpstr>
      <vt:lpstr>Mindmapping (майндмэпинг – карта мыслей)</vt:lpstr>
      <vt:lpstr>Карта памяти – это модель работы нашего мозга</vt:lpstr>
      <vt:lpstr>Презентация PowerPoint</vt:lpstr>
      <vt:lpstr>Преимущества ментальной карты (интеллект-карт)</vt:lpstr>
      <vt:lpstr>Последовательность составления ментальной карты</vt:lpstr>
      <vt:lpstr>Составление ментальной карты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Николай</cp:lastModifiedBy>
  <cp:revision>53</cp:revision>
  <dcterms:created xsi:type="dcterms:W3CDTF">2018-06-13T11:18:19Z</dcterms:created>
  <dcterms:modified xsi:type="dcterms:W3CDTF">2018-06-19T18:49:53Z</dcterms:modified>
</cp:coreProperties>
</file>