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4"/>
  </p:handoutMasterIdLst>
  <p:sldIdLst>
    <p:sldId id="256" r:id="rId2"/>
    <p:sldId id="258" r:id="rId3"/>
    <p:sldId id="257" r:id="rId4"/>
    <p:sldId id="262" r:id="rId5"/>
    <p:sldId id="259" r:id="rId6"/>
    <p:sldId id="266" r:id="rId7"/>
    <p:sldId id="260" r:id="rId8"/>
    <p:sldId id="291" r:id="rId9"/>
    <p:sldId id="292" r:id="rId10"/>
    <p:sldId id="294" r:id="rId11"/>
    <p:sldId id="295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3" r:id="rId25"/>
    <p:sldId id="284" r:id="rId26"/>
    <p:sldId id="286" r:id="rId27"/>
    <p:sldId id="287" r:id="rId28"/>
    <p:sldId id="288" r:id="rId29"/>
    <p:sldId id="289" r:id="rId30"/>
    <p:sldId id="290" r:id="rId31"/>
    <p:sldId id="265" r:id="rId32"/>
    <p:sldId id="261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CC0000"/>
    <a:srgbClr val="6C0000"/>
    <a:srgbClr val="753805"/>
    <a:srgbClr val="7A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146682-C873-4668-8EA2-E16B35EDF695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DC4117-D166-4A18-889A-E3D93EE17E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2463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fordezign.ru/kliparty/18052-klipart-v-png-na-prozrachnom-fone-raznocvetnye-zavitushki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6840760" cy="136815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за прелесть </a:t>
            </a:r>
            <a:br>
              <a:rPr lang="ru-RU" sz="4800" b="1" spc="50" dirty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spc="50" dirty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 сказки!</a:t>
            </a:r>
          </a:p>
        </p:txBody>
      </p:sp>
      <p:pic>
        <p:nvPicPr>
          <p:cNvPr id="6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55776" y="548680"/>
            <a:ext cx="3168352" cy="641691"/>
          </a:xfrm>
          <a:prstGeom prst="rect">
            <a:avLst/>
          </a:prstGeom>
          <a:noFill/>
        </p:spPr>
      </p:pic>
      <p:pic>
        <p:nvPicPr>
          <p:cNvPr id="7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V="1">
            <a:off x="2555776" y="2636912"/>
            <a:ext cx="3168352" cy="64169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68557" y="3258015"/>
            <a:ext cx="565424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 по сказкам </a:t>
            </a:r>
          </a:p>
          <a:p>
            <a:pPr algn="ctr"/>
            <a:r>
              <a:rPr lang="ru-RU" sz="4400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А.С. Пушкина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6" y="188640"/>
            <a:ext cx="5324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Назовите сказку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616" y="4803597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Глядь: опять перед ним землянка;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На пороге сидит его старуха,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А перед нею разбитое корыто.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23928" y="5938550"/>
            <a:ext cx="3748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«Сказка о рыбаке и рыбке»</a:t>
            </a:r>
          </a:p>
        </p:txBody>
      </p:sp>
      <p:pic>
        <p:nvPicPr>
          <p:cNvPr id="21506" name="Picture 2" descr="http://www.donetskie.com/upload/iblock/6eb/6eb386e9a1b7c9da62761045bc7e82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93689"/>
            <a:ext cx="5365978" cy="357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181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6" y="188640"/>
            <a:ext cx="5324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Назовите сказку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616" y="4507389"/>
            <a:ext cx="7200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Царь к востоку войско шлёт,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Старший сын его ведёт.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Петушок угомонился,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Шум утих, и царь забылся.</a:t>
            </a:r>
          </a:p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3928" y="5938550"/>
            <a:ext cx="3748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«Сказка о золотом петушке»</a:t>
            </a:r>
          </a:p>
        </p:txBody>
      </p:sp>
      <p:pic>
        <p:nvPicPr>
          <p:cNvPr id="22530" name="Picture 2" descr="http://miniskazka.ru/pushkin_razn/zolotoy_petushok/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16942"/>
            <a:ext cx="4658981" cy="3133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3413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19872" y="404664"/>
            <a:ext cx="2392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63" t="22700" r="57088" b="12201"/>
          <a:stretch/>
        </p:blipFill>
        <p:spPr>
          <a:xfrm>
            <a:off x="1495991" y="1556792"/>
            <a:ext cx="3168352" cy="44644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60032" y="1556792"/>
            <a:ext cx="3600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1. Сколько раз закидывал старик невод в море?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20072" y="5373216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(пять раз</a:t>
            </a:r>
            <a:r>
              <a:rPr lang="ru-RU" sz="2800" b="1" dirty="0" smtClean="0">
                <a:solidFill>
                  <a:srgbClr val="C00000"/>
                </a:solidFill>
              </a:rPr>
              <a:t>)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44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ru-RU" sz="54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65" t="23750" r="56299" b="9050"/>
          <a:stretch/>
        </p:blipFill>
        <p:spPr>
          <a:xfrm>
            <a:off x="1619672" y="1417638"/>
            <a:ext cx="3240360" cy="46085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4048" y="1417638"/>
            <a:ext cx="34563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2. Какие чудесные дары получил князь </a:t>
            </a:r>
            <a:r>
              <a:rPr lang="ru-RU" sz="2800" b="1" dirty="0" err="1">
                <a:solidFill>
                  <a:srgbClr val="0000FF"/>
                </a:solidFill>
              </a:rPr>
              <a:t>Гвидон</a:t>
            </a:r>
            <a:r>
              <a:rPr lang="ru-RU" sz="2800" b="1" dirty="0">
                <a:solidFill>
                  <a:srgbClr val="0000FF"/>
                </a:solidFill>
              </a:rPr>
              <a:t> от царевны-Лебеди?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4048" y="3861048"/>
            <a:ext cx="3456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C00000"/>
                </a:solidFill>
              </a:rPr>
              <a:t>чудный город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C00000"/>
                </a:solidFill>
              </a:rPr>
              <a:t>белку с золотыми орешками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C00000"/>
                </a:solidFill>
              </a:rPr>
              <a:t>33 богатыря с дядькой Черномором</a:t>
            </a:r>
          </a:p>
        </p:txBody>
      </p:sp>
    </p:spTree>
    <p:extLst>
      <p:ext uri="{BB962C8B-B14F-4D97-AF65-F5344CB8AC3E}">
        <p14:creationId xmlns:p14="http://schemas.microsoft.com/office/powerpoint/2010/main" xmlns="" val="396255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21952" y="1556792"/>
            <a:ext cx="3164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3. В кого поочерёдно превращался князь </a:t>
            </a:r>
            <a:r>
              <a:rPr lang="ru-RU" sz="2800" b="1" dirty="0" err="1">
                <a:solidFill>
                  <a:srgbClr val="0000FF"/>
                </a:solidFill>
              </a:rPr>
              <a:t>Гвидон</a:t>
            </a:r>
            <a:r>
              <a:rPr lang="ru-RU" sz="2800" b="1" dirty="0">
                <a:solidFill>
                  <a:srgbClr val="0000FF"/>
                </a:solidFill>
              </a:rPr>
              <a:t>, когда летал в царство </a:t>
            </a:r>
            <a:r>
              <a:rPr lang="ru-RU" sz="2800" b="1" dirty="0" err="1">
                <a:solidFill>
                  <a:srgbClr val="0000FF"/>
                </a:solidFill>
              </a:rPr>
              <a:t>Салтана</a:t>
            </a:r>
            <a:r>
              <a:rPr lang="ru-RU" sz="2800" b="1" dirty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1920" y="5301208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(В комара, муху, шмеля.)</a:t>
            </a:r>
          </a:p>
        </p:txBody>
      </p:sp>
      <p:pic>
        <p:nvPicPr>
          <p:cNvPr id="2054" name="Picture 6" descr="http://old-land.ru/kadr/cs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3974288" cy="300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827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64" t="22700" r="55512" b="13251"/>
          <a:stretch/>
        </p:blipFill>
        <p:spPr>
          <a:xfrm>
            <a:off x="1403648" y="1556792"/>
            <a:ext cx="3312368" cy="43924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76056" y="1556792"/>
            <a:ext cx="31683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4. Куда укусил шмель сватью бабу </a:t>
            </a:r>
            <a:r>
              <a:rPr lang="ru-RU" sz="2800" b="1" dirty="0" err="1">
                <a:solidFill>
                  <a:srgbClr val="0000FF"/>
                </a:solidFill>
              </a:rPr>
              <a:t>Бабариху</a:t>
            </a:r>
            <a:r>
              <a:rPr lang="ru-RU" sz="2800" b="1" dirty="0">
                <a:solidFill>
                  <a:srgbClr val="0000FF"/>
                </a:solidFill>
              </a:rPr>
              <a:t> в «Сказке о царе </a:t>
            </a:r>
            <a:r>
              <a:rPr lang="ru-RU" sz="2800" b="1" dirty="0" err="1">
                <a:solidFill>
                  <a:srgbClr val="0000FF"/>
                </a:solidFill>
              </a:rPr>
              <a:t>Салтане</a:t>
            </a:r>
            <a:r>
              <a:rPr lang="ru-RU" sz="2800" b="1" dirty="0">
                <a:solidFill>
                  <a:srgbClr val="0000FF"/>
                </a:solidFill>
              </a:rPr>
              <a:t>»?</a:t>
            </a:r>
          </a:p>
        </p:txBody>
      </p:sp>
    </p:spTree>
    <p:extLst>
      <p:ext uri="{BB962C8B-B14F-4D97-AF65-F5344CB8AC3E}">
        <p14:creationId xmlns:p14="http://schemas.microsoft.com/office/powerpoint/2010/main" xmlns="" val="17708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</a:t>
            </a:r>
            <a:endParaRPr lang="ru-RU" dirty="0"/>
          </a:p>
        </p:txBody>
      </p:sp>
      <p:pic>
        <p:nvPicPr>
          <p:cNvPr id="3074" name="Picture 2" descr="http://s1.uploads.ru/t/1Ygn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9746" y="1628800"/>
            <a:ext cx="3088848" cy="431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6016" y="1628800"/>
            <a:ext cx="36724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5. Из чего были сделаны ядра орешек, которые грызла белка?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14279" y="4509120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«А орешки непростые,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Все скорлупки золотые,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Ядра – чистый изумруд.»</a:t>
            </a:r>
          </a:p>
        </p:txBody>
      </p:sp>
    </p:spTree>
    <p:extLst>
      <p:ext uri="{BB962C8B-B14F-4D97-AF65-F5344CB8AC3E}">
        <p14:creationId xmlns:p14="http://schemas.microsoft.com/office/powerpoint/2010/main" xmlns="" val="273925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4048" y="1556792"/>
            <a:ext cx="33843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6. Кто подарил царю </a:t>
            </a:r>
            <a:r>
              <a:rPr lang="ru-RU" sz="2800" b="1" dirty="0" err="1">
                <a:solidFill>
                  <a:srgbClr val="0000FF"/>
                </a:solidFill>
              </a:rPr>
              <a:t>Дадону</a:t>
            </a:r>
            <a:r>
              <a:rPr lang="ru-RU" sz="2800" b="1" dirty="0">
                <a:solidFill>
                  <a:srgbClr val="0000FF"/>
                </a:solidFill>
              </a:rPr>
              <a:t> золотого петушка?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4048" y="4725144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(Мудрец-звездочёт.)</a:t>
            </a:r>
          </a:p>
        </p:txBody>
      </p:sp>
      <p:pic>
        <p:nvPicPr>
          <p:cNvPr id="7" name="Picture 2" descr="http://elhow.ru/images/articles/8/87/8771/inner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965"/>
          <a:stretch/>
        </p:blipFill>
        <p:spPr bwMode="auto">
          <a:xfrm>
            <a:off x="1472158" y="1549946"/>
            <a:ext cx="353189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108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</a:t>
            </a:r>
            <a:endParaRPr lang="ru-RU" dirty="0"/>
          </a:p>
        </p:txBody>
      </p:sp>
      <p:pic>
        <p:nvPicPr>
          <p:cNvPr id="5124" name="Picture 4" descr="http://static.ozone.ru/multimedia/audio_cd_covers/10135928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62" t="2091" r="5412"/>
          <a:stretch/>
        </p:blipFill>
        <p:spPr bwMode="auto">
          <a:xfrm>
            <a:off x="1403648" y="1700808"/>
            <a:ext cx="4536504" cy="3370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0152" y="1700808"/>
            <a:ext cx="27466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7. Что должен был делать золотой петушок?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67944" y="5373216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(Охранять царство.)</a:t>
            </a:r>
          </a:p>
        </p:txBody>
      </p:sp>
    </p:spTree>
    <p:extLst>
      <p:ext uri="{BB962C8B-B14F-4D97-AF65-F5344CB8AC3E}">
        <p14:creationId xmlns:p14="http://schemas.microsoft.com/office/powerpoint/2010/main" xmlns="" val="28069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788024" y="1417638"/>
            <a:ext cx="34563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8. Как золотой петушок предупреждал царя </a:t>
            </a:r>
            <a:r>
              <a:rPr lang="ru-RU" sz="2800" b="1" dirty="0" err="1">
                <a:solidFill>
                  <a:srgbClr val="0000FF"/>
                </a:solidFill>
              </a:rPr>
              <a:t>Дадона</a:t>
            </a:r>
            <a:r>
              <a:rPr lang="ru-RU" sz="2800" b="1" dirty="0">
                <a:solidFill>
                  <a:srgbClr val="0000FF"/>
                </a:solidFill>
              </a:rPr>
              <a:t> об опасности?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44008" y="4855290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«</a:t>
            </a:r>
            <a:r>
              <a:rPr lang="ru-RU" sz="2400" b="1" dirty="0" err="1">
                <a:solidFill>
                  <a:srgbClr val="C00000"/>
                </a:solidFill>
              </a:rPr>
              <a:t>Кири</a:t>
            </a:r>
            <a:r>
              <a:rPr lang="ru-RU" sz="2400" b="1" dirty="0">
                <a:solidFill>
                  <a:srgbClr val="C00000"/>
                </a:solidFill>
              </a:rPr>
              <a:t>-ку-ку!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Царствуй лёжа на боку!»</a:t>
            </a:r>
          </a:p>
        </p:txBody>
      </p:sp>
      <p:pic>
        <p:nvPicPr>
          <p:cNvPr id="6152" name="Picture 8" descr="http://900igr.net/datai/literatura/Skazka-A.S.Pushkina/0012-020-Kakie-slova-obychno-krichal-zolotoj-petushok-preduprezhdaja-ob-opasnost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2421" y="1423368"/>
            <a:ext cx="3281310" cy="39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070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4664"/>
            <a:ext cx="706827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4899" y="4547736"/>
            <a:ext cx="3816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У лукоморья дуб зелёный;</a:t>
            </a:r>
          </a:p>
          <a:p>
            <a:r>
              <a:rPr lang="ru-RU" sz="2000" b="1" dirty="0"/>
              <a:t>Златая цепь на дубе том:</a:t>
            </a:r>
          </a:p>
          <a:p>
            <a:r>
              <a:rPr lang="ru-RU" sz="2000" b="1" dirty="0"/>
              <a:t>И днём и ночью кот учёный</a:t>
            </a:r>
          </a:p>
          <a:p>
            <a:r>
              <a:rPr lang="ru-RU" sz="2000" b="1" dirty="0"/>
              <a:t>Всё ходит по цепи кругом;</a:t>
            </a:r>
          </a:p>
          <a:p>
            <a:r>
              <a:rPr lang="ru-RU" sz="2000" b="1" dirty="0"/>
              <a:t>Идет направо — песнь заводит,</a:t>
            </a:r>
          </a:p>
          <a:p>
            <a:r>
              <a:rPr lang="ru-RU" sz="2000" b="1" dirty="0"/>
              <a:t>Налево — сказку говорит.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47664" y="5517232"/>
            <a:ext cx="31272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автор этих строк?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</a:t>
            </a:r>
            <a:endParaRPr lang="ru-RU" dirty="0"/>
          </a:p>
        </p:txBody>
      </p:sp>
      <p:pic>
        <p:nvPicPr>
          <p:cNvPr id="7170" name="Picture 2" descr="http://rusnardom.ru/wp-content/uploads/2014/09/Dadon_shemakh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4418656" cy="326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0152" y="1556792"/>
            <a:ext cx="25202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9. Что попросил мудрец у царя за золотого петушка?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16016" y="5157192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«Подари ты мне девицу,</a:t>
            </a:r>
          </a:p>
          <a:p>
            <a:r>
              <a:rPr lang="ru-RU" sz="2400" b="1" dirty="0" err="1">
                <a:solidFill>
                  <a:srgbClr val="C00000"/>
                </a:solidFill>
              </a:rPr>
              <a:t>Шамаханскую</a:t>
            </a:r>
            <a:r>
              <a:rPr lang="ru-RU" sz="2400" b="1" dirty="0">
                <a:solidFill>
                  <a:srgbClr val="C00000"/>
                </a:solidFill>
              </a:rPr>
              <a:t> царицу.»</a:t>
            </a:r>
          </a:p>
        </p:txBody>
      </p:sp>
    </p:spTree>
    <p:extLst>
      <p:ext uri="{BB962C8B-B14F-4D97-AF65-F5344CB8AC3E}">
        <p14:creationId xmlns:p14="http://schemas.microsoft.com/office/powerpoint/2010/main" xmlns="" val="77324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</a:t>
            </a:r>
            <a:endParaRPr lang="ru-RU" dirty="0"/>
          </a:p>
        </p:txBody>
      </p:sp>
      <p:pic>
        <p:nvPicPr>
          <p:cNvPr id="8194" name="Picture 2" descr="http://u.livelib.ru/reader/Zureta_Emtyl/r/pye3yz73/pye3yz73-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4378457" cy="328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96136" y="1670863"/>
            <a:ext cx="26642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10. Под каким деревом грызла орешки белка?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48064" y="5445224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(Под елью.)</a:t>
            </a:r>
          </a:p>
        </p:txBody>
      </p:sp>
    </p:spTree>
    <p:extLst>
      <p:ext uri="{BB962C8B-B14F-4D97-AF65-F5344CB8AC3E}">
        <p14:creationId xmlns:p14="http://schemas.microsoft.com/office/powerpoint/2010/main" xmlns="" val="42705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</a:t>
            </a:r>
            <a:endParaRPr lang="ru-RU" dirty="0"/>
          </a:p>
        </p:txBody>
      </p:sp>
      <p:pic>
        <p:nvPicPr>
          <p:cNvPr id="9220" name="Picture 4" descr="http://www.sovietpostcards.org/wp-content/uploads/2013/01/skazke_zare_00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99" t="2885" r="4451" b="3055"/>
          <a:stretch/>
        </p:blipFill>
        <p:spPr bwMode="auto">
          <a:xfrm>
            <a:off x="1259632" y="1628800"/>
            <a:ext cx="4356817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16449" y="1556792"/>
            <a:ext cx="26999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11. На каком острове правил князь </a:t>
            </a:r>
            <a:r>
              <a:rPr lang="ru-RU" sz="2800" b="1" dirty="0" err="1">
                <a:solidFill>
                  <a:srgbClr val="0000FF"/>
                </a:solidFill>
              </a:rPr>
              <a:t>Гвидон</a:t>
            </a:r>
            <a:r>
              <a:rPr lang="ru-RU" sz="2800" b="1" dirty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39952" y="4941168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(На острове Буяне.)</a:t>
            </a:r>
          </a:p>
        </p:txBody>
      </p:sp>
    </p:spTree>
    <p:extLst>
      <p:ext uri="{BB962C8B-B14F-4D97-AF65-F5344CB8AC3E}">
        <p14:creationId xmlns:p14="http://schemas.microsoft.com/office/powerpoint/2010/main" xmlns="" val="49899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</a:t>
            </a:r>
            <a:endParaRPr lang="ru-RU" dirty="0"/>
          </a:p>
        </p:txBody>
      </p:sp>
      <p:pic>
        <p:nvPicPr>
          <p:cNvPr id="10242" name="Picture 2" descr="http://skazki-chudu.ru/Facti/p_1268755967_12687559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700808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31462" y="1700808"/>
            <a:ext cx="31683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12. Какое последнее желание вредной старухи?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515719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(Стать владычицей морскою.)</a:t>
            </a:r>
          </a:p>
        </p:txBody>
      </p:sp>
    </p:spTree>
    <p:extLst>
      <p:ext uri="{BB962C8B-B14F-4D97-AF65-F5344CB8AC3E}">
        <p14:creationId xmlns:p14="http://schemas.microsoft.com/office/powerpoint/2010/main" xmlns="" val="134607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476672"/>
            <a:ext cx="49725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героя</a:t>
            </a:r>
          </a:p>
        </p:txBody>
      </p:sp>
      <p:pic>
        <p:nvPicPr>
          <p:cNvPr id="11266" name="Picture 2" descr="http://www.skaz-pushkina.ru/kadr/cs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56792"/>
            <a:ext cx="3903555" cy="29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29665" y="4506145"/>
            <a:ext cx="5616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1. Кого пытался убить злой чародей в облике коршуна?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19872" y="5877272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(Царевну-Лебедь.)</a:t>
            </a:r>
          </a:p>
        </p:txBody>
      </p:sp>
    </p:spTree>
    <p:extLst>
      <p:ext uri="{BB962C8B-B14F-4D97-AF65-F5344CB8AC3E}">
        <p14:creationId xmlns:p14="http://schemas.microsoft.com/office/powerpoint/2010/main" xmlns="" val="49205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404664"/>
            <a:ext cx="5760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b="1" dirty="0">
                <a:ln w="12700" cmpd="sng">
                  <a:solidFill>
                    <a:srgbClr val="8064A2"/>
                  </a:solidFill>
                  <a:prstDash val="solid"/>
                </a:ln>
                <a:solidFill>
                  <a:srgbClr val="8064A2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героя</a:t>
            </a:r>
          </a:p>
        </p:txBody>
      </p:sp>
      <p:pic>
        <p:nvPicPr>
          <p:cNvPr id="12290" name="Picture 2" descr="http://www.skaz-pushkina.ru/kadr/cs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8753" y="1327994"/>
            <a:ext cx="4470509" cy="337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51983" y="4705713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2. Как звали князя, которого усердно славил народ?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39952" y="5949280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(Князь </a:t>
            </a:r>
            <a:r>
              <a:rPr lang="ru-RU" sz="2400" b="1" dirty="0" err="1">
                <a:solidFill>
                  <a:srgbClr val="C00000"/>
                </a:solidFill>
              </a:rPr>
              <a:t>Гвидон</a:t>
            </a:r>
            <a:r>
              <a:rPr lang="ru-RU" sz="2400" b="1" dirty="0">
                <a:solidFill>
                  <a:srgbClr val="C00000"/>
                </a:solidFill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xmlns="" val="289250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404664"/>
            <a:ext cx="5688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b="1">
                <a:ln w="12700" cmpd="sng">
                  <a:solidFill>
                    <a:srgbClr val="8064A2"/>
                  </a:solidFill>
                  <a:prstDash val="solid"/>
                </a:ln>
                <a:solidFill>
                  <a:srgbClr val="8064A2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героя</a:t>
            </a:r>
            <a:endParaRPr lang="ru-RU" sz="5400" b="1" dirty="0">
              <a:ln w="12700" cmpd="sng">
                <a:solidFill>
                  <a:srgbClr val="8064A2"/>
                </a:solidFill>
                <a:prstDash val="solid"/>
              </a:ln>
              <a:solidFill>
                <a:srgbClr val="8064A2">
                  <a:lumMod val="60000"/>
                  <a:lumOff val="4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http://www.svclub.ru/Esdbpics/zvorykin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3315072" cy="444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8720" y="1327994"/>
            <a:ext cx="288032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3. Кто и в какой сказке 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А.С. Пушкина умер от восхищения, а кто – от зависти и злости?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18720" y="4797152"/>
            <a:ext cx="28803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(Мать царевны – от восхищения, мачеха – от злости. «Сказка о мёртвой царевне и семи богатырях».)</a:t>
            </a:r>
          </a:p>
        </p:txBody>
      </p:sp>
    </p:spTree>
    <p:extLst>
      <p:ext uri="{BB962C8B-B14F-4D97-AF65-F5344CB8AC3E}">
        <p14:creationId xmlns:p14="http://schemas.microsoft.com/office/powerpoint/2010/main" xmlns="" val="411126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261376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b="1" dirty="0">
                <a:ln w="12700" cmpd="sng">
                  <a:solidFill>
                    <a:srgbClr val="8064A2"/>
                  </a:solidFill>
                  <a:prstDash val="solid"/>
                </a:ln>
                <a:solidFill>
                  <a:srgbClr val="8064A2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героя</a:t>
            </a:r>
          </a:p>
        </p:txBody>
      </p:sp>
      <p:pic>
        <p:nvPicPr>
          <p:cNvPr id="14338" name="Picture 2" descr="http://mtdata.ru/u24/photo78C0/20011954987-0/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8511" y="1180466"/>
            <a:ext cx="4158985" cy="336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7" y="4465837"/>
            <a:ext cx="56886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4. Кто в одной и той же сказке был наказан за жадность, а кто – за трусость и безволие?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79711" y="5798405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(Старик – за безволие, старуха – за жадность. «Сказка о рыбаке и рыбке».)</a:t>
            </a:r>
          </a:p>
        </p:txBody>
      </p:sp>
    </p:spTree>
    <p:extLst>
      <p:ext uri="{BB962C8B-B14F-4D97-AF65-F5344CB8AC3E}">
        <p14:creationId xmlns:p14="http://schemas.microsoft.com/office/powerpoint/2010/main" xmlns="" val="224138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04664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b="1" dirty="0">
                <a:ln w="12700" cmpd="sng">
                  <a:solidFill>
                    <a:srgbClr val="8064A2"/>
                  </a:solidFill>
                  <a:prstDash val="solid"/>
                </a:ln>
                <a:solidFill>
                  <a:srgbClr val="8064A2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героя</a:t>
            </a:r>
          </a:p>
        </p:txBody>
      </p:sp>
      <p:pic>
        <p:nvPicPr>
          <p:cNvPr id="15362" name="Picture 2" descr="http://miniskazka.ru/pushkin_razn/zolotoy_petushok/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27994"/>
            <a:ext cx="42481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35696" y="4077072"/>
            <a:ext cx="56886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5. Как звали человека, не сдержавшего своё обещание и поплатившегося за это жизнью?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55776" y="5589240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(Царь </a:t>
            </a:r>
            <a:r>
              <a:rPr lang="ru-RU" sz="2400" b="1" dirty="0" err="1">
                <a:solidFill>
                  <a:srgbClr val="C00000"/>
                </a:solidFill>
              </a:rPr>
              <a:t>Дадон</a:t>
            </a:r>
            <a:r>
              <a:rPr lang="ru-RU" sz="2400" b="1" dirty="0">
                <a:solidFill>
                  <a:srgbClr val="C00000"/>
                </a:solidFill>
              </a:rPr>
              <a:t>.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«Сказка о золотом петушке».)</a:t>
            </a:r>
          </a:p>
        </p:txBody>
      </p:sp>
    </p:spTree>
    <p:extLst>
      <p:ext uri="{BB962C8B-B14F-4D97-AF65-F5344CB8AC3E}">
        <p14:creationId xmlns:p14="http://schemas.microsoft.com/office/powerpoint/2010/main" xmlns="" val="247537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04664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b="1" dirty="0">
                <a:ln w="12700" cmpd="sng">
                  <a:solidFill>
                    <a:srgbClr val="8064A2"/>
                  </a:solidFill>
                  <a:prstDash val="solid"/>
                </a:ln>
                <a:solidFill>
                  <a:srgbClr val="8064A2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героя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35696" y="4418544"/>
            <a:ext cx="5688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6. Исполнитель песни «Во саду ли, в огороде».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55776" y="5589240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(Белка.)</a:t>
            </a:r>
          </a:p>
        </p:txBody>
      </p:sp>
      <p:pic>
        <p:nvPicPr>
          <p:cNvPr id="16386" name="Picture 2" descr="http://old-land.ru/kadr/cs1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7490" y="1419698"/>
            <a:ext cx="3969060" cy="299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2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490" y="404664"/>
            <a:ext cx="4645025" cy="558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71800" y="5805264"/>
            <a:ext cx="33922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А.С. Пушкин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04664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b="1" dirty="0">
                <a:ln w="12700" cmpd="sng">
                  <a:solidFill>
                    <a:srgbClr val="8064A2"/>
                  </a:solidFill>
                  <a:prstDash val="solid"/>
                </a:ln>
                <a:solidFill>
                  <a:srgbClr val="8064A2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героя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35696" y="4418544"/>
            <a:ext cx="5688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7. Кто был верным сторожем царя </a:t>
            </a:r>
            <a:r>
              <a:rPr lang="ru-RU" sz="2800" b="1" dirty="0" err="1">
                <a:solidFill>
                  <a:srgbClr val="7030A0"/>
                </a:solidFill>
              </a:rPr>
              <a:t>Дадона</a:t>
            </a:r>
            <a:r>
              <a:rPr lang="ru-RU" sz="2800" b="1" dirty="0">
                <a:solidFill>
                  <a:srgbClr val="7030A0"/>
                </a:solidFill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55776" y="5589240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(Петушок.)</a:t>
            </a:r>
          </a:p>
        </p:txBody>
      </p:sp>
      <p:pic>
        <p:nvPicPr>
          <p:cNvPr id="17410" name="Picture 2" descr="http://static.ozone.ru/multimedia/audio_cd_covers/10135928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5815" y="1327994"/>
            <a:ext cx="4920481" cy="306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29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136904" cy="610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11960" y="5517232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000" b="1" kern="0" dirty="0">
                <a:ln w="10541" cmpd="sng">
                  <a:solidFill>
                    <a:srgbClr val="EEECE1">
                      <a:lumMod val="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Georgia" pitchFamily="18" charset="0"/>
                <a:ea typeface="+mj-ea"/>
                <a:cs typeface="+mj-cs"/>
              </a:rPr>
              <a:t>Спасибо!</a:t>
            </a:r>
            <a:endParaRPr lang="ru-RU" sz="1600" b="1" dirty="0">
              <a:ln w="10541" cmpd="sng">
                <a:solidFill>
                  <a:srgbClr val="EEECE1">
                    <a:lumMod val="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942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>
            <a:spLocks noGrp="1"/>
          </p:cNvSpPr>
          <p:nvPr>
            <p:ph idx="1"/>
          </p:nvPr>
        </p:nvSpPr>
        <p:spPr>
          <a:xfrm>
            <a:off x="1547664" y="1340768"/>
            <a:ext cx="6912768" cy="504056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r>
              <a:rPr lang="ru-RU" sz="1800" dirty="0">
                <a:hlinkClick r:id="rId2"/>
              </a:rPr>
              <a:t>http://fordezign.ru/kliparty/18052-klipart-v-png-na-prozrachnom-fone-raznocvetnye-zavitushki.html</a:t>
            </a:r>
            <a:r>
              <a:rPr lang="ru-RU" sz="1800" dirty="0"/>
              <a:t> </a:t>
            </a:r>
            <a:r>
              <a:rPr lang="ru-RU" sz="1800" b="1" dirty="0"/>
              <a:t>   </a:t>
            </a:r>
          </a:p>
          <a:p>
            <a:pPr>
              <a:spcBef>
                <a:spcPts val="0"/>
              </a:spcBef>
              <a:buClr>
                <a:srgbClr val="6C0000"/>
              </a:buClr>
              <a:buSzPct val="80000"/>
              <a:buNone/>
            </a:pPr>
            <a:r>
              <a:rPr lang="ru-RU" sz="1800" b="1" dirty="0"/>
              <a:t>      </a:t>
            </a:r>
            <a:r>
              <a:rPr lang="ru-RU" sz="2000" b="1" dirty="0"/>
              <a:t>клипарт «Разноцветные завитушки», элемент декора на 1 слайде</a:t>
            </a:r>
          </a:p>
          <a:p>
            <a:pPr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r>
              <a:rPr lang="ru-RU" sz="2000" dirty="0"/>
              <a:t>А.С. Пушкин, Сказки Пушкина, издательство «ОЛМА </a:t>
            </a:r>
            <a:r>
              <a:rPr lang="ru-RU" sz="2000" dirty="0" err="1"/>
              <a:t>Медиа</a:t>
            </a:r>
            <a:r>
              <a:rPr lang="ru-RU" sz="2000" dirty="0"/>
              <a:t> Групп» (2011) , серия «Лучшие сказки для детей</a:t>
            </a:r>
            <a:r>
              <a:rPr lang="ru-RU" sz="2000" b="1" dirty="0"/>
              <a:t>»,  художник Канивец Татьяна  </a:t>
            </a:r>
          </a:p>
          <a:p>
            <a:pPr>
              <a:spcBef>
                <a:spcPts val="0"/>
              </a:spcBef>
              <a:buClr>
                <a:srgbClr val="6C0000"/>
              </a:buClr>
              <a:buSzPct val="80000"/>
              <a:buNone/>
            </a:pPr>
            <a:r>
              <a:rPr lang="ru-RU" sz="1800" b="1" i="1" dirty="0"/>
              <a:t>      </a:t>
            </a:r>
            <a:r>
              <a:rPr lang="ru-RU" sz="2000" i="1" dirty="0"/>
              <a:t>Все элементы для создания фона взяты из книги. Изображения отсканированы и обработаны в программе </a:t>
            </a:r>
            <a:r>
              <a:rPr lang="en-US" sz="2000" i="1" dirty="0"/>
              <a:t>Adobe Photosho</a:t>
            </a:r>
            <a:r>
              <a:rPr lang="en-US" sz="1800" i="1" dirty="0"/>
              <a:t>p</a:t>
            </a:r>
            <a:r>
              <a:rPr lang="ru-RU" sz="1800" i="1" dirty="0"/>
              <a:t>.</a:t>
            </a:r>
          </a:p>
          <a:p>
            <a:pPr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r>
              <a:rPr lang="ru-RU" sz="2000" dirty="0"/>
              <a:t>Рамочка сделана в программе </a:t>
            </a:r>
            <a:r>
              <a:rPr lang="en-US" sz="2000" dirty="0"/>
              <a:t>Adobe Photoshop</a:t>
            </a:r>
            <a:r>
              <a:rPr lang="ru-RU" sz="2000" dirty="0"/>
              <a:t>.</a:t>
            </a:r>
          </a:p>
          <a:p>
            <a:pPr>
              <a:buClr>
                <a:srgbClr val="6C0000"/>
              </a:buClr>
              <a:buSzPct val="80000"/>
              <a:buNone/>
            </a:pPr>
            <a:endParaRPr lang="ru-RU" sz="18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filipoc.ru/attaches/posts/rodina/2013-12-02/poet-aleksandr-sergeevich-pushkin/pushkin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44824"/>
            <a:ext cx="3093387" cy="462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logoslovo.ru/media/pic_middle/10/31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44824"/>
            <a:ext cx="3476199" cy="4623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3687" y="308353"/>
            <a:ext cx="6644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rgbClr val="0000FF"/>
                </a:solidFill>
              </a:rPr>
              <a:t>Любовь к родному языку маленькому Пушкину привили </a:t>
            </a:r>
            <a:r>
              <a:rPr lang="ru-RU" sz="2400" b="1" i="1" dirty="0">
                <a:solidFill>
                  <a:srgbClr val="0000FF"/>
                </a:solidFill>
              </a:rPr>
              <a:t>бабушка</a:t>
            </a:r>
            <a:r>
              <a:rPr lang="ru-RU" sz="2400" i="1" dirty="0">
                <a:solidFill>
                  <a:srgbClr val="0000FF"/>
                </a:solidFill>
              </a:rPr>
              <a:t>, </a:t>
            </a:r>
            <a:r>
              <a:rPr lang="ru-RU" sz="2400" b="1" i="1" dirty="0">
                <a:solidFill>
                  <a:srgbClr val="C00000"/>
                </a:solidFill>
              </a:rPr>
              <a:t>Мария Алексеевна Ганнибал</a:t>
            </a:r>
            <a:r>
              <a:rPr lang="ru-RU" sz="2400" b="1" i="1" dirty="0">
                <a:solidFill>
                  <a:srgbClr val="0000FF"/>
                </a:solidFill>
              </a:rPr>
              <a:t>, </a:t>
            </a:r>
            <a:r>
              <a:rPr lang="ru-RU" sz="2400" i="1" dirty="0">
                <a:solidFill>
                  <a:srgbClr val="0000FF"/>
                </a:solidFill>
              </a:rPr>
              <a:t>превосходно говорившая и писавшая по-русски, и </a:t>
            </a:r>
            <a:r>
              <a:rPr lang="ru-RU" sz="2400" b="1" i="1" dirty="0">
                <a:solidFill>
                  <a:srgbClr val="0000FF"/>
                </a:solidFill>
              </a:rPr>
              <a:t>няня</a:t>
            </a:r>
            <a:r>
              <a:rPr lang="ru-RU" sz="2400" i="1" dirty="0">
                <a:solidFill>
                  <a:srgbClr val="0000FF"/>
                </a:solidFill>
              </a:rPr>
              <a:t> </a:t>
            </a:r>
            <a:r>
              <a:rPr lang="ru-RU" sz="2400" b="1" i="1" dirty="0">
                <a:solidFill>
                  <a:srgbClr val="C00000"/>
                </a:solidFill>
              </a:rPr>
              <a:t>Арина Родионовна</a:t>
            </a:r>
            <a:r>
              <a:rPr lang="ru-RU" sz="2400" i="1" dirty="0">
                <a:solidFill>
                  <a:srgbClr val="0000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59524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5"/>
          <p:cNvPicPr>
            <a:picLocks noGr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5676" y="1304764"/>
            <a:ext cx="6012668" cy="4716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115616" y="476672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7030A0"/>
                </a:solidFill>
                <a:latin typeface="Calibri"/>
              </a:rPr>
              <a:t>Какие сказки  А.С. Пушкина вы знаете?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1124744"/>
            <a:ext cx="60486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800" b="1" i="1" dirty="0">
                <a:solidFill>
                  <a:srgbClr val="0000FF"/>
                </a:solidFill>
              </a:rPr>
              <a:t>«Сказка о рыбаке и рыбке</a:t>
            </a:r>
            <a:r>
              <a:rPr lang="ru-RU" sz="2800" b="1" i="1" dirty="0" smtClean="0">
                <a:solidFill>
                  <a:srgbClr val="0000FF"/>
                </a:solidFill>
              </a:rPr>
              <a:t>».</a:t>
            </a:r>
            <a:endParaRPr lang="ru-RU" sz="2800" b="1" i="1" dirty="0">
              <a:solidFill>
                <a:srgbClr val="0000FF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800" b="1" i="1" dirty="0">
                <a:solidFill>
                  <a:srgbClr val="0000FF"/>
                </a:solidFill>
              </a:rPr>
              <a:t>«Сказка о мертвой царевне и о семи богатырях».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i="1" dirty="0">
                <a:solidFill>
                  <a:srgbClr val="0000FF"/>
                </a:solidFill>
              </a:rPr>
              <a:t>«Сказка о Золотом петушке».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i="1" dirty="0">
                <a:solidFill>
                  <a:srgbClr val="0000FF"/>
                </a:solidFill>
              </a:rPr>
              <a:t>«Сказка о царе </a:t>
            </a:r>
            <a:r>
              <a:rPr lang="ru-RU" sz="2800" b="1" i="1" dirty="0" err="1">
                <a:solidFill>
                  <a:srgbClr val="0000FF"/>
                </a:solidFill>
              </a:rPr>
              <a:t>Салтане</a:t>
            </a:r>
            <a:r>
              <a:rPr lang="ru-RU" sz="2800" b="1" i="1" dirty="0">
                <a:solidFill>
                  <a:srgbClr val="0000FF"/>
                </a:solidFill>
              </a:rPr>
              <a:t>, о сыне его славном и могучем богатыре князе </a:t>
            </a:r>
            <a:r>
              <a:rPr lang="ru-RU" sz="2800" b="1" i="1" dirty="0" err="1">
                <a:solidFill>
                  <a:srgbClr val="0000FF"/>
                </a:solidFill>
              </a:rPr>
              <a:t>Гвидоне</a:t>
            </a:r>
            <a:r>
              <a:rPr lang="ru-RU" sz="2800" b="1" i="1" dirty="0">
                <a:solidFill>
                  <a:srgbClr val="0000FF"/>
                </a:solidFill>
              </a:rPr>
              <a:t> </a:t>
            </a:r>
            <a:r>
              <a:rPr lang="ru-RU" sz="2800" b="1" i="1" dirty="0" err="1">
                <a:solidFill>
                  <a:srgbClr val="0000FF"/>
                </a:solidFill>
              </a:rPr>
              <a:t>Салтановиче</a:t>
            </a:r>
            <a:r>
              <a:rPr lang="ru-RU" sz="2800" b="1" i="1" dirty="0">
                <a:solidFill>
                  <a:srgbClr val="0000FF"/>
                </a:solidFill>
              </a:rPr>
              <a:t> и о прекрасной царевне Лебеди».</a:t>
            </a:r>
          </a:p>
        </p:txBody>
      </p:sp>
    </p:spTree>
    <p:extLst>
      <p:ext uri="{BB962C8B-B14F-4D97-AF65-F5344CB8AC3E}">
        <p14:creationId xmlns:p14="http://schemas.microsoft.com/office/powerpoint/2010/main" xmlns="" val="354343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624736" cy="778098"/>
          </a:xfrm>
        </p:spPr>
        <p:txBody>
          <a:bodyPr>
            <a:noAutofit/>
          </a:bodyPr>
          <a:lstStyle/>
          <a:p>
            <a:r>
              <a:rPr lang="ru-RU" sz="3600" b="1" i="1" dirty="0">
                <a:solidFill>
                  <a:srgbClr val="7030A0"/>
                </a:solidFill>
              </a:rPr>
              <a:t>Из каких </a:t>
            </a:r>
            <a:r>
              <a:rPr lang="ru-RU" sz="3600" b="1" i="1" dirty="0" smtClean="0">
                <a:solidFill>
                  <a:srgbClr val="7030A0"/>
                </a:solidFill>
              </a:rPr>
              <a:t>сказок эти </a:t>
            </a:r>
            <a:r>
              <a:rPr lang="ru-RU" sz="3600" b="1" i="1" dirty="0">
                <a:solidFill>
                  <a:srgbClr val="7030A0"/>
                </a:solidFill>
              </a:rPr>
              <a:t>предметы?</a:t>
            </a:r>
            <a:endParaRPr lang="ru-RU" sz="3600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496492"/>
            <a:ext cx="273630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898454"/>
            <a:ext cx="280831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8"/>
          <p:cNvPicPr>
            <a:picLocks noGr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3628" y="4004741"/>
            <a:ext cx="331236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stihihit.liveforums.ru/uploads/0004/73/53/11335-2-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18" y="1500174"/>
            <a:ext cx="2359830" cy="235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6" y="188640"/>
            <a:ext cx="5324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Назовите сказку</a:t>
            </a:r>
          </a:p>
        </p:txBody>
      </p:sp>
      <p:pic>
        <p:nvPicPr>
          <p:cNvPr id="18434" name="Picture 2" descr="http://skazochnyj-domik.ru/wp-content/uploads/2012/12/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6384" y="1111970"/>
            <a:ext cx="4238625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4312371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Три девицы под окном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Пряли поздно вечерком.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«Кабы я была царица,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 Говорит одна девица,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То на весь крещёный мир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Приготовила б я пир…»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48064" y="6165304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«Сказка о царе </a:t>
            </a:r>
            <a:r>
              <a:rPr lang="ru-RU" sz="2000" b="1" dirty="0" err="1">
                <a:solidFill>
                  <a:srgbClr val="C00000"/>
                </a:solidFill>
              </a:rPr>
              <a:t>Салтане</a:t>
            </a:r>
            <a:r>
              <a:rPr lang="ru-RU" sz="2000" b="1" dirty="0">
                <a:solidFill>
                  <a:srgbClr val="C00000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xmlns="" val="344353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6" y="188640"/>
            <a:ext cx="5324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Назовите сказку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616" y="4475823"/>
            <a:ext cx="720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Царь с царицею простился,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В путь-дорогу снарядился,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И царица у окна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Села ждать его одна.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19356" y="5819260"/>
            <a:ext cx="3748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«Сказка о мёртвой царевне и семи богатырях»</a:t>
            </a:r>
          </a:p>
        </p:txBody>
      </p:sp>
      <p:pic>
        <p:nvPicPr>
          <p:cNvPr id="19458" name="Picture 2" descr="http://diafilm-nsk.ru/diafilm/pics/skazka_o_mertvoi_carevne_i_o_semi_bogatyryah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620"/>
          <a:stretch/>
        </p:blipFill>
        <p:spPr bwMode="auto">
          <a:xfrm>
            <a:off x="1951204" y="1071072"/>
            <a:ext cx="5136505" cy="340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055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</TotalTime>
  <Words>723</Words>
  <Application>Microsoft Office PowerPoint</Application>
  <PresentationFormat>Экран (4:3)</PresentationFormat>
  <Paragraphs>114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Что за прелесть  эти сказки!</vt:lpstr>
      <vt:lpstr>Слайд 2</vt:lpstr>
      <vt:lpstr>Слайд 3</vt:lpstr>
      <vt:lpstr>Слайд 4</vt:lpstr>
      <vt:lpstr>Слайд 5</vt:lpstr>
      <vt:lpstr>Слайд 6</vt:lpstr>
      <vt:lpstr>Из каких сказок эти предметы?</vt:lpstr>
      <vt:lpstr>Слайд 8</vt:lpstr>
      <vt:lpstr>Слайд 9</vt:lpstr>
      <vt:lpstr>Слайд 10</vt:lpstr>
      <vt:lpstr>Слайд 11</vt:lpstr>
      <vt:lpstr>Слайд 12</vt:lpstr>
      <vt:lpstr>Угадай</vt:lpstr>
      <vt:lpstr>Угадай</vt:lpstr>
      <vt:lpstr>Угадай</vt:lpstr>
      <vt:lpstr>Угадай</vt:lpstr>
      <vt:lpstr>Угадай</vt:lpstr>
      <vt:lpstr>Угадай</vt:lpstr>
      <vt:lpstr>Угадай</vt:lpstr>
      <vt:lpstr>Угадай</vt:lpstr>
      <vt:lpstr>Угадай</vt:lpstr>
      <vt:lpstr>Угадай</vt:lpstr>
      <vt:lpstr>Угадай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Источники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Admin</cp:lastModifiedBy>
  <cp:revision>55</cp:revision>
  <dcterms:created xsi:type="dcterms:W3CDTF">2014-08-08T16:01:14Z</dcterms:created>
  <dcterms:modified xsi:type="dcterms:W3CDTF">2025-06-05T16:20:51Z</dcterms:modified>
</cp:coreProperties>
</file>