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2"/>
  </p:sldMasterIdLst>
  <p:notesMasterIdLst>
    <p:notesMasterId r:id="rId39"/>
  </p:notesMasterIdLst>
  <p:sldIdLst>
    <p:sldId id="256" r:id="rId3"/>
    <p:sldId id="287" r:id="rId4"/>
    <p:sldId id="282" r:id="rId5"/>
    <p:sldId id="272" r:id="rId6"/>
    <p:sldId id="274" r:id="rId7"/>
    <p:sldId id="275" r:id="rId8"/>
    <p:sldId id="276" r:id="rId9"/>
    <p:sldId id="294" r:id="rId10"/>
    <p:sldId id="277" r:id="rId11"/>
    <p:sldId id="278" r:id="rId12"/>
    <p:sldId id="283" r:id="rId13"/>
    <p:sldId id="284" r:id="rId14"/>
    <p:sldId id="285" r:id="rId15"/>
    <p:sldId id="286" r:id="rId16"/>
    <p:sldId id="288" r:id="rId17"/>
    <p:sldId id="289" r:id="rId18"/>
    <p:sldId id="290" r:id="rId19"/>
    <p:sldId id="291" r:id="rId20"/>
    <p:sldId id="292" r:id="rId21"/>
    <p:sldId id="293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9" r:id="rId36"/>
    <p:sldId id="310" r:id="rId37"/>
    <p:sldId id="30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26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8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9402B2-0B0B-46CB-9924-467DD803F4AA}" type="datetimeFigureOut">
              <a:rPr lang="ru-RU" smtClean="0"/>
              <a:t>09.11.2025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8A7A8-3137-4F1C-A37F-6380623028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085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8A7A8-3137-4F1C-A37F-63806230289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74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640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27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5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413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45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3818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951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8869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701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5301A0-6F35-4F9F-AFB3-2340A3DC03E5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5DCFED1-44ED-4E23-86A5-1C70623EC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044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4714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s://goingrus.com/info/ru/goroda-rossii/novosibirsk/pamyatniki-v-novosibirske" TargetMode="External"/><Relationship Id="rId13" Type="http://schemas.openxmlformats.org/officeDocument/2006/relationships/hyperlink" Target="https://www.tripadvisor.ru/Attraction_Review-g298529-d10815858-Reviews-Sculpture_Don_Quixote-Novosibirsk_Novosibirsky_District_Novosibirsk_Oblast_Siber.html" TargetMode="External"/><Relationship Id="rId18" Type="http://schemas.openxmlformats.org/officeDocument/2006/relationships/hyperlink" Target="http://izgotovleniepamyatnikov.ru/mogila/nsk_shkatulka/" TargetMode="External"/><Relationship Id="rId3" Type="http://schemas.openxmlformats.org/officeDocument/2006/relationships/hyperlink" Target="https://2gis.ru/novosibirsk/gallery/geo/141433273057375/photoId/140737533962170" TargetMode="External"/><Relationship Id="rId7" Type="http://schemas.openxmlformats.org/officeDocument/2006/relationships/hyperlink" Target="https://www.nsk.kp.ru/daily/26846.7/3887089/" TargetMode="External"/><Relationship Id="rId12" Type="http://schemas.openxmlformats.org/officeDocument/2006/relationships/hyperlink" Target="https://www.etovidel.net/sights/city/novosibirsk/id/pamiatnik_tramvau" TargetMode="External"/><Relationship Id="rId17" Type="http://schemas.openxmlformats.org/officeDocument/2006/relationships/hyperlink" Target="https://sib.fm/news/2020/08/12/neobychnye-skulptury-novosibirska-ot-arlekina-do-zheleznoj-ledi" TargetMode="External"/><Relationship Id="rId2" Type="http://schemas.openxmlformats.org/officeDocument/2006/relationships/hyperlink" Target="https://manezh-saratov.ru/rossiya/pamyatnik-svetoforu-v-novosibirske-2.html" TargetMode="External"/><Relationship Id="rId16" Type="http://schemas.openxmlformats.org/officeDocument/2006/relationships/hyperlink" Target="https://krasivye-mesta.ru/pamyatniki-novosibirsk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ibka.ru/page/neobychnye-pamjatniki-novosibirska" TargetMode="External"/><Relationship Id="rId11" Type="http://schemas.openxmlformats.org/officeDocument/2006/relationships/hyperlink" Target="https://pikabu.ru/story/pamyatnik_babushkam_v_novosibirske_5362165" TargetMode="External"/><Relationship Id="rId5" Type="http://schemas.openxmlformats.org/officeDocument/2006/relationships/hyperlink" Target="http://arikadesign.blogspot.com/2013/10/blog-post_20.htm" TargetMode="External"/><Relationship Id="rId15" Type="http://schemas.openxmlformats.org/officeDocument/2006/relationships/hyperlink" Target="https://vk.com/@dommolodejikainsk-neobychnye-pamyatniki-i-skulptury-novosibirska" TargetMode="External"/><Relationship Id="rId10" Type="http://schemas.openxmlformats.org/officeDocument/2006/relationships/hyperlink" Target="http://du.nios.ru/page/gimn-uchitelyu" TargetMode="External"/><Relationship Id="rId19" Type="http://schemas.openxmlformats.org/officeDocument/2006/relationships/hyperlink" Target="https://nsknews.info/materials/15-simpatichnykh-simvolov-novosibirska/" TargetMode="External"/><Relationship Id="rId4" Type="http://schemas.openxmlformats.org/officeDocument/2006/relationships/hyperlink" Target="https://menina.ru/articles/31478/" TargetMode="External"/><Relationship Id="rId9" Type="http://schemas.openxmlformats.org/officeDocument/2006/relationships/hyperlink" Target="http://izgotovleniepamyatnikov.ru/mogila/nsk_vals/" TargetMode="External"/><Relationship Id="rId14" Type="http://schemas.openxmlformats.org/officeDocument/2006/relationships/hyperlink" Target="https://www.tripadvisor.ru/Attraction_Review-g298529-d10253385-Reviews-Monument_to_Russian_Ruble-Novosibirsk_Novosibirsky_District_Novosibirsk_Oblast_S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424936" cy="1470025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Необычные памятники и скульптуры Новосибирска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4437112"/>
            <a:ext cx="48724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Автор: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</a:rPr>
              <a:t>Морозова Валентина Викторовна</a:t>
            </a:r>
            <a:endParaRPr lang="ru-RU" sz="1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воспитатель первой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квалификационной категории</a:t>
            </a:r>
          </a:p>
          <a:p>
            <a:pPr algn="ctr"/>
            <a:endParaRPr lang="ru-RU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</a:rPr>
              <a:t>г. Новосибирск</a:t>
            </a:r>
            <a:endParaRPr lang="ru-RU" sz="1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355976" y="1760375"/>
            <a:ext cx="44384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На "День города" 26 июня 2011 г.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открыли памятник "Покупатель и продавец". Скульптурная композиция расположена перед входом на "Центральный рынок".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Автор памятника</a:t>
            </a:r>
            <a:r>
              <a:rPr lang="ru-RU" sz="2400" dirty="0" smtClean="0"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Эдуард Добровольский, выполнил работу с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Calibri" pitchFamily="34" charset="0"/>
                <a:cs typeface="Times New Roman" pitchFamily="18" charset="0"/>
              </a:rPr>
              <a:t>юмором: пока покупатель общается с продавцом, собака ворует у него из сумки колбасу.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cs typeface="Times New Roman" pitchFamily="18" charset="0"/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8" name="Picture 4" descr="Необычные памятники Новосибирска - деловой женщине, гаишнику, колбасе,  кощею и другие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192" y="1772816"/>
            <a:ext cx="3828818" cy="462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97507" y="279869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«Покупатель и продавец»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9972" y="1307991"/>
            <a:ext cx="4464496" cy="6021288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В Новосибирске 5 паровозов-памятников, из них 2 известных: на станциях Новосибирск-Главный и Инская.</a:t>
            </a:r>
          </a:p>
          <a:p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Один из самых знаменитых памятников Новосибирска - паровоз Лунина. </a:t>
            </a:r>
          </a:p>
          <a:p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В 1984 году в честь 50-летия депо Инская паровоз ФД20-2610, на котором трудился       П. Д. 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Шолкин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, был установлен недалеко от вокзала станция Инская.</a:t>
            </a:r>
            <a:b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b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</a:br>
            <a:endParaRPr lang="ru-RU" sz="24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>
              <a:buNone/>
            </a:pP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1026" name="Picture 2" descr="паровоз ФД  21-3000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542" y="1375990"/>
            <a:ext cx="3884430" cy="1694457"/>
          </a:xfrm>
          <a:prstGeom prst="rect">
            <a:avLst/>
          </a:prstGeom>
          <a:noFill/>
        </p:spPr>
      </p:pic>
      <p:pic>
        <p:nvPicPr>
          <p:cNvPr id="1028" name="Picture 4" descr="http://www.geocaching.su/photos/areas/45967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16" y="3340086"/>
            <a:ext cx="3168352" cy="2975083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71500" y="327201"/>
            <a:ext cx="896499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Памятники</a:t>
            </a:r>
            <a:r>
              <a:rPr kumimoji="0" lang="ru-RU" sz="4000" b="1" i="0" u="none" strike="noStrike" spc="50" normalizeH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паровозам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14911" y="2060848"/>
            <a:ext cx="4377569" cy="3960440"/>
          </a:xfrm>
        </p:spPr>
        <p:txBody>
          <a:bodyPr>
            <a:normAutofit fontScale="92500"/>
          </a:bodyPr>
          <a:lstStyle/>
          <a:p>
            <a:r>
              <a:rPr lang="ru-RU" sz="2600" dirty="0" smtClean="0">
                <a:solidFill>
                  <a:schemeClr val="tx1"/>
                </a:solidFill>
                <a:cs typeface="Times New Roman" pitchFamily="18" charset="0"/>
              </a:rPr>
              <a:t>17 июля 2013г. памятник шпаргалке установили перед главным корпусом НГУ.</a:t>
            </a:r>
          </a:p>
          <a:p>
            <a:r>
              <a:rPr lang="ru-RU" sz="2600" dirty="0" smtClean="0">
                <a:solidFill>
                  <a:schemeClr val="tx1"/>
                </a:solidFill>
                <a:cs typeface="Times New Roman" pitchFamily="18" charset="0"/>
              </a:rPr>
              <a:t> На трёхметровой лавочке изображены физические и математические формулы, исторические даты и философские изречения.</a:t>
            </a:r>
          </a:p>
          <a:p>
            <a:r>
              <a:rPr lang="ru-RU" sz="2600" dirty="0" smtClean="0">
                <a:solidFill>
                  <a:schemeClr val="tx1"/>
                </a:solidFill>
                <a:cs typeface="Times New Roman" pitchFamily="18" charset="0"/>
              </a:rPr>
              <a:t>Лавочка имеет форму шпаргалки-гармошки.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mg-fotki.yandex.ru/get/9364/56890598.16/0_94350_5c0f9bfa_M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1941" y="2348880"/>
            <a:ext cx="4067056" cy="3168352"/>
          </a:xfrm>
          <a:prstGeom prst="rect">
            <a:avLst/>
          </a:prstGeom>
          <a:noFill/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3356" y="301934"/>
            <a:ext cx="89649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«Лавочка –шпаргалка»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9198" y="1787150"/>
            <a:ext cx="4608512" cy="5760640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1 июля 2013 г. ученые Института цитологии и генетики Сибирского отделения РАН в Академгородке открыли в сквере возле института 2-х метровый памятник лабораторной мыши, вяжущей нить ДНК. Это особая благодарность этому животному.</a:t>
            </a: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2400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fontAlgn="base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Планируется, что здесь также появятся стенды с информацией об использовании в научных целях других лабораторных животных. </a:t>
            </a:r>
          </a:p>
          <a:p>
            <a:endParaRPr lang="ru-RU" dirty="0"/>
          </a:p>
        </p:txBody>
      </p:sp>
      <p:pic>
        <p:nvPicPr>
          <p:cNvPr id="4" name="Рисунок 3" descr="http://www.news-asia.ru/images/watermark.php?src=images/content_news/22_Glavniii_sait_4871_946817533_t.jpg"/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2348880"/>
            <a:ext cx="3515949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53356" y="301934"/>
            <a:ext cx="89649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лабораторной мыши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1387" y="1770477"/>
            <a:ext cx="5106069" cy="4164707"/>
          </a:xfrm>
        </p:spPr>
        <p:txBody>
          <a:bodyPr>
            <a:normAutofit/>
          </a:bodyPr>
          <a:lstStyle/>
          <a:p>
            <a:pPr lvl="0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Памятник Колбасе появился в  90-е годы у входа на 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Северо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-</a:t>
            </a:r>
            <a:r>
              <a:rPr lang="ru-RU" sz="2400" dirty="0" err="1" smtClean="0">
                <a:solidFill>
                  <a:schemeClr val="tx1"/>
                </a:solidFill>
                <a:cs typeface="Times New Roman" pitchFamily="18" charset="0"/>
              </a:rPr>
              <a:t>Чемской</a:t>
            </a:r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 рынок города. 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Только русскому народу могло прийти в голову поставить излюбленному продукту питания памятник! </a:t>
            </a:r>
          </a:p>
          <a:p>
            <a:pPr lvl="0"/>
            <a:endParaRPr lang="ru-RU" sz="1800" dirty="0" smtClean="0"/>
          </a:p>
          <a:p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gorodaipriroda.ru/wp-content/uploads/2011/06/памятник-колбасе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3211835" cy="437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колбасе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деловой женщине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834390" y="1520460"/>
            <a:ext cx="5073731" cy="4164707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cs typeface="Times New Roman" pitchFamily="18" charset="0"/>
              </a:rPr>
              <a:t>Возле Оперного театра стоит </a:t>
            </a:r>
            <a:r>
              <a:rPr lang="ru-RU" sz="2400" dirty="0">
                <a:cs typeface="Times New Roman" pitchFamily="18" charset="0"/>
              </a:rPr>
              <a:t>увековеченная в скульптуре </a:t>
            </a:r>
            <a:r>
              <a:rPr lang="ru-RU" sz="2400" dirty="0" smtClean="0">
                <a:cs typeface="Times New Roman" pitchFamily="18" charset="0"/>
              </a:rPr>
              <a:t>«Деловая женщина». </a:t>
            </a:r>
          </a:p>
          <a:p>
            <a:pPr lvl="0"/>
            <a:r>
              <a:rPr lang="ru-RU" sz="2400" dirty="0" smtClean="0">
                <a:cs typeface="Times New Roman" pitchFamily="18" charset="0"/>
              </a:rPr>
              <a:t>Памятник </a:t>
            </a:r>
            <a:r>
              <a:rPr lang="ru-RU" sz="2400" dirty="0">
                <a:cs typeface="Times New Roman" pitchFamily="18" charset="0"/>
              </a:rPr>
              <a:t>создан по заказу одной из компаний, находящихся в здании по этому адресу. Потому в роли стула выступает перевернутая буква А – символ организации. </a:t>
            </a:r>
            <a:endParaRPr lang="ru-RU" sz="2400" dirty="0">
              <a:solidFill>
                <a:schemeClr val="tx1"/>
              </a:solidFill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485978"/>
            <a:ext cx="3222830" cy="483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9565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тосту «Горько»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232696" y="1196752"/>
            <a:ext cx="4659784" cy="416470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200" dirty="0" smtClean="0">
                <a:cs typeface="Times New Roman" pitchFamily="18" charset="0"/>
              </a:rPr>
              <a:t>Двор </a:t>
            </a:r>
            <a:r>
              <a:rPr lang="ru-RU" sz="2200" dirty="0">
                <a:cs typeface="Times New Roman" pitchFamily="18" charset="0"/>
              </a:rPr>
              <a:t>ресторана «Райский сад» украшает единственный в мире памятник свадебному тосту «Горько!» Это «детище» известного скульптора </a:t>
            </a:r>
            <a:r>
              <a:rPr lang="ru-RU" sz="2200" dirty="0" smtClean="0">
                <a:cs typeface="Times New Roman" pitchFamily="18" charset="0"/>
              </a:rPr>
              <a:t>                        А. </a:t>
            </a:r>
            <a:r>
              <a:rPr lang="ru-RU" sz="2200" dirty="0">
                <a:cs typeface="Times New Roman" pitchFamily="18" charset="0"/>
              </a:rPr>
              <a:t>Крутикова. </a:t>
            </a:r>
            <a:endParaRPr lang="ru-RU" sz="2200" dirty="0" smtClean="0">
              <a:cs typeface="Times New Roman" pitchFamily="18" charset="0"/>
            </a:endParaRPr>
          </a:p>
          <a:p>
            <a:r>
              <a:rPr lang="ru-RU" sz="2200" dirty="0" smtClean="0">
                <a:cs typeface="Times New Roman" pitchFamily="18" charset="0"/>
              </a:rPr>
              <a:t>Сам </a:t>
            </a:r>
            <a:r>
              <a:rPr lang="ru-RU" sz="2200" dirty="0">
                <a:cs typeface="Times New Roman" pitchFamily="18" charset="0"/>
              </a:rPr>
              <a:t>памятник летом утопает в цветах и зелени. </a:t>
            </a:r>
            <a:r>
              <a:rPr lang="ru-RU" sz="2200" dirty="0" smtClean="0">
                <a:cs typeface="Times New Roman" pitchFamily="18" charset="0"/>
              </a:rPr>
              <a:t>Композиция </a:t>
            </a:r>
            <a:r>
              <a:rPr lang="ru-RU" sz="2200" dirty="0">
                <a:cs typeface="Times New Roman" pitchFamily="18" charset="0"/>
              </a:rPr>
              <a:t>представляет собой два причудливых силуэта – мужской и женский – слившихся в </a:t>
            </a:r>
            <a:r>
              <a:rPr lang="ru-RU" sz="2200" dirty="0" smtClean="0">
                <a:cs typeface="Times New Roman" pitchFamily="18" charset="0"/>
              </a:rPr>
              <a:t>поцелуе.</a:t>
            </a:r>
          </a:p>
          <a:p>
            <a:r>
              <a:rPr lang="ru-RU" sz="2200" dirty="0" smtClean="0">
                <a:cs typeface="Times New Roman" pitchFamily="18" charset="0"/>
              </a:rPr>
              <a:t>Тела </a:t>
            </a:r>
            <a:r>
              <a:rPr lang="ru-RU" sz="2200" dirty="0">
                <a:cs typeface="Times New Roman" pitchFamily="18" charset="0"/>
              </a:rPr>
              <a:t>пары образуют фигуру, похожую на восьмерку, она же знак бесконечности.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14"/>
          <a:stretch/>
        </p:blipFill>
        <p:spPr>
          <a:xfrm>
            <a:off x="527039" y="1340768"/>
            <a:ext cx="3705657" cy="504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2465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первому свиданию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556792"/>
            <a:ext cx="3505316" cy="439248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116876" y="1988840"/>
            <a:ext cx="46315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404040"/>
                </a:solidFill>
              </a:rPr>
              <a:t>Трогательный памятник стоит возле ГПНТБ, в сквере. Это памятник </a:t>
            </a:r>
            <a:r>
              <a:rPr lang="ru-RU" sz="2400" dirty="0" smtClean="0">
                <a:solidFill>
                  <a:srgbClr val="404040"/>
                </a:solidFill>
              </a:rPr>
              <a:t>первому свиданию.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04040"/>
                </a:solidFill>
              </a:rPr>
              <a:t>Парень </a:t>
            </a:r>
            <a:r>
              <a:rPr lang="ru-RU" sz="2400" dirty="0">
                <a:solidFill>
                  <a:srgbClr val="404040"/>
                </a:solidFill>
              </a:rPr>
              <a:t>держит в руке букет цветов, девушка, которая, по всей видимости, только пришла, закрывает ему глаза ладонями</a:t>
            </a:r>
            <a:r>
              <a:rPr lang="ru-RU" sz="2400" dirty="0" smtClean="0">
                <a:solidFill>
                  <a:srgbClr val="404040"/>
                </a:solidFill>
              </a:rPr>
              <a:t>. Рядом находятся часы. </a:t>
            </a:r>
          </a:p>
        </p:txBody>
      </p:sp>
    </p:spTree>
    <p:extLst>
      <p:ext uri="{BB962C8B-B14F-4D97-AF65-F5344CB8AC3E}">
        <p14:creationId xmlns:p14="http://schemas.microsoft.com/office/powerpoint/2010/main" val="11463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60648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Кощею Бессмертному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и Змею Горынычу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07"/>
          <a:stretch/>
        </p:blipFill>
        <p:spPr>
          <a:xfrm>
            <a:off x="467544" y="1844824"/>
            <a:ext cx="3314655" cy="404353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82199" y="1700808"/>
            <a:ext cx="514577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404040"/>
                </a:solidFill>
              </a:rPr>
              <a:t>Памятник-фонтан посвящен сказочным </a:t>
            </a:r>
            <a:r>
              <a:rPr lang="ru-RU" sz="2200" dirty="0">
                <a:solidFill>
                  <a:srgbClr val="404040"/>
                </a:solidFill>
              </a:rPr>
              <a:t>персонажам: Кощею Бессмертному и Змею Горынычу. </a:t>
            </a:r>
            <a:r>
              <a:rPr lang="ru-RU" sz="2200" dirty="0" smtClean="0">
                <a:solidFill>
                  <a:srgbClr val="404040"/>
                </a:solidFill>
              </a:rPr>
              <a:t>В </a:t>
            </a:r>
            <a:r>
              <a:rPr lang="ru-RU" sz="2200" dirty="0">
                <a:solidFill>
                  <a:srgbClr val="404040"/>
                </a:solidFill>
              </a:rPr>
              <a:t>центре фонтана стоит скала. У подножия – </a:t>
            </a:r>
            <a:r>
              <a:rPr lang="ru-RU" sz="2200" dirty="0" smtClean="0">
                <a:solidFill>
                  <a:srgbClr val="404040"/>
                </a:solidFill>
              </a:rPr>
              <a:t>Кощей </a:t>
            </a:r>
            <a:r>
              <a:rPr lang="ru-RU" sz="2200" dirty="0">
                <a:solidFill>
                  <a:srgbClr val="404040"/>
                </a:solidFill>
              </a:rPr>
              <a:t>на троне. Как полагается, чахнет над златом. </a:t>
            </a:r>
            <a:endParaRPr lang="ru-RU" sz="2200" dirty="0" smtClean="0">
              <a:solidFill>
                <a:srgbClr val="404040"/>
              </a:solidFill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404040"/>
                </a:solidFill>
              </a:rPr>
              <a:t>За </a:t>
            </a:r>
            <a:r>
              <a:rPr lang="ru-RU" sz="2200" dirty="0">
                <a:solidFill>
                  <a:srgbClr val="404040"/>
                </a:solidFill>
              </a:rPr>
              <a:t>его спиной возвышается гигантский ящер. На противоположной стороне фонтана можно увидеть волшебную щуку, которая держит в зубах яйцо – наверняка смерть Кощея.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04040"/>
                </a:solidFill>
              </a:rPr>
              <a:t>Неподалеку разместилась деревянная Избушка-на-курьих-ножках. </a:t>
            </a:r>
            <a:endParaRPr lang="ru-RU" sz="2200" b="0" i="0" dirty="0">
              <a:solidFill>
                <a:srgbClr val="40404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0434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Ангелу-хранителю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484784"/>
            <a:ext cx="3186354" cy="424847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25906" y="1268760"/>
            <a:ext cx="51665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На </a:t>
            </a:r>
            <a:r>
              <a:rPr lang="ru-RU" sz="2400" dirty="0"/>
              <a:t>улице Свердлова, возле здания администрации, </a:t>
            </a:r>
            <a:r>
              <a:rPr lang="ru-RU" sz="2400" dirty="0" smtClean="0"/>
              <a:t>расположился данный памятник. </a:t>
            </a:r>
            <a:r>
              <a:rPr lang="ru-RU" sz="2400" dirty="0"/>
              <a:t>Эту композиции изготовили на одном из ежегодных симпозиумов каменной скульптуры.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Мраморный </a:t>
            </a:r>
            <a:r>
              <a:rPr lang="ru-RU" sz="2400" dirty="0"/>
              <a:t>Ангел держит в руках глобус со схематичной картой Центрального района города. На ней изображены главные символы района: Краеведческий музей, Центральная часовня, собор Александра Невского и театр «Глобус».</a:t>
            </a:r>
          </a:p>
        </p:txBody>
      </p:sp>
    </p:spTree>
    <p:extLst>
      <p:ext uri="{BB962C8B-B14F-4D97-AF65-F5344CB8AC3E}">
        <p14:creationId xmlns:p14="http://schemas.microsoft.com/office/powerpoint/2010/main" val="169664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50430"/>
            <a:ext cx="8229600" cy="4525963"/>
          </a:xfrm>
        </p:spPr>
        <p:txBody>
          <a:bodyPr/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Новосибирск, несмотря на свой молодой возраст,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очень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богат на интересные достопримечательности,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особенности – на необычные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памятники и скульптуры, которые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наравне с историческими архитектурными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объектами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, завоевали любовь и популярность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жителей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и гостей города.</a:t>
            </a:r>
            <a:endParaRPr lang="ru-RU" sz="2600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http://siberiarealty.ru/wp-content/uploads/2010/10/no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717032"/>
            <a:ext cx="3888432" cy="2808312"/>
          </a:xfrm>
          <a:prstGeom prst="flowChartMultidocumen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30368" y="458959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Интересный Новосибирск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4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05361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 Глобус»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«Песочные часы»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026" name="Picture 2" descr="«Глобус» - кованная металлическая скульптура © Алёна Груя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2043992"/>
            <a:ext cx="2520280" cy="3058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2924944"/>
            <a:ext cx="2259185" cy="33887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87824" y="1844824"/>
            <a:ext cx="3600400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/>
              <a:t>Много интересных металлических композиций </a:t>
            </a:r>
            <a:r>
              <a:rPr lang="ru-RU" sz="2300" dirty="0"/>
              <a:t>собрано в Заельцовском парке. Здесь под кованные композиции отведена специальная площадка. </a:t>
            </a:r>
            <a:endParaRPr lang="ru-RU" sz="23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/>
              <a:t>Сделаны </a:t>
            </a:r>
            <a:r>
              <a:rPr lang="ru-RU" sz="2300" dirty="0"/>
              <a:t>они местными кузнецами.</a:t>
            </a:r>
          </a:p>
        </p:txBody>
      </p:sp>
    </p:spTree>
    <p:extLst>
      <p:ext uri="{BB962C8B-B14F-4D97-AF65-F5344CB8AC3E}">
        <p14:creationId xmlns:p14="http://schemas.microsoft.com/office/powerpoint/2010/main" val="3431440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кульптурная композиция «Счастье строится» © Алёна Груя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16335" y="1916832"/>
            <a:ext cx="4271689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6633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«Счастье строится»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8024" y="1556792"/>
            <a:ext cx="417080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404040"/>
                </a:solidFill>
              </a:rPr>
              <a:t>В центре Новосибирска свили гнездо два аиста, которые, как говорят, приносят не только детей, но и просто счастье. У наших предков была такая примета: где водится аист — там счастливое </a:t>
            </a:r>
            <a:r>
              <a:rPr lang="ru-RU" sz="2400" dirty="0" smtClean="0">
                <a:solidFill>
                  <a:srgbClr val="404040"/>
                </a:solidFill>
              </a:rPr>
              <a:t>место.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404040"/>
                </a:solidFill>
              </a:rPr>
              <a:t>Скульптурная </a:t>
            </a:r>
            <a:r>
              <a:rPr lang="ru-RU" sz="2400" dirty="0">
                <a:solidFill>
                  <a:srgbClr val="404040"/>
                </a:solidFill>
              </a:rPr>
              <a:t>композиция </a:t>
            </a:r>
            <a:r>
              <a:rPr lang="ru-RU" sz="2400" dirty="0" smtClean="0">
                <a:solidFill>
                  <a:srgbClr val="404040"/>
                </a:solidFill>
              </a:rPr>
              <a:t>стала </a:t>
            </a:r>
            <a:r>
              <a:rPr lang="ru-RU" sz="2400" dirty="0">
                <a:solidFill>
                  <a:srgbClr val="404040"/>
                </a:solidFill>
              </a:rPr>
              <a:t>одним из любимых мест молодоженов.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08989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амятник дворнику в Новосибирске © Алёна Груя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1403080"/>
            <a:ext cx="2736304" cy="490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23958" y="33265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дворнику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403080"/>
            <a:ext cx="55446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/>
              <a:t>В Калининском районе стоит памятник </a:t>
            </a:r>
            <a:r>
              <a:rPr lang="ru-RU" sz="2400" dirty="0" smtClean="0"/>
              <a:t>дворнику. Кстати</a:t>
            </a:r>
            <a:r>
              <a:rPr lang="ru-RU" sz="2400" dirty="0"/>
              <a:t>, подобные памятники есть в очень многих городах России и ближнего зарубежья. Наш новосибирский дворник очень скромный и больше напоминает домовенка.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080736"/>
            <a:ext cx="172819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45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31282" y="332656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«Вовка в тридевятом царстве»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120714" y="1916832"/>
            <a:ext cx="3888432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222222"/>
                </a:solidFill>
              </a:rPr>
              <a:t>Трехметровый </a:t>
            </a:r>
            <a:r>
              <a:rPr lang="ru-RU" sz="2300" dirty="0">
                <a:solidFill>
                  <a:srgbClr val="222222"/>
                </a:solidFill>
              </a:rPr>
              <a:t>персонаж на троне выполнен из металла и полимерного пластика. </a:t>
            </a:r>
            <a:endParaRPr lang="ru-RU" sz="2300" dirty="0" smtClean="0">
              <a:solidFill>
                <a:srgbClr val="22222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222222"/>
                </a:solidFill>
              </a:rPr>
              <a:t>Автор </a:t>
            </a:r>
            <a:r>
              <a:rPr lang="ru-RU" sz="2300" dirty="0">
                <a:solidFill>
                  <a:srgbClr val="222222"/>
                </a:solidFill>
              </a:rPr>
              <a:t>творения - </a:t>
            </a:r>
            <a:r>
              <a:rPr lang="ru-RU" sz="2300" dirty="0" smtClean="0">
                <a:solidFill>
                  <a:srgbClr val="222222"/>
                </a:solidFill>
              </a:rPr>
              <a:t>                      А. </a:t>
            </a:r>
            <a:r>
              <a:rPr lang="ru-RU" sz="2300" dirty="0">
                <a:solidFill>
                  <a:srgbClr val="222222"/>
                </a:solidFill>
              </a:rPr>
              <a:t>Агриколянский, он же, кстати, создал памятник светофору и ученой </a:t>
            </a:r>
            <a:r>
              <a:rPr lang="ru-RU" sz="2300" dirty="0" smtClean="0">
                <a:solidFill>
                  <a:srgbClr val="222222"/>
                </a:solidFill>
              </a:rPr>
              <a:t>мышке.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222222"/>
                </a:solidFill>
              </a:rPr>
              <a:t>Памятник стоит напротив школы в центре города</a:t>
            </a:r>
            <a:r>
              <a:rPr lang="ru-RU" sz="2200" dirty="0" smtClean="0">
                <a:solidFill>
                  <a:srgbClr val="222222"/>
                </a:solidFill>
              </a:rPr>
              <a:t>.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47"/>
          <a:stretch/>
        </p:blipFill>
        <p:spPr>
          <a:xfrm>
            <a:off x="467545" y="2147270"/>
            <a:ext cx="4623712" cy="32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7272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На столбе расположился композитный электромонтер.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560" y="1484784"/>
            <a:ext cx="3168352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1141" y="350947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электромонтёру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79912" y="1340768"/>
            <a:ext cx="50760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222222"/>
                </a:solidFill>
              </a:rPr>
              <a:t>Памятник монтёру находится в Центральном районе Новосибирска. Его символично установили на фонарном столбе около здания Новосибирских городских электрический сетей, а открытие в 2013 г. приурочили к 80-летию развёртывания электрических сетей в области. </a:t>
            </a:r>
            <a:r>
              <a:rPr lang="ru-RU" sz="2200" dirty="0" smtClean="0">
                <a:solidFill>
                  <a:srgbClr val="222222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222222"/>
                </a:solidFill>
              </a:rPr>
              <a:t>Автор </a:t>
            </a:r>
            <a:r>
              <a:rPr lang="ru-RU" sz="2200" dirty="0">
                <a:solidFill>
                  <a:srgbClr val="222222"/>
                </a:solidFill>
              </a:rPr>
              <a:t>памятника — новосибирский скульптор </a:t>
            </a:r>
            <a:r>
              <a:rPr lang="ru-RU" sz="2200" dirty="0" smtClean="0">
                <a:solidFill>
                  <a:srgbClr val="222222"/>
                </a:solidFill>
              </a:rPr>
              <a:t>А. Агриколянский.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rgbClr val="222222"/>
                </a:solidFill>
              </a:rPr>
              <a:t>В </a:t>
            </a:r>
            <a:r>
              <a:rPr lang="ru-RU" sz="2200" dirty="0">
                <a:solidFill>
                  <a:srgbClr val="222222"/>
                </a:solidFill>
              </a:rPr>
              <a:t>рамках открытия арт-объекта также состоялась закладка капсулы с посланием энергетикам в 2033 </a:t>
            </a:r>
            <a:r>
              <a:rPr lang="ru-RU" sz="2200" dirty="0" smtClean="0">
                <a:solidFill>
                  <a:srgbClr val="222222"/>
                </a:solidFill>
              </a:rPr>
              <a:t>году.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2235650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Памятник «Вальс Победы» 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4" y="1484784"/>
            <a:ext cx="3571875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«Вальс Победы»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39419" y="1234204"/>
            <a:ext cx="481654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</a:rPr>
              <a:t>Трогательный</a:t>
            </a:r>
            <a:r>
              <a:rPr lang="ru-RU" sz="2400" dirty="0">
                <a:solidFill>
                  <a:srgbClr val="000000"/>
                </a:solidFill>
              </a:rPr>
              <a:t> памятник «Вальс Победы» появился в новосибирском Академгородке в мае 2010 г. Его установили в сквере рядом с ДК «Академия», а открытие приурочили к 65-летию Победы в Великой Отечественной войне. 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/>
              <a:t>Памятник </a:t>
            </a:r>
            <a:r>
              <a:rPr lang="ru-RU" sz="2400" dirty="0"/>
              <a:t>выполнен из бетона, в высоту он достигает 4 метров, автором композиции стал новосибирский скульптор </a:t>
            </a:r>
            <a:r>
              <a:rPr lang="ru-RU" sz="2400" dirty="0" smtClean="0"/>
              <a:t>                           А. </a:t>
            </a:r>
            <a:r>
              <a:rPr lang="ru-RU" sz="2400" dirty="0"/>
              <a:t>Агриколянский. </a:t>
            </a:r>
          </a:p>
        </p:txBody>
      </p:sp>
    </p:spTree>
    <p:extLst>
      <p:ext uri="{BB962C8B-B14F-4D97-AF65-F5344CB8AC3E}">
        <p14:creationId xmlns:p14="http://schemas.microsoft.com/office/powerpoint/2010/main" val="34575792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амятник &quot;Гимн учителю&quot; - Изображение Гимн учителю, Новосибирск -  Tripadvis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10749"/>
            <a:ext cx="2872066" cy="4322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32285" y="1196752"/>
            <a:ext cx="555287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0000"/>
                </a:solidFill>
              </a:rPr>
              <a:t>4 октября 2010 года войдет в историю Новосибирска как день торжественного открытия памятника – символа «Гимн учителя».  </a:t>
            </a:r>
            <a:endParaRPr lang="ru-RU" sz="2000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Авторы </a:t>
            </a:r>
            <a:r>
              <a:rPr lang="ru-RU" sz="2000" dirty="0">
                <a:solidFill>
                  <a:srgbClr val="000000"/>
                </a:solidFill>
              </a:rPr>
              <a:t>памятника – архитектор </a:t>
            </a:r>
            <a:r>
              <a:rPr lang="ru-RU" sz="2000" dirty="0" smtClean="0">
                <a:solidFill>
                  <a:srgbClr val="000000"/>
                </a:solidFill>
              </a:rPr>
              <a:t>А. </a:t>
            </a:r>
            <a:r>
              <a:rPr lang="ru-RU" sz="2000" dirty="0" err="1" smtClean="0">
                <a:solidFill>
                  <a:srgbClr val="000000"/>
                </a:solidFill>
              </a:rPr>
              <a:t>Гамалей</a:t>
            </a:r>
            <a:r>
              <a:rPr lang="ru-RU" sz="2000" dirty="0" smtClean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000000"/>
                </a:solidFill>
              </a:rPr>
              <a:t>и скульптор </a:t>
            </a:r>
            <a:r>
              <a:rPr lang="ru-RU" sz="2000" dirty="0" smtClean="0">
                <a:solidFill>
                  <a:srgbClr val="000000"/>
                </a:solidFill>
              </a:rPr>
              <a:t>А. </a:t>
            </a:r>
            <a:r>
              <a:rPr lang="ru-RU" sz="2000" dirty="0">
                <a:solidFill>
                  <a:srgbClr val="000000"/>
                </a:solidFill>
              </a:rPr>
              <a:t>Бортник задумали памятник – символ как вертикальную стелу. Она состоит из отдельных «кубов», которые входят в общую «вертикаль знаний». На каждой стороне куба – сюжет из истории Ново – Николаевска и Новосибирска, фрагменты школьной жизни. </a:t>
            </a:r>
            <a:endParaRPr lang="ru-RU" sz="2000" dirty="0" smtClean="0">
              <a:solidFill>
                <a:srgbClr val="00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000000"/>
                </a:solidFill>
              </a:rPr>
              <a:t>Вершина </a:t>
            </a:r>
            <a:r>
              <a:rPr lang="ru-RU" sz="2000" dirty="0">
                <a:solidFill>
                  <a:srgbClr val="000000"/>
                </a:solidFill>
              </a:rPr>
              <a:t>памятника увенчана солнечным диском – символом просвещения, вокруг которого разлетаются голуби – ученики. К памятнику ведут 11 ступеней – по числу лет обучения. </a:t>
            </a:r>
            <a:endParaRPr lang="ru-RU" sz="20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«Гимн учителя»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3380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556792"/>
            <a:ext cx="3816424" cy="4356452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бабушкам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27984" y="1772816"/>
            <a:ext cx="4464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12121"/>
                </a:solidFill>
              </a:rPr>
              <a:t>Присоединиться к бабушкам-старушкам, сплетничающим на лавочке около кафе на Советской любят, пожалуй, все горожане. </a:t>
            </a:r>
            <a:endParaRPr lang="ru-RU" sz="2400" dirty="0" smtClean="0">
              <a:solidFill>
                <a:srgbClr val="21212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12121"/>
                </a:solidFill>
              </a:rPr>
              <a:t>В </a:t>
            </a:r>
            <a:r>
              <a:rPr lang="ru-RU" sz="2400" dirty="0">
                <a:solidFill>
                  <a:srgbClr val="212121"/>
                </a:solidFill>
              </a:rPr>
              <a:t>нём нет эпичности и масштабности – просто две бабушки в цветастых платьях, возле которых приютился кот.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28844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трамваю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122" name="Picture 2" descr="Памятник трамваю, Объекты, Памятники, Новосибирск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7545" y="1477982"/>
            <a:ext cx="3391264" cy="201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122" y="3878449"/>
            <a:ext cx="3038111" cy="227858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58809" y="1354681"/>
            <a:ext cx="50611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/>
              <a:t>Памятник трамваю можно найти на </a:t>
            </a:r>
            <a:r>
              <a:rPr lang="ru-RU" sz="2300" dirty="0" smtClean="0"/>
              <a:t>пешеходной </a:t>
            </a:r>
            <a:r>
              <a:rPr lang="ru-RU" sz="2300" dirty="0"/>
              <a:t>части площади Ленина рядом с </a:t>
            </a:r>
            <a:r>
              <a:rPr lang="ru-RU" sz="2300" dirty="0" smtClean="0"/>
              <a:t>улицей Орджоникидзе</a:t>
            </a:r>
            <a:r>
              <a:rPr lang="ru-RU" sz="2300" dirty="0"/>
              <a:t>. В 1934 году именно там был запущен первый маршрут трамвая № 1 «Вокзал — Центр». </a:t>
            </a:r>
            <a:endParaRPr lang="ru-RU" sz="23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/>
              <a:t>Памятник </a:t>
            </a:r>
            <a:r>
              <a:rPr lang="ru-RU" sz="2300" dirty="0"/>
              <a:t>выполнен в виде чугунной плиты 1,524 </a:t>
            </a:r>
            <a:r>
              <a:rPr lang="ru-RU" sz="2300" dirty="0" smtClean="0"/>
              <a:t>м. </a:t>
            </a:r>
            <a:r>
              <a:rPr lang="ru-RU" sz="2300" dirty="0"/>
              <a:t>на 1,18 </a:t>
            </a:r>
            <a:r>
              <a:rPr lang="ru-RU" sz="2300" dirty="0" smtClean="0"/>
              <a:t>м.  </a:t>
            </a:r>
            <a:r>
              <a:rPr lang="ru-RU" sz="2300" dirty="0"/>
              <a:t>и расположен между трамвайными </a:t>
            </a:r>
            <a:r>
              <a:rPr lang="ru-RU" sz="2300" dirty="0" smtClean="0"/>
              <a:t>рельсами.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/>
              <a:t>Торжественное </a:t>
            </a:r>
            <a:r>
              <a:rPr lang="ru-RU" sz="2300" dirty="0"/>
              <a:t>открытие памятника состоялось 23 ноября 2009 года в честь 75-летия трамвайного движения в </a:t>
            </a:r>
            <a:r>
              <a:rPr lang="ru-RU" sz="2300" dirty="0" smtClean="0"/>
              <a:t>городе. </a:t>
            </a:r>
            <a:endParaRPr lang="ru-RU" sz="2300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61903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Скульптура Дон Кихот 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23928" y="2144033"/>
            <a:ext cx="4933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33333"/>
                </a:solidFill>
              </a:rPr>
              <a:t>Расположен </a:t>
            </a:r>
            <a:r>
              <a:rPr lang="ru-RU" sz="2400" dirty="0">
                <a:solidFill>
                  <a:srgbClr val="333333"/>
                </a:solidFill>
              </a:rPr>
              <a:t>новосибирский Дон Кихот </a:t>
            </a:r>
            <a:r>
              <a:rPr lang="ru-RU" sz="2400" dirty="0" smtClean="0">
                <a:solidFill>
                  <a:srgbClr val="333333"/>
                </a:solidFill>
              </a:rPr>
              <a:t>на </a:t>
            </a:r>
            <a:r>
              <a:rPr lang="ru-RU" sz="2400" dirty="0">
                <a:solidFill>
                  <a:srgbClr val="333333"/>
                </a:solidFill>
              </a:rPr>
              <a:t>входе в офис Новосибирской городской коллегии адвокатов. </a:t>
            </a:r>
            <a:endParaRPr lang="ru-RU" sz="2400" dirty="0" smtClean="0">
              <a:solidFill>
                <a:srgbClr val="333333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33333"/>
                </a:solidFill>
              </a:rPr>
              <a:t>Прообраз </a:t>
            </a:r>
            <a:r>
              <a:rPr lang="ru-RU" sz="2400" dirty="0">
                <a:solidFill>
                  <a:srgbClr val="333333"/>
                </a:solidFill>
              </a:rPr>
              <a:t>рыцаря - это памятник юристам-защитникам.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33333"/>
                </a:solidFill>
              </a:rPr>
              <a:t>Дон </a:t>
            </a:r>
            <a:r>
              <a:rPr lang="ru-RU" sz="2400" dirty="0">
                <a:solidFill>
                  <a:srgbClr val="333333"/>
                </a:solidFill>
              </a:rPr>
              <a:t>Кихот появился в </a:t>
            </a:r>
            <a:r>
              <a:rPr lang="ru-RU" sz="2400" dirty="0" smtClean="0">
                <a:solidFill>
                  <a:srgbClr val="333333"/>
                </a:solidFill>
              </a:rPr>
              <a:t>городе в </a:t>
            </a:r>
            <a:r>
              <a:rPr lang="ru-RU" sz="2400" dirty="0">
                <a:solidFill>
                  <a:srgbClr val="333333"/>
                </a:solidFill>
              </a:rPr>
              <a:t>сентябре 2013 </a:t>
            </a:r>
            <a:r>
              <a:rPr lang="ru-RU" sz="2400" dirty="0" smtClean="0">
                <a:solidFill>
                  <a:srgbClr val="333333"/>
                </a:solidFill>
              </a:rPr>
              <a:t>года.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95" b="9231"/>
          <a:stretch/>
        </p:blipFill>
        <p:spPr>
          <a:xfrm>
            <a:off x="539552" y="1484783"/>
            <a:ext cx="3384376" cy="463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78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3528" y="307714"/>
            <a:ext cx="835292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мосту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927883" y="1332560"/>
            <a:ext cx="5012916" cy="485313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300" dirty="0" smtClean="0">
                <a:solidFill>
                  <a:prstClr val="black"/>
                </a:solidFill>
                <a:ea typeface="Times New Roman"/>
                <a:cs typeface="Times New Roman"/>
              </a:rPr>
              <a:t>Памятник пролету железнодорожного моста через    р. Обь установлен в парке «Городское начало» на набережной Оби.</a:t>
            </a:r>
          </a:p>
          <a:p>
            <a:pPr>
              <a:spcBef>
                <a:spcPts val="0"/>
              </a:spcBef>
            </a:pPr>
            <a:r>
              <a:rPr lang="ru-RU" sz="2300" dirty="0" smtClean="0">
                <a:solidFill>
                  <a:prstClr val="black"/>
                </a:solidFill>
                <a:ea typeface="Times New Roman"/>
                <a:cs typeface="Times New Roman"/>
              </a:rPr>
              <a:t>Мост </a:t>
            </a:r>
            <a:r>
              <a:rPr lang="ru-RU" sz="2300" dirty="0">
                <a:solidFill>
                  <a:prstClr val="black"/>
                </a:solidFill>
                <a:ea typeface="Times New Roman"/>
                <a:cs typeface="Times New Roman"/>
              </a:rPr>
              <a:t>был возведен по проекту петербургского профессора </a:t>
            </a:r>
            <a:r>
              <a:rPr lang="ru-RU" sz="2300" dirty="0" smtClean="0">
                <a:solidFill>
                  <a:prstClr val="black"/>
                </a:solidFill>
                <a:ea typeface="Times New Roman"/>
                <a:cs typeface="Times New Roman"/>
              </a:rPr>
              <a:t>                                Н. А</a:t>
            </a:r>
            <a:r>
              <a:rPr lang="ru-RU" sz="2300" dirty="0">
                <a:solidFill>
                  <a:prstClr val="black"/>
                </a:solidFill>
                <a:ea typeface="Times New Roman"/>
                <a:cs typeface="Times New Roman"/>
              </a:rPr>
              <a:t>. </a:t>
            </a:r>
            <a:r>
              <a:rPr lang="ru-RU" sz="2300" dirty="0" err="1">
                <a:solidFill>
                  <a:prstClr val="black"/>
                </a:solidFill>
                <a:ea typeface="Times New Roman"/>
                <a:cs typeface="Times New Roman"/>
              </a:rPr>
              <a:t>Белелюбского</a:t>
            </a:r>
            <a:r>
              <a:rPr lang="ru-RU" sz="2300" dirty="0">
                <a:solidFill>
                  <a:prstClr val="black"/>
                </a:solidFill>
                <a:ea typeface="Times New Roman"/>
                <a:cs typeface="Times New Roman"/>
              </a:rPr>
              <a:t> и состоял из девяти пролетов. </a:t>
            </a:r>
            <a:endParaRPr lang="ru-RU" sz="2300" dirty="0" smtClean="0">
              <a:solidFill>
                <a:prstClr val="black"/>
              </a:solidFill>
              <a:ea typeface="Times New Roman"/>
              <a:cs typeface="Times New Roman"/>
            </a:endParaRPr>
          </a:p>
          <a:p>
            <a:pPr>
              <a:spcBef>
                <a:spcPts val="0"/>
              </a:spcBef>
            </a:pPr>
            <a:r>
              <a:rPr lang="ru-RU" sz="2300" dirty="0"/>
              <a:t>Это монументальное сооружение прослужило человеку около </a:t>
            </a:r>
            <a:r>
              <a:rPr lang="ru-RU" sz="2300" dirty="0" smtClean="0"/>
              <a:t>100 </a:t>
            </a:r>
            <a:r>
              <a:rPr lang="ru-RU" sz="2300" dirty="0"/>
              <a:t>лет, а в </a:t>
            </a:r>
            <a:r>
              <a:rPr lang="ru-RU" sz="2300" dirty="0" smtClean="0"/>
              <a:t>90-х </a:t>
            </a:r>
            <a:r>
              <a:rPr lang="ru-RU" sz="2300" dirty="0"/>
              <a:t>годах 20 века его демонтировали, оставив </a:t>
            </a:r>
            <a:r>
              <a:rPr lang="ru-RU" sz="2300" dirty="0" smtClean="0"/>
              <a:t>одну ферму как </a:t>
            </a:r>
            <a:r>
              <a:rPr lang="ru-RU" sz="2300" dirty="0"/>
              <a:t>исторический </a:t>
            </a:r>
            <a:r>
              <a:rPr lang="ru-RU" sz="2300" dirty="0" smtClean="0"/>
              <a:t>памятник. </a:t>
            </a:r>
            <a:endParaRPr lang="ru-RU" sz="23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41" y="3963802"/>
            <a:ext cx="3483859" cy="2329831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641" y="1440497"/>
            <a:ext cx="3465242" cy="2313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российскому рублю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32055" y="1807091"/>
            <a:ext cx="507099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33333"/>
                </a:solidFill>
              </a:rPr>
              <a:t>5 </a:t>
            </a:r>
            <a:r>
              <a:rPr lang="ru-RU" sz="2400" dirty="0">
                <a:solidFill>
                  <a:srgbClr val="333333"/>
                </a:solidFill>
              </a:rPr>
              <a:t>декабря 2015 года в центре сибирской столицы появился памятник </a:t>
            </a:r>
            <a:r>
              <a:rPr lang="ru-RU" sz="2400" dirty="0" smtClean="0">
                <a:solidFill>
                  <a:srgbClr val="333333"/>
                </a:solidFill>
              </a:rPr>
              <a:t>рублю.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333333"/>
                </a:solidFill>
              </a:rPr>
              <a:t>Участники </a:t>
            </a:r>
            <a:r>
              <a:rPr lang="ru-RU" sz="2400" dirty="0">
                <a:solidFill>
                  <a:srgbClr val="333333"/>
                </a:solidFill>
              </a:rPr>
              <a:t>проекта – группа предпринимателей, которые, по их словам, хотят повысить патриотизм, укрепить веру в державу, дать отпор санкциям и внести свой вклад в развитие страны.</a:t>
            </a:r>
            <a:endParaRPr lang="ru-RU" sz="2400" b="0" i="0" dirty="0">
              <a:solidFill>
                <a:srgbClr val="333333"/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556792"/>
            <a:ext cx="320992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5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5" y="1764393"/>
            <a:ext cx="3456383" cy="30230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923928" y="1268760"/>
            <a:ext cx="4896543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dirty="0">
                <a:solidFill>
                  <a:srgbClr val="333333"/>
                </a:solidFill>
              </a:rPr>
              <a:t>Аллея </a:t>
            </a:r>
            <a:r>
              <a:rPr lang="ru-RU" sz="2300" dirty="0" smtClean="0">
                <a:solidFill>
                  <a:srgbClr val="333333"/>
                </a:solidFill>
              </a:rPr>
              <a:t>памяти призыва была </a:t>
            </a:r>
            <a:r>
              <a:rPr lang="ru-RU" sz="2300" dirty="0">
                <a:solidFill>
                  <a:srgbClr val="333333"/>
                </a:solidFill>
              </a:rPr>
              <a:t>открыта в 2010 году, на этом месте долгое время располагался главный военный комиссариат города. Отсюда десятки тысяч призывников уходили на </a:t>
            </a:r>
            <a:r>
              <a:rPr lang="ru-RU" sz="2300" dirty="0" smtClean="0">
                <a:solidFill>
                  <a:srgbClr val="333333"/>
                </a:solidFill>
              </a:rPr>
              <a:t>службу.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333333"/>
                </a:solidFill>
              </a:rPr>
              <a:t>На </a:t>
            </a:r>
            <a:r>
              <a:rPr lang="ru-RU" sz="2300" dirty="0">
                <a:solidFill>
                  <a:srgbClr val="333333"/>
                </a:solidFill>
              </a:rPr>
              <a:t>аллее Памяти призыва находятся скульптурные композиции, рассказывающие о трогательных моментах </a:t>
            </a:r>
            <a:r>
              <a:rPr lang="ru-RU" sz="2300" dirty="0" smtClean="0">
                <a:solidFill>
                  <a:srgbClr val="333333"/>
                </a:solidFill>
              </a:rPr>
              <a:t>прощания. Это </a:t>
            </a:r>
            <a:r>
              <a:rPr lang="ru-RU" sz="2300" dirty="0">
                <a:solidFill>
                  <a:srgbClr val="333333"/>
                </a:solidFill>
              </a:rPr>
              <a:t>известный памятник «Фото на память», монумент «Прощание», где парень прощается с девушкой, и скульптура «Танцующая пара</a:t>
            </a:r>
            <a:r>
              <a:rPr lang="ru-RU" sz="2300" dirty="0" smtClean="0">
                <a:solidFill>
                  <a:srgbClr val="333333"/>
                </a:solidFill>
              </a:rPr>
              <a:t>».</a:t>
            </a:r>
            <a:endParaRPr lang="ru-RU" sz="2300" dirty="0">
              <a:solidFill>
                <a:srgbClr val="333333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«Прощание»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89788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sib.fm/storage/article/August2020/XJvVMECxbuA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1556792"/>
            <a:ext cx="3619350" cy="4436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02918" y="1844824"/>
            <a:ext cx="44455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12529"/>
                </a:solidFill>
              </a:rPr>
              <a:t>На Коммунистической, 38 в 2009 году установили "Колокол мир". </a:t>
            </a:r>
            <a:endParaRPr lang="ru-RU" sz="2400" dirty="0" smtClean="0">
              <a:solidFill>
                <a:srgbClr val="21252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12529"/>
                </a:solidFill>
              </a:rPr>
              <a:t>Это </a:t>
            </a:r>
            <a:r>
              <a:rPr lang="ru-RU" sz="2400" dirty="0">
                <a:solidFill>
                  <a:srgbClr val="212529"/>
                </a:solidFill>
              </a:rPr>
              <a:t>единственный подобный памятник на территории России. </a:t>
            </a:r>
            <a:endParaRPr lang="ru-RU" sz="2400" dirty="0" smtClean="0">
              <a:solidFill>
                <a:srgbClr val="21252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12529"/>
                </a:solidFill>
              </a:rPr>
              <a:t>Он </a:t>
            </a:r>
            <a:r>
              <a:rPr lang="ru-RU" sz="2400" dirty="0">
                <a:solidFill>
                  <a:srgbClr val="212529"/>
                </a:solidFill>
              </a:rPr>
              <a:t>символизирует спокойствие и призывает к мирной жизни.</a:t>
            </a:r>
            <a:endParaRPr lang="ru-RU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«Колокол мира»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0056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628800"/>
            <a:ext cx="3744416" cy="4388877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Скульптура «Пизанская башня»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9992" y="2276872"/>
            <a:ext cx="42119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12529"/>
                </a:solidFill>
              </a:rPr>
              <a:t>Рядом </a:t>
            </a:r>
            <a:r>
              <a:rPr lang="ru-RU" sz="2400" dirty="0">
                <a:solidFill>
                  <a:srgbClr val="212529"/>
                </a:solidFill>
              </a:rPr>
              <a:t>с ГПНТБ находится мини-копия Пизанской башни. </a:t>
            </a:r>
            <a:endParaRPr lang="ru-RU" sz="2400" dirty="0" smtClean="0">
              <a:solidFill>
                <a:srgbClr val="212529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12529"/>
                </a:solidFill>
              </a:rPr>
              <a:t>Её </a:t>
            </a:r>
            <a:r>
              <a:rPr lang="ru-RU" sz="2400" dirty="0">
                <a:solidFill>
                  <a:srgbClr val="212529"/>
                </a:solidFill>
              </a:rPr>
              <a:t>поставили в 2011 году, когда в России проходил год Италии.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69050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44" y="1321002"/>
            <a:ext cx="3024336" cy="4753919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Стелла «Верстовой столб»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1196752"/>
            <a:ext cx="54006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2F2F2F"/>
                </a:solidFill>
              </a:rPr>
              <a:t>Когда Новосибирск </a:t>
            </a:r>
            <a:r>
              <a:rPr lang="ru-RU" sz="2300" dirty="0">
                <a:solidFill>
                  <a:srgbClr val="2F2F2F"/>
                </a:solidFill>
              </a:rPr>
              <a:t>только появился, он занимал территорию от нынешней станции метро «Речной вокзал» </a:t>
            </a:r>
            <a:r>
              <a:rPr lang="ru-RU" sz="2300" dirty="0" smtClean="0">
                <a:solidFill>
                  <a:srgbClr val="2F2F2F"/>
                </a:solidFill>
              </a:rPr>
              <a:t>до </a:t>
            </a:r>
            <a:r>
              <a:rPr lang="ru-RU" sz="2300" dirty="0">
                <a:solidFill>
                  <a:srgbClr val="2F2F2F"/>
                </a:solidFill>
              </a:rPr>
              <a:t>современной площади </a:t>
            </a:r>
            <a:r>
              <a:rPr lang="ru-RU" sz="2300" dirty="0" err="1">
                <a:solidFill>
                  <a:srgbClr val="2F2F2F"/>
                </a:solidFill>
              </a:rPr>
              <a:t>Трубникова</a:t>
            </a:r>
            <a:r>
              <a:rPr lang="ru-RU" sz="2300" dirty="0">
                <a:solidFill>
                  <a:srgbClr val="2F2F2F"/>
                </a:solidFill>
              </a:rPr>
              <a:t>. Здесь и стоял деревянный верстовой столб, который обозначал конец города. </a:t>
            </a:r>
            <a:endParaRPr lang="ru-RU" sz="2300" dirty="0" smtClean="0">
              <a:solidFill>
                <a:srgbClr val="2F2F2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rgbClr val="2F2F2F"/>
                </a:solidFill>
              </a:rPr>
              <a:t>Цифры </a:t>
            </a:r>
            <a:r>
              <a:rPr lang="ru-RU" sz="2300" dirty="0">
                <a:solidFill>
                  <a:srgbClr val="2F2F2F"/>
                </a:solidFill>
              </a:rPr>
              <a:t>3336 на стеле — это символ расстояния по железной дороге от площади трех вокзалов в Москве до Новосибирска, а точнее, именно до этого места, где стоит столб. Подобных верстовых столбов в России сейчас всего три: в Москве, Владивостоке и в </a:t>
            </a:r>
            <a:r>
              <a:rPr lang="ru-RU" sz="2300" dirty="0" smtClean="0">
                <a:solidFill>
                  <a:srgbClr val="2F2F2F"/>
                </a:solidFill>
              </a:rPr>
              <a:t>Новосибирске.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5462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32656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первому кинотеатру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6402" y="1412776"/>
            <a:ext cx="453206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2F2F2F"/>
                </a:solidFill>
              </a:rPr>
              <a:t>На главной площади </a:t>
            </a:r>
            <a:r>
              <a:rPr lang="ru-RU" sz="2400" dirty="0" smtClean="0">
                <a:solidFill>
                  <a:srgbClr val="2F2F2F"/>
                </a:solidFill>
              </a:rPr>
              <a:t>города, </a:t>
            </a:r>
            <a:r>
              <a:rPr lang="ru-RU" sz="2400" dirty="0">
                <a:solidFill>
                  <a:srgbClr val="2F2F2F"/>
                </a:solidFill>
              </a:rPr>
              <a:t>в Театральном сквере, находится необычный памятник с видеокамерой и видеолентами. Именно на этом месте много лет назад был открыт первый в Новосибирске кинотеатр. </a:t>
            </a:r>
            <a:endParaRPr lang="ru-RU" sz="2400" dirty="0" smtClean="0">
              <a:solidFill>
                <a:srgbClr val="2F2F2F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2F2F2F"/>
                </a:solidFill>
              </a:rPr>
              <a:t>Как </a:t>
            </a:r>
            <a:r>
              <a:rPr lang="ru-RU" sz="2400" dirty="0">
                <a:solidFill>
                  <a:srgbClr val="2F2F2F"/>
                </a:solidFill>
              </a:rPr>
              <a:t>говорят исторические хроники, первый зрительный зал был рассчитан на 100 человек.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2114"/>
          <a:stretch/>
        </p:blipFill>
        <p:spPr>
          <a:xfrm>
            <a:off x="467544" y="1476982"/>
            <a:ext cx="3748858" cy="445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5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4521" y="404664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Источники информации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4053" y="1196752"/>
            <a:ext cx="8424936" cy="4883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https://manezh-saratov.ru/rossiya/pamyatnik-svetoforu-v-novosibirske-2.html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https://2gis.ru/novosibirsk/gallery/geo/141433273057375/photoId/140737533962170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https://menina.ru/articles/31478/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http://arikadesign.blogspot.com/2013/10/blog-post_20.htm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http://sibka.ru/page/neobychnye-pamjatniki-novosibirska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https://www.nsk.kp.ru/daily/26846.7/3887089/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https://goingrus.com/info/ru/goroda-rossii/novosibirsk/pamyatniki-v-novosibirske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http://izgotovleniepamyatnikov.ru/mogila/nsk_vals/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http://du.nios.ru/page/gimn-uchitelyu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https://pikabu.ru/story/pamyatnik_babushkam_v_novosibirske_5362165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2"/>
              </a:rPr>
              <a:t>https://www.etovidel.net/sights/city/novosibirsk/id/pamiatnik_tramvau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https://www.tripadvisor.ru/Attraction_Review-g298529-d10815858-Reviews-Sculpture_Don_Quixote-Novosibirsk_Novosibirsky_District_Novosibirsk_Oblast_Siber.html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4"/>
              </a:rPr>
              <a:t>https://www.tripadvisor.ru/Attraction_Review-g298529-d10253385-Reviews-Monument_to_Russian_Ruble-Novosibirsk_Novosibirsky_District_Novosibirsk_Oblast_S.html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https://vk.com/@dommolodejikainsk-neobychnye-pamyatniki-i-skulptury-novosibirska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6"/>
              </a:rPr>
              <a:t>https://krasivye-mesta.ru/pamyatniki-novosibirska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7"/>
              </a:rPr>
              <a:t>https://sib.fm/news/2020/08/12/neobychnye-skulptury-novosibirska-ot-arlekina-do-zheleznoj-ledi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http://izgotovleniepamyatnikov.ru/mogila/nsk_shkatulka</a:t>
            </a: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8"/>
              </a:rPr>
              <a:t>/</a:t>
            </a:r>
            <a:endParaRPr lang="ru-RU" sz="1400" u="sng" dirty="0" smtClean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/>
              </a:rPr>
              <a:t>https://nsknews.info/materials/15-simpatichnykh-simvolov-novosibirska</a:t>
            </a:r>
            <a:r>
              <a:rPr lang="en-US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9"/>
              </a:rPr>
              <a:t>/</a:t>
            </a:r>
            <a:r>
              <a:rPr lang="ru-RU" sz="1400" u="sng" dirty="0" smtClean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089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3528" y="332656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Музыкальная шкатулка Ленского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044338"/>
              </p:ext>
            </p:extLst>
          </p:nvPr>
        </p:nvGraphicFramePr>
        <p:xfrm>
          <a:off x="4139952" y="1844824"/>
          <a:ext cx="4680520" cy="4554220"/>
        </p:xfrm>
        <a:graphic>
          <a:graphicData uri="http://schemas.openxmlformats.org/drawingml/2006/table">
            <a:tbl>
              <a:tblPr/>
              <a:tblGrid>
                <a:gridCol w="702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03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83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Информационно-декоративная композиция, посвящённая неофициальному гимну Новосибирска песни, — «Родной Новосибирск» и её автору — Владиславу Ленскому. 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Установлена в 2008-м году на площади Ленина, рядом со зданием мэрии Новосибирска.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Каждый день в 12 часов дня звучат ноты той самой песни Ленского.  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0"/>
          <a:stretch/>
        </p:blipFill>
        <p:spPr>
          <a:xfrm>
            <a:off x="470576" y="2204864"/>
            <a:ext cx="3597368" cy="30726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3528" y="348525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первому светофору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306167"/>
              </p:ext>
            </p:extLst>
          </p:nvPr>
        </p:nvGraphicFramePr>
        <p:xfrm>
          <a:off x="3939301" y="1323156"/>
          <a:ext cx="4737155" cy="5072380"/>
        </p:xfrm>
        <a:graphic>
          <a:graphicData uri="http://schemas.openxmlformats.org/drawingml/2006/table">
            <a:tbl>
              <a:tblPr/>
              <a:tblGrid>
                <a:gridCol w="71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66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83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300" dirty="0" smtClean="0">
                          <a:latin typeface="+mn-lt"/>
                          <a:ea typeface="Times New Roman"/>
                          <a:cs typeface="Times New Roman"/>
                        </a:rPr>
                        <a:t>«Памятник первому светофору», он же «Памятник первому гаишнику», расположен на перекрёстке улиц  </a:t>
                      </a:r>
                      <a:r>
                        <a:rPr lang="ru-RU" sz="2300" dirty="0" err="1" smtClean="0">
                          <a:latin typeface="+mn-lt"/>
                          <a:ea typeface="Times New Roman"/>
                          <a:cs typeface="Times New Roman"/>
                        </a:rPr>
                        <a:t>Сибревкома</a:t>
                      </a:r>
                      <a:r>
                        <a:rPr lang="ru-RU" sz="2300" dirty="0" smtClean="0">
                          <a:latin typeface="+mn-lt"/>
                          <a:ea typeface="Times New Roman"/>
                          <a:cs typeface="Times New Roman"/>
                        </a:rPr>
                        <a:t> и </a:t>
                      </a:r>
                      <a:r>
                        <a:rPr lang="ru-RU" sz="2300" dirty="0" err="1" smtClean="0">
                          <a:latin typeface="+mn-lt"/>
                          <a:ea typeface="Times New Roman"/>
                          <a:cs typeface="Times New Roman"/>
                        </a:rPr>
                        <a:t>Серебренниковской</a:t>
                      </a:r>
                      <a:r>
                        <a:rPr lang="ru-RU" sz="2300" dirty="0" smtClean="0">
                          <a:latin typeface="+mn-lt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300" dirty="0" smtClean="0">
                          <a:latin typeface="+mn-lt"/>
                          <a:ea typeface="Times New Roman"/>
                          <a:cs typeface="Times New Roman"/>
                        </a:rPr>
                        <a:t> Памятник открыт 25 июня 2006г. Дата приурочена к 70-летию со дня основания Госавтоинспекции МВД России. 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300" dirty="0" smtClean="0">
                          <a:latin typeface="+mn-lt"/>
                          <a:ea typeface="Times New Roman"/>
                          <a:cs typeface="Times New Roman"/>
                        </a:rPr>
                        <a:t>По данным архивов на этом месте в 1940-е гг. стоял первый в городе светофор. Это первый памятник в РФ, посвященный данной тематике.</a:t>
                      </a: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548" y="1512292"/>
            <a:ext cx="3435753" cy="45810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9" name="Picture 7" descr="http://c4.e0.f0.storage.ngs.ru/0657aa30777f928d0b9dff6640989682/6ab48ae26f49430ec59e8fbf20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503" y="2348880"/>
            <a:ext cx="3731457" cy="2793342"/>
          </a:xfrm>
          <a:prstGeom prst="rect">
            <a:avLst/>
          </a:prstGeom>
          <a:noFill/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9553" y="332656"/>
            <a:ext cx="849694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Композиция «Сибирские просторы»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243954"/>
              </p:ext>
            </p:extLst>
          </p:nvPr>
        </p:nvGraphicFramePr>
        <p:xfrm>
          <a:off x="4211960" y="1916832"/>
          <a:ext cx="4544537" cy="4526280"/>
        </p:xfrm>
        <a:graphic>
          <a:graphicData uri="http://schemas.openxmlformats.org/drawingml/2006/table">
            <a:tbl>
              <a:tblPr/>
              <a:tblGrid>
                <a:gridCol w="767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78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835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Четыре соболя держат стилизованный купол Новосибирского театра оперы и балета и фрагмент первого моста через реку Обь. 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Торжественное открытие композиции приурочено к        115-летию Новосибирска. </a:t>
                      </a:r>
                    </a:p>
                    <a:p>
                      <a:pPr marL="342900" indent="-342900">
                        <a:spcBef>
                          <a:spcPts val="48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Авторы проекта: художник                   Ю. </a:t>
                      </a:r>
                      <a:r>
                        <a:rPr lang="ru-RU" sz="2400" dirty="0" err="1" smtClean="0">
                          <a:latin typeface="+mn-lt"/>
                          <a:ea typeface="Times New Roman"/>
                          <a:cs typeface="Times New Roman"/>
                        </a:rPr>
                        <a:t>Бурика</a:t>
                      </a: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, архитекторы -                   А. Коваленко, Е. </a:t>
                      </a:r>
                      <a:r>
                        <a:rPr lang="ru-RU" sz="2400" dirty="0" err="1" smtClean="0">
                          <a:latin typeface="+mn-lt"/>
                          <a:ea typeface="Times New Roman"/>
                          <a:cs typeface="Times New Roman"/>
                        </a:rPr>
                        <a:t>Боярищев</a:t>
                      </a:r>
                      <a:r>
                        <a:rPr lang="ru-RU" sz="2400" dirty="0" smtClean="0">
                          <a:latin typeface="+mn-lt"/>
                          <a:ea typeface="Times New Roman"/>
                          <a:cs typeface="Times New Roman"/>
                        </a:rPr>
                        <a:t>. </a:t>
                      </a:r>
                    </a:p>
                    <a:p>
                      <a:pPr>
                        <a:spcBef>
                          <a:spcPts val="480"/>
                        </a:spcBef>
                        <a:spcAft>
                          <a:spcPts val="0"/>
                        </a:spcAft>
                      </a:pPr>
                      <a:endParaRPr lang="ru-RU" sz="1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4067944" y="1412776"/>
            <a:ext cx="484439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В центре Новосибирска, по правую сторону от Оперного 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театра, </a:t>
            </a:r>
            <a:r>
              <a:rPr lang="ru-RU" sz="2400" dirty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на фасаде одного из зданий расположена причудливая скульптурная композиция «Трон</a:t>
            </a: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».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Памятник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представляет собой высокое металлическое кресло на колесах,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которое украшено маленькими человечками и шлемом, покрывающим голову сидящего.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51520" y="332656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«Трон»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12775"/>
            <a:ext cx="3600400" cy="4800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12776"/>
            <a:ext cx="3240360" cy="4320480"/>
          </a:xfrm>
          <a:prstGeom prst="rect">
            <a:avLst/>
          </a:prstGeom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340975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« </a:t>
            </a:r>
            <a:r>
              <a:rPr kumimoji="0" lang="ru-RU" sz="4000" b="1" i="0" u="none" strike="noStrike" spc="50" normalizeH="0" baseline="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КапиталЪ</a:t>
            </a: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1243459"/>
            <a:ext cx="5184576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04040"/>
                </a:solidFill>
              </a:rPr>
              <a:t>Еще одно металлическое украшение города – большая железная книга, висит на стене одного из </a:t>
            </a:r>
            <a:r>
              <a:rPr lang="ru-RU" sz="2200" dirty="0" smtClean="0">
                <a:solidFill>
                  <a:srgbClr val="404040"/>
                </a:solidFill>
              </a:rPr>
              <a:t>домов. Книга </a:t>
            </a:r>
            <a:r>
              <a:rPr lang="ru-RU" sz="2200" dirty="0">
                <a:solidFill>
                  <a:srgbClr val="404040"/>
                </a:solidFill>
              </a:rPr>
              <a:t>эта называется "</a:t>
            </a:r>
            <a:r>
              <a:rPr lang="ru-RU" sz="2200" dirty="0" err="1" smtClean="0">
                <a:solidFill>
                  <a:srgbClr val="404040"/>
                </a:solidFill>
              </a:rPr>
              <a:t>КапиталЪ</a:t>
            </a:r>
            <a:r>
              <a:rPr lang="ru-RU" sz="2200" dirty="0" smtClean="0">
                <a:solidFill>
                  <a:srgbClr val="404040"/>
                </a:solidFill>
              </a:rPr>
              <a:t>« и </a:t>
            </a:r>
            <a:r>
              <a:rPr lang="ru-RU" sz="2200" dirty="0">
                <a:solidFill>
                  <a:srgbClr val="404040"/>
                </a:solidFill>
              </a:rPr>
              <a:t>на ее страницах приводятся известные фразы на латыни.</a:t>
            </a:r>
          </a:p>
          <a:p>
            <a:pPr marL="342900" indent="-342900" fontAlgn="base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04040"/>
                </a:solidFill>
              </a:rPr>
              <a:t>Рядом находится вход одноименный магазин, где </a:t>
            </a:r>
            <a:r>
              <a:rPr lang="ru-RU" sz="2200" dirty="0" smtClean="0">
                <a:solidFill>
                  <a:srgbClr val="404040"/>
                </a:solidFill>
              </a:rPr>
              <a:t>продают книги</a:t>
            </a:r>
            <a:r>
              <a:rPr lang="ru-RU" sz="2200" dirty="0">
                <a:solidFill>
                  <a:srgbClr val="404040"/>
                </a:solidFill>
              </a:rPr>
              <a:t>. Железный скульптурный фолиант – это, прежде всего, вывеска и фирменный знак магазина, но он уже успел полюбиться новосибирцам и неоднократно «засветиться» в списках достопримечательностей и памятников города.</a:t>
            </a:r>
            <a:endParaRPr lang="ru-RU" sz="2200" b="0" i="0" dirty="0">
              <a:solidFill>
                <a:srgbClr val="40404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5135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img-fotki.yandex.ru/get/4413/3076154.f/0_6ddef_460a39db_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601" y="1484784"/>
            <a:ext cx="4176464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4716016" y="1644186"/>
            <a:ext cx="41044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Памятник швейной машинке «Зингер» с ножным приводом на улице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Серебренниковской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 открыт в 2011 году. </a:t>
            </a:r>
          </a:p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Times New Roman" pitchFamily="18" charset="0"/>
              </a:rPr>
              <a:t>Открытие было приурочено к 90-летию старейшего швейного предприятия города «СИНАР». 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23528" y="332656"/>
            <a:ext cx="849694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Памятник швейной машинке</a:t>
            </a:r>
            <a:endParaRPr kumimoji="0" lang="ru-RU" sz="4000" b="1" i="0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Фокина Л. П. Шаблон презентации-3">
  <a:themeElements>
    <a:clrScheme name="Другая 46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44061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0FEF848-419D-42F3-BF1D-92A4EE6CD8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презентации-3</Template>
  <TotalTime>834</TotalTime>
  <Words>1713</Words>
  <Application>Microsoft Office PowerPoint</Application>
  <PresentationFormat>Экран (4:3)</PresentationFormat>
  <Paragraphs>145</Paragraphs>
  <Slides>36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1" baseType="lpstr">
      <vt:lpstr>Arial</vt:lpstr>
      <vt:lpstr>Calibri</vt:lpstr>
      <vt:lpstr>Times New Roman</vt:lpstr>
      <vt:lpstr>Trebuchet MS</vt:lpstr>
      <vt:lpstr>Фокина Л. П. Шаблон презентации-3</vt:lpstr>
      <vt:lpstr>Необычные памятники и скульптуры Новосибирска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необычные памятники Новосибирска</dc:title>
  <dc:subject/>
  <dc:creator>КЕВ</dc:creator>
  <cp:keywords/>
  <dc:description/>
  <cp:lastModifiedBy>Валентина</cp:lastModifiedBy>
  <cp:revision>110</cp:revision>
  <dcterms:modified xsi:type="dcterms:W3CDTF">2025-11-09T13:28:11Z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TC030009563</vt:lpwstr>
  </property>
</Properties>
</file>