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notesMasterIdLst>
    <p:notesMasterId r:id="rId58"/>
  </p:notesMasterIdLst>
  <p:sldIdLst>
    <p:sldId id="257" r:id="rId8"/>
    <p:sldId id="258" r:id="rId9"/>
    <p:sldId id="259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6" r:id="rId24"/>
    <p:sldId id="309" r:id="rId25"/>
    <p:sldId id="310" r:id="rId26"/>
    <p:sldId id="277" r:id="rId27"/>
    <p:sldId id="278" r:id="rId28"/>
    <p:sldId id="279" r:id="rId29"/>
    <p:sldId id="311" r:id="rId30"/>
    <p:sldId id="312" r:id="rId31"/>
    <p:sldId id="314" r:id="rId32"/>
    <p:sldId id="313" r:id="rId33"/>
    <p:sldId id="280" r:id="rId34"/>
    <p:sldId id="283" r:id="rId35"/>
    <p:sldId id="281" r:id="rId36"/>
    <p:sldId id="282" r:id="rId37"/>
    <p:sldId id="284" r:id="rId38"/>
    <p:sldId id="285" r:id="rId39"/>
    <p:sldId id="286" r:id="rId40"/>
    <p:sldId id="287" r:id="rId41"/>
    <p:sldId id="288" r:id="rId42"/>
    <p:sldId id="289" r:id="rId43"/>
    <p:sldId id="291" r:id="rId44"/>
    <p:sldId id="306" r:id="rId45"/>
    <p:sldId id="307" r:id="rId46"/>
    <p:sldId id="290" r:id="rId47"/>
    <p:sldId id="292" r:id="rId48"/>
    <p:sldId id="294" r:id="rId49"/>
    <p:sldId id="300" r:id="rId50"/>
    <p:sldId id="301" r:id="rId51"/>
    <p:sldId id="304" r:id="rId52"/>
    <p:sldId id="305" r:id="rId53"/>
    <p:sldId id="308" r:id="rId54"/>
    <p:sldId id="295" r:id="rId55"/>
    <p:sldId id="303" r:id="rId56"/>
    <p:sldId id="297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CC00FF"/>
    <a:srgbClr val="9900FF"/>
    <a:srgbClr val="660066"/>
    <a:srgbClr val="CC0099"/>
    <a:srgbClr val="FF66FF"/>
    <a:srgbClr val="80008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67" autoAdjust="0"/>
  </p:normalViewPr>
  <p:slideViewPr>
    <p:cSldViewPr>
      <p:cViewPr>
        <p:scale>
          <a:sx n="60" d="100"/>
          <a:sy n="60" d="100"/>
        </p:scale>
        <p:origin x="-786" y="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v>качество</c:v>
          </c:tx>
          <c:invertIfNegative val="0"/>
          <c:cat>
            <c:strRef>
              <c:f>Лист1!$A$1:$B$1</c:f>
              <c:strCache>
                <c:ptCount val="2"/>
                <c:pt idx="0">
                  <c:v>2021-2022</c:v>
                </c:pt>
                <c:pt idx="1">
                  <c:v>2022-2023</c:v>
                </c:pt>
              </c:strCache>
            </c:strRef>
          </c:cat>
          <c:val>
            <c:numRef>
              <c:f>Лист1!$A$2:$B$2</c:f>
              <c:numCache>
                <c:formatCode>General</c:formatCode>
                <c:ptCount val="2"/>
                <c:pt idx="0">
                  <c:v>66.400000000000006</c:v>
                </c:pt>
                <c:pt idx="1">
                  <c:v>67.599999999999994</c:v>
                </c:pt>
              </c:numCache>
            </c:numRef>
          </c:val>
        </c:ser>
        <c:ser>
          <c:idx val="1"/>
          <c:order val="1"/>
          <c:tx>
            <c:v>успеваемость</c:v>
          </c:tx>
          <c:invertIfNegative val="0"/>
          <c:cat>
            <c:strRef>
              <c:f>Лист1!$A$1:$B$1</c:f>
              <c:strCache>
                <c:ptCount val="2"/>
                <c:pt idx="0">
                  <c:v>2021-2022</c:v>
                </c:pt>
                <c:pt idx="1">
                  <c:v>2022-2023</c:v>
                </c:pt>
              </c:strCache>
            </c:strRef>
          </c:cat>
          <c:val>
            <c:numRef>
              <c:f>Лист1!$A$3:$B$3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689152"/>
        <c:axId val="112690688"/>
        <c:axId val="0"/>
      </c:bar3DChart>
      <c:catAx>
        <c:axId val="112689152"/>
        <c:scaling>
          <c:orientation val="minMax"/>
        </c:scaling>
        <c:delete val="0"/>
        <c:axPos val="b"/>
        <c:majorTickMark val="out"/>
        <c:minorTickMark val="none"/>
        <c:tickLblPos val="nextTo"/>
        <c:crossAx val="112690688"/>
        <c:crosses val="autoZero"/>
        <c:auto val="1"/>
        <c:lblAlgn val="ctr"/>
        <c:lblOffset val="100"/>
        <c:noMultiLvlLbl val="0"/>
      </c:catAx>
      <c:valAx>
        <c:axId val="112690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6891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rgbClr val="7030A0"/>
      </a:solidFill>
    </a:ln>
    <a:effectLst>
      <a:glow rad="101600">
        <a:schemeClr val="accent4">
          <a:satMod val="175000"/>
          <a:alpha val="40000"/>
        </a:schemeClr>
      </a:glow>
    </a:effectLst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14B0C-CBBD-43B7-90FB-E09FEFBF8AF9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80BA7-12E3-456A-8B06-D25CD1606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52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82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39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82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82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82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82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80BA7-12E3-456A-8B06-D25CD160621C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7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934BA-FC32-47CC-B831-2DB1694B2E8E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5B51D-2F93-4593-BD0D-D0A9BCD9F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7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5C041-59FD-4E48-B4E3-71AC1D2F3771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E97C-2CD0-403F-AEF5-B67D371F9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473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B0F9-C431-4144-9168-FF894FD393FB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A7391-6D92-493C-AD97-CA799C94B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69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898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483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00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73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994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53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7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713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1E83A-B857-462F-946B-188A8C0BDAFD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B6E21-6916-482A-90B9-F0B12A1C3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211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84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293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37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47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/>
                </a:solidFill>
              </a:rPr>
              <a:pPr/>
              <a:t>28.02.2025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14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28.02.2025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9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28.02.2025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6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2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8035B-6F78-4931-9E91-9E6E7F02D12B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32532-DEAC-49F6-960D-063CDE42A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7393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7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7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98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7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76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/>
                </a:solidFill>
              </a:rPr>
              <a:pPr/>
              <a:t>28.02.2025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46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28.02.2025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14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28.02.2025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1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1CB3B-F625-471C-A2EB-46FB4CE55BD4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595CA-EF6B-4698-B0F1-56E897604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040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5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58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0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0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3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/>
                </a:solidFill>
              </a:rPr>
              <a:pPr/>
              <a:t>28.02.2025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4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28.02.2025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3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28.02.2025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41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4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AB8E-8848-42C2-AC7E-42E5005BC1CB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E57CE-D71E-4844-8B7F-572D58132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643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5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51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2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1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6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5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2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/>
                </a:solidFill>
              </a:rPr>
              <a:pPr/>
              <a:t>28.02.2025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75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28.02.2025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6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28.02.2025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5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DA464-5872-4AF0-A518-44A724F51B2F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FBBD1-F215-4A87-BD49-8679C9C62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207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0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84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5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21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0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95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41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348880"/>
            <a:ext cx="4283968" cy="1980220"/>
          </a:xfrm>
        </p:spPr>
        <p:txBody>
          <a:bodyPr/>
          <a:lstStyle>
            <a:lvl1pPr>
              <a:defRPr b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0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/>
                </a:solidFill>
              </a:rPr>
              <a:pPr/>
              <a:t>28.02.2025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6" name="Текст 2"/>
          <p:cNvSpPr>
            <a:spLocks noGrp="1"/>
          </p:cNvSpPr>
          <p:nvPr>
            <p:ph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45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28.02.2025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E7ECED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E7ECE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E4441-2396-451D-A9FB-A64FF11D2DE7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2E90-6CD0-4218-83A3-580674333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3732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28.02.2025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93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46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1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3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7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7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24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28.02.2025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98D63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98D63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66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0926-8AE7-4A97-8F07-5B71D763C000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F6C4F-37E7-4F48-BCF5-63B532284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15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38C32-5B25-4377-B7AA-419512F2C055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E708-19C4-41BE-BA93-412F98138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3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hyperlink" Target="https://presentation-creation.ru/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hyperlink" Target="https://presentation-creation.ru/" TargetMode="Externa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hyperlink" Target="https://presentation-creation.ru/" TargetMode="Externa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hyperlink" Target="https://presentation-creation.ru/" TargetMode="Externa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AA15BA-D9A9-4A34-AB17-36B273F15E77}" type="datetimeFigureOut">
              <a:rPr lang="ru-RU"/>
              <a:pPr>
                <a:defRPr/>
              </a:pPr>
              <a:t>28.02.2025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BBEA87-2D02-4CA5-9960-17EEE0DC8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064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26ABD48-F5D4-490F-AC8B-848C5F618407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28.02.2025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C96545-5E74-4922-9D2F-631FAE1D0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7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0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705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3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662473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6768752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28.02.2025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59B0B9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59B0B9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25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chart" Target="../charts/chart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1.gif"/><Relationship Id="rId7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openxmlformats.org/officeDocument/2006/relationships/image" Target="../media/image35.png"/><Relationship Id="rId5" Type="http://schemas.openxmlformats.org/officeDocument/2006/relationships/image" Target="../media/image30.jpeg"/><Relationship Id="rId10" Type="http://schemas.openxmlformats.org/officeDocument/2006/relationships/image" Target="../media/image34.png"/><Relationship Id="rId4" Type="http://schemas.openxmlformats.org/officeDocument/2006/relationships/image" Target="../media/image13.gif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1.gif"/><Relationship Id="rId7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10" Type="http://schemas.openxmlformats.org/officeDocument/2006/relationships/image" Target="../media/image12.png"/><Relationship Id="rId4" Type="http://schemas.openxmlformats.org/officeDocument/2006/relationships/image" Target="../media/image13.gif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site/sidashmetod/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6.pn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gif"/><Relationship Id="rId4" Type="http://schemas.openxmlformats.org/officeDocument/2006/relationships/image" Target="../media/image11.gif"/><Relationship Id="rId9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5.jpeg"/><Relationship Id="rId7" Type="http://schemas.openxmlformats.org/officeDocument/2006/relationships/image" Target="../media/image43.jpe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11" Type="http://schemas.openxmlformats.org/officeDocument/2006/relationships/image" Target="../media/image47.jpeg"/><Relationship Id="rId5" Type="http://schemas.openxmlformats.org/officeDocument/2006/relationships/image" Target="../media/image11.gif"/><Relationship Id="rId10" Type="http://schemas.openxmlformats.org/officeDocument/2006/relationships/image" Target="../media/image46.jpeg"/><Relationship Id="rId4" Type="http://schemas.openxmlformats.org/officeDocument/2006/relationships/image" Target="../media/image12.pn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12.png"/><Relationship Id="rId9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5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11" Type="http://schemas.openxmlformats.org/officeDocument/2006/relationships/image" Target="../media/image54.png"/><Relationship Id="rId5" Type="http://schemas.openxmlformats.org/officeDocument/2006/relationships/image" Target="../media/image11.gif"/><Relationship Id="rId10" Type="http://schemas.openxmlformats.org/officeDocument/2006/relationships/image" Target="../media/image53.png"/><Relationship Id="rId4" Type="http://schemas.openxmlformats.org/officeDocument/2006/relationships/image" Target="../media/image12.png"/><Relationship Id="rId9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170.png"/><Relationship Id="rId7" Type="http://schemas.openxmlformats.org/officeDocument/2006/relationships/image" Target="../media/image21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0.png"/><Relationship Id="rId11" Type="http://schemas.openxmlformats.org/officeDocument/2006/relationships/image" Target="../media/image59.gif"/><Relationship Id="rId5" Type="http://schemas.openxmlformats.org/officeDocument/2006/relationships/image" Target="../media/image190.png"/><Relationship Id="rId10" Type="http://schemas.openxmlformats.org/officeDocument/2006/relationships/slide" Target="slide21.xml"/><Relationship Id="rId4" Type="http://schemas.openxmlformats.org/officeDocument/2006/relationships/image" Target="../media/image180.png"/><Relationship Id="rId9" Type="http://schemas.openxmlformats.org/officeDocument/2006/relationships/image" Target="../media/image2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5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12.png"/><Relationship Id="rId9" Type="http://schemas.openxmlformats.org/officeDocument/2006/relationships/image" Target="../media/image7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7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79.png"/><Relationship Id="rId5" Type="http://schemas.openxmlformats.org/officeDocument/2006/relationships/image" Target="../media/image6.png"/><Relationship Id="rId10" Type="http://schemas.openxmlformats.org/officeDocument/2006/relationships/image" Target="../media/image78.png"/><Relationship Id="rId4" Type="http://schemas.openxmlformats.org/officeDocument/2006/relationships/image" Target="../media/image12.png"/><Relationship Id="rId9" Type="http://schemas.openxmlformats.org/officeDocument/2006/relationships/image" Target="../media/image7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11" Type="http://schemas.openxmlformats.org/officeDocument/2006/relationships/image" Target="../media/image83.png"/><Relationship Id="rId5" Type="http://schemas.openxmlformats.org/officeDocument/2006/relationships/image" Target="../media/image6.png"/><Relationship Id="rId10" Type="http://schemas.openxmlformats.org/officeDocument/2006/relationships/image" Target="../media/image82.png"/><Relationship Id="rId4" Type="http://schemas.openxmlformats.org/officeDocument/2006/relationships/image" Target="../media/image12.png"/><Relationship Id="rId9" Type="http://schemas.openxmlformats.org/officeDocument/2006/relationships/image" Target="../media/image81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5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87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5.jpe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5.jpe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1.gif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microsoft.com/office/2007/relationships/hdphoto" Target="../media/hdphoto2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11" Type="http://schemas.openxmlformats.org/officeDocument/2006/relationships/image" Target="../media/image94.png"/><Relationship Id="rId5" Type="http://schemas.openxmlformats.org/officeDocument/2006/relationships/image" Target="../media/image11.gif"/><Relationship Id="rId10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9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10" Type="http://schemas.openxmlformats.org/officeDocument/2006/relationships/image" Target="../media/image97.jpeg"/><Relationship Id="rId4" Type="http://schemas.openxmlformats.org/officeDocument/2006/relationships/image" Target="../media/image12.png"/><Relationship Id="rId9" Type="http://schemas.openxmlformats.org/officeDocument/2006/relationships/image" Target="../media/image9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gif"/><Relationship Id="rId4" Type="http://schemas.openxmlformats.org/officeDocument/2006/relationships/image" Target="../media/image11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5.jpeg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9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9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847" y="4077072"/>
            <a:ext cx="1421879" cy="200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91" y="3861048"/>
            <a:ext cx="1421879" cy="2007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ле 1"/>
          <p:cNvSpPr txBox="1"/>
          <p:nvPr/>
        </p:nvSpPr>
        <p:spPr>
          <a:xfrm>
            <a:off x="1895693" y="548680"/>
            <a:ext cx="5268595" cy="104797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ln w="10541" cap="flat" cmpd="sng" algn="ctr">
                  <a:solidFill>
                    <a:srgbClr val="800080"/>
                  </a:solidFill>
                  <a:prstDash val="solid"/>
                  <a:round/>
                </a:ln>
                <a:solidFill>
                  <a:srgbClr val="990099"/>
                </a:solidFill>
                <a:effectLst/>
                <a:latin typeface="Monotype Corsiva"/>
                <a:ea typeface="Times New Roman"/>
                <a:cs typeface="Times New Roman"/>
              </a:rPr>
              <a:t>ПОРТФОЛИО</a:t>
            </a:r>
            <a:endParaRPr lang="ru-RU" sz="5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17" name="Поле 7"/>
          <p:cNvSpPr txBox="1"/>
          <p:nvPr/>
        </p:nvSpPr>
        <p:spPr>
          <a:xfrm>
            <a:off x="4067944" y="1700808"/>
            <a:ext cx="3312368" cy="126238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29920" indent="2692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00080"/>
                </a:solidFill>
                <a:effectLst/>
                <a:latin typeface="Times New Roman"/>
                <a:ea typeface="Times New Roman"/>
                <a:cs typeface="Times New Roman"/>
              </a:rPr>
              <a:t>преподавателя</a:t>
            </a:r>
            <a:endParaRPr lang="ru-RU" sz="2400" b="1" dirty="0">
              <a:solidFill>
                <a:srgbClr val="800080"/>
              </a:solidFill>
              <a:effectLst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800080"/>
                </a:solidFill>
                <a:effectLst/>
                <a:latin typeface="Times New Roman"/>
                <a:ea typeface="Times New Roman"/>
                <a:cs typeface="Times New Roman"/>
              </a:rPr>
              <a:t>       	 дисциплины</a:t>
            </a:r>
            <a:endParaRPr lang="ru-RU" sz="2400" b="1" dirty="0">
              <a:solidFill>
                <a:srgbClr val="800080"/>
              </a:solidFill>
              <a:effectLst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800080"/>
                </a:solidFill>
                <a:effectLst/>
                <a:latin typeface="Times New Roman"/>
                <a:ea typeface="Times New Roman"/>
                <a:cs typeface="Times New Roman"/>
              </a:rPr>
              <a:t>	Математика</a:t>
            </a:r>
            <a:endParaRPr lang="ru-RU" sz="2800" b="1" u="sng" dirty="0" smtClean="0">
              <a:solidFill>
                <a:srgbClr val="800080"/>
              </a:solidFill>
              <a:effectLst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800080"/>
                </a:solidFill>
                <a:effectLst/>
                <a:ea typeface="Times New Roman"/>
                <a:cs typeface="Times New Roman"/>
              </a:rPr>
              <a:t> </a:t>
            </a:r>
          </a:p>
        </p:txBody>
      </p:sp>
      <p:sp>
        <p:nvSpPr>
          <p:cNvPr id="18" name="Поле 8"/>
          <p:cNvSpPr txBox="1"/>
          <p:nvPr/>
        </p:nvSpPr>
        <p:spPr>
          <a:xfrm>
            <a:off x="3851920" y="2769376"/>
            <a:ext cx="4647565" cy="274785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err="1">
                <a:ln w="9525" cap="rnd" cmpd="sng" algn="ctr">
                  <a:solidFill>
                    <a:srgbClr val="800080"/>
                  </a:solidFill>
                  <a:prstDash val="solid"/>
                  <a:bevel/>
                </a:ln>
                <a:solidFill>
                  <a:srgbClr val="990099"/>
                </a:solidFill>
                <a:effectLst/>
                <a:latin typeface="Monotype Corsiva"/>
                <a:ea typeface="Times New Roman"/>
                <a:cs typeface="Times New Roman"/>
              </a:rPr>
              <a:t>Сидаш</a:t>
            </a:r>
            <a:endParaRPr lang="ru-RU" sz="4800" dirty="0">
              <a:effectLst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ln w="9525" cap="rnd" cmpd="sng" algn="ctr">
                  <a:solidFill>
                    <a:srgbClr val="800080"/>
                  </a:solidFill>
                  <a:prstDash val="solid"/>
                  <a:bevel/>
                </a:ln>
                <a:solidFill>
                  <a:srgbClr val="990099"/>
                </a:solidFill>
                <a:effectLst/>
                <a:latin typeface="Monotype Corsiva"/>
                <a:ea typeface="Times New Roman"/>
                <a:cs typeface="Times New Roman"/>
              </a:rPr>
              <a:t>Натальи</a:t>
            </a:r>
            <a:endParaRPr lang="ru-RU" sz="4800" dirty="0">
              <a:effectLst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ln w="9525" cap="rnd" cmpd="sng" algn="ctr">
                  <a:solidFill>
                    <a:srgbClr val="800080"/>
                  </a:solidFill>
                  <a:prstDash val="solid"/>
                  <a:bevel/>
                </a:ln>
                <a:solidFill>
                  <a:srgbClr val="990099"/>
                </a:solidFill>
                <a:effectLst/>
                <a:latin typeface="Monotype Corsiva"/>
                <a:ea typeface="Times New Roman"/>
                <a:cs typeface="Times New Roman"/>
              </a:rPr>
              <a:t>Сергеевны</a:t>
            </a:r>
            <a:endParaRPr lang="ru-RU" sz="4800" dirty="0">
              <a:effectLst/>
              <a:ea typeface="Times New Roman"/>
              <a:cs typeface="Times New Roman"/>
            </a:endParaRPr>
          </a:p>
        </p:txBody>
      </p:sp>
      <p:pic>
        <p:nvPicPr>
          <p:cNvPr id="21" name="Picture 7" descr="C:\Users\НАТАЛЁК\Desktop\c914a2144a6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530" y="1400241"/>
            <a:ext cx="4824413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7020272" y="548680"/>
            <a:ext cx="194421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107504" y="545167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33918"/>
            <a:ext cx="2635242" cy="263524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37828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188640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Теоретическая база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62" y="243706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35174" y="1827520"/>
            <a:ext cx="8856984" cy="479152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 smtClean="0">
                <a:latin typeface="Times New Roman"/>
                <a:ea typeface="Times New Roman"/>
              </a:rPr>
              <a:t>       </a:t>
            </a:r>
            <a:r>
              <a:rPr lang="ru-RU" sz="2200" b="1" dirty="0" err="1" smtClean="0">
                <a:latin typeface="Times New Roman"/>
                <a:ea typeface="Times New Roman"/>
              </a:rPr>
              <a:t>Л.В.Занков</a:t>
            </a:r>
            <a:r>
              <a:rPr lang="ru-RU" sz="2200" b="1" dirty="0" smtClean="0">
                <a:latin typeface="Times New Roman"/>
                <a:ea typeface="Times New Roman"/>
              </a:rPr>
              <a:t>                      </a:t>
            </a:r>
            <a:r>
              <a:rPr lang="ru-RU" sz="2200" b="1" dirty="0" err="1" smtClean="0">
                <a:latin typeface="Times New Roman"/>
                <a:ea typeface="Times New Roman"/>
              </a:rPr>
              <a:t>М.А.Данилов</a:t>
            </a: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 smtClean="0">
                <a:latin typeface="Times New Roman"/>
                <a:ea typeface="Times New Roman"/>
              </a:rPr>
              <a:t>                                                                                             </a:t>
            </a:r>
            <a:r>
              <a:rPr lang="ru-RU" sz="2200" b="1" dirty="0" err="1" smtClean="0">
                <a:latin typeface="Times New Roman"/>
                <a:ea typeface="Times New Roman"/>
              </a:rPr>
              <a:t>П.Н.Лебедев</a:t>
            </a: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1" dirty="0" smtClean="0">
                <a:latin typeface="Times New Roman"/>
                <a:ea typeface="Times New Roman"/>
              </a:rPr>
              <a:t>                               </a:t>
            </a:r>
            <a:r>
              <a:rPr lang="ru-RU" sz="2200" b="1" dirty="0" err="1" smtClean="0">
                <a:latin typeface="Times New Roman"/>
                <a:ea typeface="Times New Roman"/>
              </a:rPr>
              <a:t>А.А.Окунев</a:t>
            </a:r>
            <a:r>
              <a:rPr lang="ru-RU" sz="2200" b="1" dirty="0" smtClean="0">
                <a:latin typeface="Times New Roman"/>
                <a:ea typeface="Times New Roman"/>
              </a:rPr>
              <a:t>                                    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latin typeface="Times New Roman"/>
              <a:ea typeface="Times New Roman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89"/>
          <a:stretch/>
        </p:blipFill>
        <p:spPr bwMode="auto">
          <a:xfrm>
            <a:off x="313920" y="1340768"/>
            <a:ext cx="2673904" cy="194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538" y="1340768"/>
            <a:ext cx="2304256" cy="194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4170040" cy="223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25" y="2526332"/>
            <a:ext cx="2351385" cy="257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78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Принцип активизации познавательной и творческой деятельности</a:t>
            </a:r>
            <a:endParaRPr lang="ru-RU" sz="40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220" y="243706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792" y="148478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9512" y="2060849"/>
            <a:ext cx="8229600" cy="3456384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Принцип проблемности.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2. Принцип обеспечения максимально возможной адекватности учебно-познавательной деятельности характеру практических задач.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3. Принцип взаимообучения. </a:t>
            </a:r>
            <a:endParaRPr lang="ru-RU" sz="20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4. Принцип исследования изучаемых проблем.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5.Принцип индивидуализации.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6.Принцип самообучения.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7.Принцип мотивации. 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9" name="Рисунок 8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373216"/>
            <a:ext cx="1053945" cy="1013755"/>
          </a:xfrm>
          <a:prstGeom prst="rect">
            <a:avLst/>
          </a:prstGeom>
        </p:spPr>
      </p:pic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4866338"/>
            <a:ext cx="1053945" cy="1013755"/>
          </a:xfrm>
          <a:prstGeom prst="rect">
            <a:avLst/>
          </a:prstGeom>
        </p:spPr>
      </p:pic>
      <p:pic>
        <p:nvPicPr>
          <p:cNvPr id="11" name="Рисунок 10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5078799"/>
            <a:ext cx="1053945" cy="1013755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5364088" y="4203545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02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Новизна педагогического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0893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611560" y="888896"/>
            <a:ext cx="8316924" cy="3332192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buNone/>
            </a:pPr>
            <a:endParaRPr lang="ru-RU" sz="1900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1. Оригинальная компоновка учебного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материала и его оформления;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2. Оценивание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продвижения студента по личностно-индивидуальным  параметрам;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 Максимальное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включение обучающихся во все формы активности, расширение его реального опыта по выбранному предмету.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4. Использование </a:t>
            </a:r>
            <a:r>
              <a:rPr lang="ru-RU" sz="1900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разноуровневого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материала;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Ш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ироком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использовании методов работы с любыми источниками информации (учебника, интернета, справочной литературой);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6.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спользование презентаций, </a:t>
            </a:r>
            <a:r>
              <a:rPr lang="ru-RU" sz="1900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эвристико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-дидактических конструкций, </a:t>
            </a:r>
            <a:r>
              <a:rPr lang="en-US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QR-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кодов; создание интерактивных рабочих листов</a:t>
            </a: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7.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ешение 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задач с </a:t>
            </a: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тренажёров;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8. Проведение </a:t>
            </a:r>
            <a:r>
              <a:rPr lang="en-US" sz="19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web-</a:t>
            </a:r>
            <a:r>
              <a:rPr lang="ru-RU" sz="1900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квестов</a:t>
            </a:r>
            <a:r>
              <a:rPr lang="ru-RU" sz="19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900" b="1" dirty="0" smtClean="0">
              <a:solidFill>
                <a:srgbClr val="00206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9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sz="1900" dirty="0"/>
          </a:p>
        </p:txBody>
      </p:sp>
      <p:pic>
        <p:nvPicPr>
          <p:cNvPr id="8" name="Рисунок 7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439581"/>
            <a:ext cx="1053945" cy="1013755"/>
          </a:xfrm>
          <a:prstGeom prst="rect">
            <a:avLst/>
          </a:prstGeom>
        </p:spPr>
      </p:pic>
      <p:pic>
        <p:nvPicPr>
          <p:cNvPr id="9" name="Рисунок 8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73019" y="5373215"/>
            <a:ext cx="1053945" cy="1013755"/>
          </a:xfrm>
          <a:prstGeom prst="rect">
            <a:avLst/>
          </a:prstGeom>
        </p:spPr>
      </p:pic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0463" y="4856376"/>
            <a:ext cx="1053945" cy="1013755"/>
          </a:xfrm>
          <a:prstGeom prst="rect">
            <a:avLst/>
          </a:prstGeom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5215363" y="5055743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73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Способы активизации познавательной и творческой активности, которые я использую  на занятиях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0" y="616282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7776864" cy="49294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Создание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атмосферы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заинтересованности, высокий темп занятия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Стимулирование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диалогу, решению поставленной проблемы, задачи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Побуждение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студентов находить не единственное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решение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Смена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 деятельности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Использование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эвриститко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-дидактических конструкций, инструктивных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QR-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карточек, интерактивных рабочих листов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6.Создание самостоятельно задач-софизмов, карточек-заданий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друг для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друга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7. Применение 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нестандартных приёмов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мотивации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8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Сильный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студент опрашивает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слабого,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взаипомощь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</a:p>
        </p:txBody>
      </p:sp>
      <p:pic>
        <p:nvPicPr>
          <p:cNvPr id="11" name="Рисунок 10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6047" y="5193792"/>
            <a:ext cx="1053945" cy="1013755"/>
          </a:xfrm>
          <a:prstGeom prst="rect">
            <a:avLst/>
          </a:prstGeom>
        </p:spPr>
      </p:pic>
      <p:pic>
        <p:nvPicPr>
          <p:cNvPr id="12" name="Рисунок 11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0463" y="5141507"/>
            <a:ext cx="1053945" cy="101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4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347172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Ожидаемые результаты использования современных образовательных технологий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999" y="148478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26" y="41762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0766" y="1772816"/>
            <a:ext cx="636749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повышение качества знаний студентов</a:t>
            </a:r>
            <a:r>
              <a:rPr lang="en-US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;</a:t>
            </a:r>
            <a:endParaRPr lang="ru-RU" sz="2000" b="1" dirty="0" smtClean="0">
              <a:solidFill>
                <a:srgbClr val="660066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</a:rPr>
              <a:t>а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ктивизация познавательной и творческой активности студентов;</a:t>
            </a: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 овладение учащимися ключевыми компонентами</a:t>
            </a:r>
            <a:r>
              <a:rPr lang="en-US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;</a:t>
            </a:r>
            <a:endParaRPr lang="ru-RU" sz="2000" b="1" dirty="0" smtClean="0">
              <a:solidFill>
                <a:srgbClr val="660066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 формирование научно-исследовательских навыков обучающихся.</a:t>
            </a:r>
            <a:endParaRPr lang="ru-RU" sz="2000" b="1" dirty="0">
              <a:solidFill>
                <a:srgbClr val="660066"/>
              </a:solidFill>
              <a:latin typeface="Times New Roman"/>
              <a:ea typeface="Times New Roman"/>
            </a:endParaRPr>
          </a:p>
        </p:txBody>
      </p:sp>
      <p:pic>
        <p:nvPicPr>
          <p:cNvPr id="8" name="Рисунок 7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439581"/>
            <a:ext cx="1053945" cy="1013755"/>
          </a:xfrm>
          <a:prstGeom prst="rect">
            <a:avLst/>
          </a:prstGeom>
        </p:spPr>
      </p:pic>
      <p:pic>
        <p:nvPicPr>
          <p:cNvPr id="9" name="Рисунок 8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7861" y="5229200"/>
            <a:ext cx="1053945" cy="1013755"/>
          </a:xfrm>
          <a:prstGeom prst="rect">
            <a:avLst/>
          </a:prstGeom>
        </p:spPr>
      </p:pic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4722322"/>
            <a:ext cx="1053945" cy="101375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6" b="24872"/>
          <a:stretch/>
        </p:blipFill>
        <p:spPr bwMode="auto">
          <a:xfrm>
            <a:off x="6228184" y="2492896"/>
            <a:ext cx="265700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21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Контроль знаний студентов</a:t>
            </a:r>
            <a:endParaRPr lang="ru-RU" sz="40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846" y="1005461"/>
            <a:ext cx="67164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u="sng" dirty="0" smtClean="0">
                <a:solidFill>
                  <a:srgbClr val="FF0000"/>
                </a:solidFill>
                <a:latin typeface="Segoe Print" pitchFamily="2" charset="0"/>
                <a:ea typeface="Calibri"/>
                <a:cs typeface="Times New Roman"/>
              </a:rPr>
              <a:t>успеваемость – 100%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u="sng" dirty="0" smtClean="0">
                <a:solidFill>
                  <a:srgbClr val="FF0000"/>
                </a:solidFill>
                <a:latin typeface="Segoe Print" pitchFamily="2" charset="0"/>
                <a:ea typeface="Calibri"/>
                <a:cs typeface="Times New Roman"/>
              </a:rPr>
              <a:t>среднее качество знаний –  67%. </a:t>
            </a:r>
            <a:endParaRPr lang="ru-RU" sz="2400" b="1" i="1" u="sng" dirty="0">
              <a:solidFill>
                <a:srgbClr val="FF0000"/>
              </a:solidFill>
              <a:latin typeface="Segoe Print" pitchFamily="2" charset="0"/>
              <a:ea typeface="Times New Roman"/>
              <a:cs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390">
            <a:off x="3577658" y="506159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84" y="4373478"/>
            <a:ext cx="2178316" cy="217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19" y="528811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85998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4711566"/>
            <a:ext cx="1561693" cy="1502141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462361150"/>
              </p:ext>
            </p:extLst>
          </p:nvPr>
        </p:nvGraphicFramePr>
        <p:xfrm>
          <a:off x="3923928" y="214363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6" b="24872"/>
          <a:stretch/>
        </p:blipFill>
        <p:spPr bwMode="auto">
          <a:xfrm>
            <a:off x="348661" y="3154278"/>
            <a:ext cx="265700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12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560874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Используемые педагогические методики</a:t>
            </a:r>
            <a:endParaRPr lang="ru-RU" sz="40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999" y="126876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19" y="542583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1700808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Занятие-лекция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Занятие-консультация</a:t>
            </a:r>
            <a:endParaRPr lang="ru-RU" sz="2400" b="1" i="1" dirty="0">
              <a:solidFill>
                <a:srgbClr val="7030A0"/>
              </a:solidFill>
              <a:ea typeface="Times New Roman"/>
              <a:cs typeface="Times New Roman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Занятие-практикум</a:t>
            </a:r>
            <a:endParaRPr lang="ru-RU" sz="2400" b="1" i="1" dirty="0" smtClean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Занятие-турнир, игра, </a:t>
            </a:r>
            <a:r>
              <a:rPr lang="ru-RU" sz="2400" b="1" i="1" dirty="0" err="1" smtClean="0">
                <a:solidFill>
                  <a:srgbClr val="7030A0"/>
                </a:solidFill>
                <a:latin typeface="Times New Roman"/>
                <a:ea typeface="Times New Roman"/>
              </a:rPr>
              <a:t>квест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, соревнование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Индивидуальная работа, групповые формы работы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Тестовые задания</a:t>
            </a:r>
            <a:endParaRPr lang="ru-RU" sz="2400" b="1" i="1" dirty="0" smtClean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589" y="4787449"/>
            <a:ext cx="2543299" cy="1373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at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92280" y="4365104"/>
            <a:ext cx="1561693" cy="15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8640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Используемые педагогические технологии</a:t>
            </a:r>
            <a:endParaRPr lang="ru-RU" sz="40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926" y="850359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19" y="542583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67282" y="1916832"/>
            <a:ext cx="5598368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Игровые технологии</a:t>
            </a:r>
            <a:endParaRPr lang="ru-RU" sz="20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Информационно – коммуникационные технологии</a:t>
            </a: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Технология критического мышления</a:t>
            </a:r>
            <a:endParaRPr lang="ru-RU" sz="20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Технология проблемного обучения</a:t>
            </a: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Эвристическое обучение</a:t>
            </a:r>
            <a:endParaRPr lang="ru-RU" sz="20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buFont typeface="Wingdings" pitchFamily="2" charset="2"/>
              <a:buChar char="q"/>
            </a:pPr>
            <a:r>
              <a:rPr lang="ru-RU" sz="2000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Здоровьесберегающие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технологии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6" name="Рисунок 5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4365104"/>
            <a:ext cx="1561693" cy="1502141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35" y="4653136"/>
            <a:ext cx="1953890" cy="185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4970368"/>
            <a:ext cx="26574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2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428471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  Открытые занятия 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61809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00" y="62304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Наталёк\Desktop\z6bVLAKlun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00" y="1484784"/>
            <a:ext cx="3027920" cy="1705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Наталёк\Desktop\LYCfA948m4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00" y="3422428"/>
            <a:ext cx="3505994" cy="1972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Наталёк\Desktop\agNx5FgzEZ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172" y="3812879"/>
            <a:ext cx="3409268" cy="19203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404333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00808"/>
            <a:ext cx="25922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613" y="1734354"/>
            <a:ext cx="2643571" cy="198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721" y="175726"/>
            <a:ext cx="2485655" cy="186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86209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428471"/>
            <a:ext cx="6494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  Проведение </a:t>
            </a:r>
          </a:p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недели цикловой комиссии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61809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00" y="62304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t="12846" r="12554" b="12345"/>
          <a:stretch/>
        </p:blipFill>
        <p:spPr bwMode="auto">
          <a:xfrm>
            <a:off x="400100" y="1700808"/>
            <a:ext cx="3818989" cy="222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D:\учебная работа 2022-2023\математика 2022\НЕДЕЛЯ МАТЕМАТИКИ\9cT21hXE9D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744" y="1556792"/>
            <a:ext cx="2876159" cy="287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учебная работа 2022-2023\математика 2022\НЕДЕЛЯ МАТЕМАТИКИ\sdfYkMd_zg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60995"/>
            <a:ext cx="2555776" cy="25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учебная работа 2022-2023\математика 2022\НЕДЕЛЯ МАТЕМАТИКИ\QmqcBOPS5g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05525"/>
            <a:ext cx="2975803" cy="297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870" y="4717625"/>
            <a:ext cx="2250257" cy="103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 descr="att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5709" y="1431726"/>
            <a:ext cx="1561693" cy="15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6209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4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144" y="836712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83780"/>
            <a:ext cx="55114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Визитная карточка</a:t>
            </a:r>
            <a:endParaRPr lang="ru-RU" sz="5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754723"/>
              </p:ext>
            </p:extLst>
          </p:nvPr>
        </p:nvGraphicFramePr>
        <p:xfrm>
          <a:off x="976164" y="1019287"/>
          <a:ext cx="7358114" cy="4626027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325303"/>
                <a:gridCol w="4032811"/>
              </a:tblGrid>
              <a:tr h="478047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i="0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Сидаш</a:t>
                      </a:r>
                      <a:r>
                        <a:rPr lang="ru-RU" sz="2000" b="1" i="0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Наталья Сергеевна</a:t>
                      </a:r>
                      <a:endParaRPr lang="ru-RU" sz="2000" b="1" i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3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дата рождения: 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03.10.1989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3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Стаж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педагогической работы: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 лет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167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Должность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полное название</a:t>
                      </a:r>
                      <a:b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образовательной организации: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ПРЕПОДАВАТЕЛЬ МАТЕМАТИКИ И ИНФОРМАТИКИ В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ХАРЦЫЗСКИЙ ТЕХНОЛОГИЧЕСКИЙ КОЛЛЕДЖ (ФИЛИАЛ) ФЕДЕРАЛЬНОГО ГОСУДАРСТВЕННОГО БЮДЖЕТНОГО ОБРАЗОВАТЕЛЬНОГО УЧРЕЖДЕНИЯ ВЫСШЕГО ОБРАЗОВАНИЯ «ДОНЕЦКИЙ НАЦИОНАЛЬНЫЙ ТЕХНИЧЕСКИЙ УНИВЕРСИТЕТ»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3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Стаж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работы на данной должности: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 лет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3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преподавания: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b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Математика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34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предыдущей аттестации: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26.04.2021 год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38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Квалификационная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категория: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присвоена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высшей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категории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”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80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прохождения курсов </a:t>
                      </a: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повышения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квалификации:</a:t>
                      </a:r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03.03.2021-19.03.2021 -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курсы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30.01.2023-26.05.2023 -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курсы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01.11.2023-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06.02. 2024 - переподготовка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13.02.2024-12.03. 2024 -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курсы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13.02.2024 – 08.05.2024 – переподготовка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26.05.2024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-курсы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200" b="1" dirty="0">
                        <a:solidFill>
                          <a:srgbClr val="FF0066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2" name="Рисунок 21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6" y="562699"/>
            <a:ext cx="1053945" cy="1013755"/>
          </a:xfrm>
          <a:prstGeom prst="rect">
            <a:avLst/>
          </a:prstGeom>
        </p:spPr>
      </p:pic>
      <p:pic>
        <p:nvPicPr>
          <p:cNvPr id="23" name="Рисунок 22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4368" y="397876"/>
            <a:ext cx="1053945" cy="1013755"/>
          </a:xfrm>
          <a:prstGeom prst="rect">
            <a:avLst/>
          </a:prstGeom>
        </p:spPr>
      </p:pic>
      <p:pic>
        <p:nvPicPr>
          <p:cNvPr id="2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64" y="266353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5404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09466" y="562699"/>
            <a:ext cx="64949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С целью распространения своего опыта среди педагогов и доступности в обучении своей дисциплине среди студентов создала и совершенствую профессиональный сайт </a:t>
            </a:r>
          </a:p>
          <a:p>
            <a:r>
              <a:rPr lang="ru-RU" sz="2800" spc="-1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28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056" y="295091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183" y="1219266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884" y="4509120"/>
            <a:ext cx="1609934" cy="160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4683" y="2440136"/>
            <a:ext cx="5392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https://sites.google.com/site/sidashmetod/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Наталёк\Pictures\Новый рисунок.b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137"/>
            <a:ext cx="5583162" cy="227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5688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Организация </a:t>
            </a:r>
            <a:r>
              <a:rPr lang="ru-RU" sz="3600" dirty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,</a:t>
            </a:r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проведение, участие </a:t>
            </a:r>
          </a:p>
          <a:p>
            <a:r>
              <a:rPr lang="ru-RU" sz="3600" spc="-1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570" y="4509120"/>
            <a:ext cx="1609934" cy="160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1004535"/>
            <a:ext cx="4087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Организатор, жюри студенческой конференция на базе РУМО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ctr">
              <a:buNone/>
            </a:pP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6" b="24872"/>
          <a:stretch/>
        </p:blipFill>
        <p:spPr bwMode="auto">
          <a:xfrm>
            <a:off x="258808" y="4797152"/>
            <a:ext cx="265700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4" t="22509" r="43421" b="6931"/>
          <a:stretch/>
        </p:blipFill>
        <p:spPr bwMode="auto">
          <a:xfrm>
            <a:off x="1188490" y="1968039"/>
            <a:ext cx="3216108" cy="30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767989" y="1968039"/>
            <a:ext cx="40878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Жюри открытого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(дистанционный)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конкурас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презентаций «Математика в профессии и других науках» среди студентов ПОО </a:t>
            </a:r>
            <a:r>
              <a:rPr lang="ru-RU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Макеевских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ТОО - 1,2</a:t>
            </a:r>
          </a:p>
          <a:p>
            <a:pPr indent="457200" algn="ctr">
              <a:buNone/>
            </a:pP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9" t="25915" r="17693" b="10122"/>
          <a:stretch/>
        </p:blipFill>
        <p:spPr bwMode="auto">
          <a:xfrm>
            <a:off x="4211960" y="3717032"/>
            <a:ext cx="384759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54307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олимпиадах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D:\учебная работа 2021-2022\математика\неделя математики 2022\сертификат грамота диплом\диплом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23" y="1484784"/>
            <a:ext cx="3251349" cy="22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учебная работа 2021-2022\математика\неделя математики 2022\сертификат грамота диплом\грамота 1 место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1642"/>
            <a:ext cx="3728864" cy="258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учебная работа 2021-2022\математика\неделя математики 2022\сертификат грамота диплом\грамота 2 место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416" y="2763859"/>
            <a:ext cx="3744881" cy="259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учебная работа 2021-2022\математика\неделя математики 2022\сертификат грамота диплом\грамота 3 место 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25550"/>
            <a:ext cx="3755257" cy="259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учебная работа 2021-2022\математика\неделя математики 2022\сертификат грамота диплом\Сертификат 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73" y="3888432"/>
            <a:ext cx="3288815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1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932712" y="1284666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52217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олимпиадах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932712" y="1284666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537934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олимпиадах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932712" y="1284666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D342~1\AppData\Local\Temp\Rar$DRa0.800\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47" y="1700808"/>
            <a:ext cx="2146121" cy="303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учебная работа 2023-2024\конференции\олимп\олимп Кляченко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198402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3422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олимпиадах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932712" y="1284666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67650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олимпиадах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учебная работа 2024-2025\участие\олимпиада студ\111 Костенко Артём Алексеевич диплом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50" y="1576454"/>
            <a:ext cx="2672243" cy="371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учебная работа 2024-2025\участие\олимп студ эверест\diploma-s57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84666"/>
            <a:ext cx="2468731" cy="349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учебная работа 2024-2025\участие\олимпиада междун студ\diploma-s696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84666"/>
            <a:ext cx="2468731" cy="349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6" t="14552" r="33432" b="7103"/>
          <a:stretch/>
        </p:blipFill>
        <p:spPr bwMode="auto">
          <a:xfrm>
            <a:off x="2249017" y="3578576"/>
            <a:ext cx="2250975" cy="309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D:\учебная работа 2024-2025\участие\олимпиада студ проф обр сайт\63 Кулагин Константин Иванович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146" y="3869258"/>
            <a:ext cx="3655278" cy="258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73726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941168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</a:t>
            </a:r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конференциях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1280219"/>
            <a:ext cx="594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1430"/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Конференция «Естественные и математические науки в современном мире» 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2468" r="37829" b="7544"/>
          <a:stretch/>
        </p:blipFill>
        <p:spPr bwMode="auto">
          <a:xfrm>
            <a:off x="467544" y="2133975"/>
            <a:ext cx="3834571" cy="266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" t="23070" r="37642" b="11435"/>
          <a:stretch/>
        </p:blipFill>
        <p:spPr bwMode="auto">
          <a:xfrm>
            <a:off x="4788024" y="2133975"/>
            <a:ext cx="4097600" cy="266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96328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605" y="5042826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49426" y="541555"/>
            <a:ext cx="64949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Участие студентов в </a:t>
            </a:r>
            <a:r>
              <a:rPr lang="ru-RU" sz="2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конкурсах</a:t>
            </a:r>
            <a:endParaRPr lang="ru-RU" sz="2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400" spc="-1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spc="-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1600" b="1" spc="-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проектных и исследовательских работ обучающихся «Юность науки» номинация физико-математическое направление тема работы «Математические софизмы обман или путь к открытию» </a:t>
            </a:r>
            <a:endParaRPr lang="ru-RU" sz="1600" b="1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D:\учебная работа 2022-2023\конференции\конкурс проект\sertifikat-vk-101-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903" y="2031301"/>
            <a:ext cx="2668025" cy="377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учебная работа 2022-2023\конференции\конкурс проект\diplom-vkp-101-5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2" y="2052242"/>
            <a:ext cx="2755032" cy="389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11355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771" y="62813"/>
            <a:ext cx="9047952" cy="6741368"/>
          </a:xfrm>
          <a:prstGeom prst="rect">
            <a:avLst/>
          </a:prstGeom>
          <a:noFill/>
          <a:ln w="127000">
            <a:solidFill>
              <a:srgbClr val="00B0F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118373"/>
            <a:ext cx="5170005" cy="646331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prstClr val="black"/>
                </a:solidFill>
                <a:latin typeface="Monotype Corsiva" pitchFamily="66" charset="0"/>
              </a:rPr>
              <a:t>Программа  задача - софизм</a:t>
            </a:r>
            <a:endParaRPr lang="ru-RU" sz="3600" b="1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260043"/>
            <a:ext cx="8784976" cy="4401205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Программа «Задача – софизм» - «математическая задача-ловушка», при решении которой на определенном шаге скрывается ошибка. Задача студента – найти её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поиска ошибки, необходимо уметь анализировать решение задачи, проводить аналогию решения с собственным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«Задача – софизм» развивает логическое мышление, внимательность, вдумчивое и критическое отношение к предлагаемому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материалу. 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84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4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144" y="105273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99040" y="346037"/>
            <a:ext cx="34291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Образование</a:t>
            </a:r>
            <a:endParaRPr lang="ru-RU" sz="5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63711"/>
              </p:ext>
            </p:extLst>
          </p:nvPr>
        </p:nvGraphicFramePr>
        <p:xfrm>
          <a:off x="1691680" y="1268760"/>
          <a:ext cx="5472608" cy="1525016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5472608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Донецкий национальный университет, 2011</a:t>
                      </a:r>
                      <a:endParaRPr lang="ru-RU" sz="16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Специальность: «Математика»</a:t>
                      </a:r>
                      <a:endParaRPr lang="ru-RU" sz="1600" dirty="0" smtClean="0">
                        <a:effectLst/>
                      </a:endParaRPr>
                    </a:p>
                    <a:p>
                      <a:pPr algn="ctr"/>
                      <a:r>
                        <a:rPr lang="ru-RU" sz="1800" dirty="0" smtClean="0">
                          <a:effectLst/>
                        </a:rPr>
                        <a:t>Квалификация: Магистр математики, преподаватель математики и информатики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Рисунок 9" descr="D:\учебная работа 2020-2021\моя аттестация\Облако Mail.ru\006.bm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16835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:\учебная работа 2020-2021\моя аттестация\Облако Mail.ru\007.bm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84984"/>
            <a:ext cx="316835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331704"/>
            <a:ext cx="1008112" cy="125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934" y="316876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167093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771" y="62813"/>
            <a:ext cx="9047952" cy="6741368"/>
          </a:xfrm>
          <a:prstGeom prst="rect">
            <a:avLst/>
          </a:prstGeom>
          <a:noFill/>
          <a:ln w="127000">
            <a:solidFill>
              <a:srgbClr val="00B0F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827" y="142181"/>
            <a:ext cx="2382383" cy="523220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Задача - софизм</a:t>
            </a:r>
            <a:endParaRPr lang="ru-RU" sz="2800" b="1" dirty="0">
              <a:solidFill>
                <a:prstClr val="black"/>
              </a:solidFill>
              <a:latin typeface="Monotype Corsiva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522549" y="142181"/>
                <a:ext cx="6441939" cy="862608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i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Решить показательное уравнение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8∗3</m:t>
                          </m:r>
                        </m:e>
                        <m:sup>
                          <m: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−9=0</m:t>
                      </m:r>
                    </m:oMath>
                  </m:oMathPara>
                </a14:m>
                <a:endParaRPr lang="ru-RU" sz="2400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2549" y="142181"/>
                <a:ext cx="6441939" cy="86260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323528" y="1004789"/>
            <a:ext cx="116608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1" dirty="0">
                <a:solidFill>
                  <a:prstClr val="black"/>
                </a:solidFill>
                <a:latin typeface="Cambria Math"/>
                <a:cs typeface="Times New Roman" pitchFamily="18" charset="0"/>
              </a:rPr>
              <a:t>Решение:</a:t>
            </a:r>
            <a:endParaRPr lang="en-US" i="1" dirty="0">
              <a:solidFill>
                <a:prstClr val="black"/>
              </a:solidFill>
              <a:latin typeface="Cambria Math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128772" y="1512620"/>
                <a:ext cx="2188676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8∗3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−9=0</m:t>
                      </m:r>
                    </m:oMath>
                  </m:oMathPara>
                </a14:m>
                <a:endParaRPr lang="ru-RU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72" y="1512620"/>
                <a:ext cx="2188676" cy="5078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97827" y="2020451"/>
            <a:ext cx="8996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шаг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032577" y="2020451"/>
                <a:ext cx="25697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>
                                  <a:solidFill>
                                    <a:srgbClr val="0000CC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en-US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(3</m:t>
                              </m:r>
                            </m:e>
                            <m:sup>
                              <m:r>
                                <a:rPr lang="en-US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)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x</m:t>
                          </m:r>
                        </m:sup>
                      </m:sSup>
                      <m:r>
                        <a:rPr lang="en-US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+8∗</m:t>
                      </m:r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x</m:t>
                          </m:r>
                        </m:sup>
                      </m:sSup>
                      <m:r>
                        <a:rPr lang="en-US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−9=0 </m:t>
                      </m:r>
                    </m:oMath>
                  </m:oMathPara>
                </a14:m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577" y="2020451"/>
                <a:ext cx="2569741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235570" y="1122019"/>
            <a:ext cx="412610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Ошибка найдена не правильно!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Обратите внимание на возведение числа в степень!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064" y="2490022"/>
            <a:ext cx="8996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043608" y="2348880"/>
                <a:ext cx="2533258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(3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+8∗</m:t>
                      </m:r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−9=0</m:t>
                      </m:r>
                    </m:oMath>
                  </m:oMathPara>
                </a14:m>
                <a:endParaRPr lang="ru-RU" i="1" dirty="0">
                  <a:solidFill>
                    <a:prstClr val="black"/>
                  </a:solidFill>
                  <a:latin typeface="Cambria Math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2533258" cy="5078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4211960" y="1322070"/>
            <a:ext cx="4126102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Ошибка найдена не правильно!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Обратите внимание на возведение числа в степень!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003" y="2951687"/>
            <a:ext cx="8996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043608" y="2849161"/>
                <a:ext cx="201382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Замена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ru-RU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en-US" i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t, t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 &gt;0</m:t>
                    </m:r>
                  </m:oMath>
                </a14:m>
                <a:endParaRPr lang="ru-RU" i="1" dirty="0">
                  <a:solidFill>
                    <a:prstClr val="black"/>
                  </a:solidFill>
                  <a:latin typeface="Cambria Math"/>
                  <a:ea typeface="Cambria Math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849161"/>
                <a:ext cx="2013821" cy="507831"/>
              </a:xfrm>
              <a:prstGeom prst="rect">
                <a:avLst/>
              </a:prstGeom>
              <a:blipFill rotWithShape="1">
                <a:blip r:embed="rId6"/>
                <a:stretch>
                  <a:fillRect l="-2417" b="-8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4211960" y="3411374"/>
            <a:ext cx="412610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Ошибка найдена не правильно! Замена выполнена правильно!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Обратите внимание на ограничение на </a:t>
            </a:r>
            <a:r>
              <a:rPr lang="en-US" b="1" dirty="0" smtClean="0">
                <a:solidFill>
                  <a:srgbClr val="FF0000"/>
                </a:solidFill>
              </a:rPr>
              <a:t>t.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1503" y="3480624"/>
            <a:ext cx="8996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156234" y="3411374"/>
                <a:ext cx="1788567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+8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𝑡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−9=0</m:t>
                      </m:r>
                    </m:oMath>
                  </m:oMathPara>
                </a14:m>
                <a:endParaRPr lang="en-US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6234" y="3411374"/>
                <a:ext cx="1788567" cy="5078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162152" y="3860337"/>
                <a:ext cx="2172967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=1          </m:t>
                      </m:r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  <a:cs typeface="Times New Roman" pitchFamily="18" charset="0"/>
                        </a:rPr>
                        <m:t>=−9</m:t>
                      </m:r>
                    </m:oMath>
                  </m:oMathPara>
                </a14:m>
                <a:endParaRPr lang="en-US" i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152" y="3860337"/>
                <a:ext cx="2172967" cy="50783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144003" y="4581128"/>
            <a:ext cx="8996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шаг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1137965" y="4576964"/>
                <a:ext cx="5137046" cy="5078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  <m:r>
                      <a:rPr lang="en-US" i="1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1 </m:t>
                    </m:r>
                  </m:oMath>
                </a14:m>
                <a:r>
                  <a:rPr lang="ru-RU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= 1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  <m:r>
                      <a:rPr lang="en-US" i="1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   −9           </m:t>
                    </m:r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=−2</m:t>
                    </m:r>
                  </m:oMath>
                </a14:m>
                <a:endParaRPr lang="en-US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965" y="4576964"/>
                <a:ext cx="5137046" cy="507831"/>
              </a:xfrm>
              <a:prstGeom prst="rect">
                <a:avLst/>
              </a:prstGeom>
              <a:blipFill rotWithShape="1">
                <a:blip r:embed="rId9"/>
                <a:stretch>
                  <a:fillRect b="-96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hlinkClick r:id="rId10" action="ppaction://hlinksldjump"/>
          </p:cNvPr>
          <p:cNvSpPr txBox="1"/>
          <p:nvPr/>
        </p:nvSpPr>
        <p:spPr>
          <a:xfrm>
            <a:off x="4265780" y="2859354"/>
            <a:ext cx="41261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Ошибка найдена  правильно! Правильное решение 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0773" y="5589240"/>
            <a:ext cx="144302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Ответ: </a:t>
            </a:r>
            <a:r>
              <a:rPr lang="en-US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x=0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11960" y="2245400"/>
            <a:ext cx="412610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Ошибка найдена не правильно! Замена выполнена правильно!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3568" y="6165304"/>
            <a:ext cx="6643165" cy="461665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Monotype Corsiva" pitchFamily="66" charset="0"/>
              </a:rPr>
              <a:t>Найдите,на каком из шагов решения допущенна ошибка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27" name="Picture 2" descr="C:\Users\НАТАЛЁК\Desktop\картинки 2\ar6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803" y="5877272"/>
            <a:ext cx="993259" cy="757808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38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3" grpId="0" animBg="1"/>
      <p:bldP spid="25" grpId="0" animBg="1"/>
      <p:bldP spid="2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90102" y="541555"/>
            <a:ext cx="6494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Участие студентов в </a:t>
            </a:r>
            <a:r>
              <a:rPr lang="ru-RU" sz="36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конференциях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6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6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340768"/>
            <a:ext cx="59401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0099"/>
                </a:solidFill>
              </a:rPr>
              <a:t>V республиканская студенческая научно-практическая конференция на базе Государственного образовательного учреждение</a:t>
            </a:r>
          </a:p>
          <a:p>
            <a:r>
              <a:rPr lang="ru-RU" sz="1600" b="1" i="1" dirty="0">
                <a:solidFill>
                  <a:srgbClr val="000099"/>
                </a:solidFill>
              </a:rPr>
              <a:t>высшего профессионального образования</a:t>
            </a:r>
          </a:p>
          <a:p>
            <a:r>
              <a:rPr lang="ru-RU" sz="1600" b="1" i="1" dirty="0">
                <a:solidFill>
                  <a:srgbClr val="000099"/>
                </a:solidFill>
              </a:rPr>
              <a:t>«ДОНЕЦКИЙ НАЦИОНАЛЬНЫЙ УНИВЕРСИТЕТ» «Математика в профессиональной деятельности» </a:t>
            </a:r>
          </a:p>
          <a:p>
            <a:r>
              <a:rPr lang="ru-RU" sz="1600" b="1" i="1" dirty="0">
                <a:solidFill>
                  <a:srgbClr val="C00000"/>
                </a:solidFill>
              </a:rPr>
              <a:t>Тема работы: «Использование магических кодов в современном образовательном </a:t>
            </a:r>
            <a:r>
              <a:rPr lang="ru-RU" sz="1600" b="1" i="1" dirty="0" smtClean="0">
                <a:solidFill>
                  <a:srgbClr val="C00000"/>
                </a:solidFill>
              </a:rPr>
              <a:t>процессе»</a:t>
            </a:r>
          </a:p>
          <a:p>
            <a:r>
              <a:rPr lang="ru-RU" sz="1600" b="1" i="1" dirty="0" smtClean="0">
                <a:solidFill>
                  <a:srgbClr val="C00000"/>
                </a:solidFill>
              </a:rPr>
              <a:t>Леонова Дарья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7" t="34069" r="39803" b="6983"/>
          <a:stretch/>
        </p:blipFill>
        <p:spPr bwMode="auto">
          <a:xfrm>
            <a:off x="3217349" y="3403486"/>
            <a:ext cx="3442883" cy="254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6" b="24872"/>
          <a:stretch/>
        </p:blipFill>
        <p:spPr bwMode="auto">
          <a:xfrm>
            <a:off x="5940152" y="3433936"/>
            <a:ext cx="2657008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067402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35088"/>
            <a:ext cx="83263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AD0101"/>
              </a:buClr>
            </a:pPr>
            <a:r>
              <a:rPr lang="ru-RU" sz="3600" kern="0" dirty="0" smtClean="0">
                <a:solidFill>
                  <a:srgbClr val="000099"/>
                </a:solidFill>
                <a:latin typeface="Impact"/>
              </a:rPr>
              <a:t>Электронные математические ресурсы </a:t>
            </a:r>
            <a:endParaRPr lang="ru-RU" sz="3600" kern="0" dirty="0">
              <a:solidFill>
                <a:srgbClr val="000099"/>
              </a:solidFill>
              <a:latin typeface="Impac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6357937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47418"/>
            <a:ext cx="6357937" cy="231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17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7467928" cy="4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800px_COLOURBOX103276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4802" y="4852144"/>
            <a:ext cx="2580888" cy="19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9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5"/>
            <a:ext cx="8496944" cy="5237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90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60240" y="260648"/>
            <a:ext cx="4572000" cy="15819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AD0101"/>
              </a:buClr>
            </a:pPr>
            <a:r>
              <a:rPr lang="ru-RU" sz="4400" b="1" i="1" dirty="0">
                <a:solidFill>
                  <a:srgbClr val="0000CC"/>
                </a:solidFill>
                <a:latin typeface="Monotype Corsiva" pitchFamily="66" charset="0"/>
              </a:rPr>
              <a:t>«Живые» странички  </a:t>
            </a:r>
          </a:p>
          <a:p>
            <a:pPr algn="ctr">
              <a:spcBef>
                <a:spcPct val="20000"/>
              </a:spcBef>
              <a:buClr>
                <a:srgbClr val="AD0101"/>
              </a:buClr>
            </a:pPr>
            <a:r>
              <a:rPr lang="ru-RU" sz="4400" b="1" i="1" dirty="0">
                <a:solidFill>
                  <a:srgbClr val="0000CC"/>
                </a:solidFill>
                <a:latin typeface="Monotype Corsiva" pitchFamily="66" charset="0"/>
              </a:rPr>
              <a:t>учебника геометрии</a:t>
            </a:r>
            <a:endParaRPr lang="ru-RU" sz="4400" b="1" i="1" kern="0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916427"/>
            <a:ext cx="5580112" cy="481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6A6A6C"/>
              </a:clrFrom>
              <a:clrTo>
                <a:srgbClr val="6A6A6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90" y="545467"/>
            <a:ext cx="2011950" cy="8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3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27384"/>
            <a:ext cx="9144000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rgbClr val="AD0101"/>
              </a:buClr>
            </a:pPr>
            <a:r>
              <a:rPr lang="ru-RU" sz="4400" b="1" i="1" dirty="0">
                <a:solidFill>
                  <a:srgbClr val="0000CC"/>
                </a:solidFill>
                <a:latin typeface="Monotype Corsiva" pitchFamily="66" charset="0"/>
              </a:rPr>
              <a:t>«Живые» </a:t>
            </a:r>
            <a:r>
              <a:rPr lang="ru-RU" sz="4400" b="1" i="1" dirty="0" smtClean="0">
                <a:solidFill>
                  <a:srgbClr val="0000CC"/>
                </a:solidFill>
                <a:latin typeface="Monotype Corsiva" pitchFamily="66" charset="0"/>
              </a:rPr>
              <a:t>странички  </a:t>
            </a:r>
          </a:p>
          <a:p>
            <a:pPr algn="ctr">
              <a:spcBef>
                <a:spcPct val="20000"/>
              </a:spcBef>
              <a:buClr>
                <a:srgbClr val="AD0101"/>
              </a:buClr>
            </a:pPr>
            <a:r>
              <a:rPr lang="ru-RU" sz="4400" b="1" i="1" dirty="0" smtClean="0">
                <a:solidFill>
                  <a:srgbClr val="0000CC"/>
                </a:solidFill>
                <a:latin typeface="Monotype Corsiva" pitchFamily="66" charset="0"/>
              </a:rPr>
              <a:t>учебника геометрии</a:t>
            </a:r>
            <a:endParaRPr lang="ru-RU" sz="4400" b="1" i="1" kern="0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Картинки по запросу &quot;учебник геометрия атанасян 10-11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0958">
            <a:off x="613114" y="1362330"/>
            <a:ext cx="2229424" cy="293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&quot;учебник геометрия атанасян 10-11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0844">
            <a:off x="3545326" y="2465176"/>
            <a:ext cx="5095987" cy="328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2.userapi.com/c205328/v205328483/726f4/3MUuVEC-gc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12256">
            <a:off x="4861841" y="3501009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04352" y="541555"/>
            <a:ext cx="736764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 2021-2023 </a:t>
            </a:r>
            <a:r>
              <a:rPr lang="ru-RU" sz="3200" dirty="0" err="1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уч.г</a:t>
            </a:r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.</a:t>
            </a:r>
          </a:p>
          <a:p>
            <a:pPr algn="ctr"/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«Гражданско-правовая социализация» Кузбасский региональный институт развития профессионального 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Конкурс «Педагог профессионального образования 2023» среди преподавателей образовательных организаций СПО в России </a:t>
            </a:r>
            <a:endParaRPr lang="ru-RU" sz="1400" b="1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Семинар-практикум «Ближайший социум подростка и его роль в формировании </a:t>
            </a:r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девиантного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поведения. Превенция </a:t>
            </a:r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девиантных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проявлений среди детей и подростков: поведенческие и коммуникативные маркеры»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Кузбасский региональный институт развития профессионального образования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мастер-класс «Применение информационно-коммуникационных технологий на уроках математики</a:t>
            </a:r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«Семейная социализация» Кузбасский региональный институт развития профессионального 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профессиональный конкурс для педагогов «Методическая разработка» тема «Решение тригонометрических уравнений» </a:t>
            </a:r>
            <a:endParaRPr lang="ru-RU" sz="1400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Всероссийская конференция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«Применение образовательных технологий в условиях реализации ФГОС»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«Развитие познавательной и творческой активности студентов посредством использования современных образовательных технологий» 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конкурс проектных и исследовательских работ обучающихся «Юность науки» номинация физико-математическое направление тема работы «Математические софизмы обман или путь к открытию» </a:t>
            </a: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375805"/>
            <a:ext cx="6444208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106744" y="2122993"/>
            <a:ext cx="1704941" cy="116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37949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04352" y="541555"/>
            <a:ext cx="73676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</a:p>
          <a:p>
            <a:pPr algn="ctr"/>
            <a:endParaRPr lang="ru-RU" sz="1400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профессиональный конкурс для педагогов «Лучший интерактивный образовательный ресурс», номинация занятия в СПО, тема работы «История геометрии» </a:t>
            </a:r>
            <a:endParaRPr lang="ru-RU" sz="3200" dirty="0" smtClean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VII Межрегиональная научно-практическая конференция «Проблемы и перспективы развития профессионального образования в условиях перемен» тема статьи «"КЕЙС СТУДЕНТА" - ВНЕАУДИТОРНАЯ САМОСТОЯТЕЛЬНАЯ РАБОТА ПО 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МАТЕМАТИКЕ»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педагогический конкурс «Лучшая разработка внеклассного мероприятия»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работы турнир «</a:t>
            </a:r>
            <a:r>
              <a:rPr lang="ru-RU" sz="1400" b="1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Математикомания</a:t>
            </a:r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в ХТТ»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Открытый (дистанционный) конкурс презентаций «Математика в профессии и других науках» среди студентов ПОО </a:t>
            </a:r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Макеевских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ТОО - 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1,2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V республиканская студенческая научно-практическая конференция на базе Государственного образовательного учреждение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высшего профессионального образования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«ДОНЕЦКИЙ НАЦИОНАЛЬНЫЙ УНИВЕРСИТЕТ» «Математика в профессиональной деятельности»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работы: «Использование магических кодов в современном образовательном </a:t>
            </a:r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процессе»</a:t>
            </a:r>
            <a:endParaRPr lang="ru-RU" sz="1400" b="1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375805"/>
            <a:ext cx="6444208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106744" y="2122993"/>
            <a:ext cx="1704941" cy="116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73556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04352" y="541555"/>
            <a:ext cx="736764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</a:p>
          <a:p>
            <a:pPr algn="ctr"/>
            <a:endParaRPr lang="ru-RU" sz="1400" b="1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Международная научно-методическая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дистанционная конференция-конкурс молодых ученых, аспирантов и студентов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«ЭВРИСТИКА И ДИДАКТИКА МАТЕМАТИКИ»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на базе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ГОУ ВПО «ДОНЕЦКИЙ НАЦИОНАЛЬНЫЙ УНИВЕРСИТЕТ»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Кафедра высшей математики и методики преподавания математики ФГБОУ ВО «ЕЛЕЦКИЙ ГОСУДАРСТВЕННЫЙ УНИВЕРСИТЕТ ИМ. И.А. БУНИНА» 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Кафедра математики и методики ее преподавания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работы «ИСПОЛЬЗОВАНИЕ ИНТЕРАКТИВНЫХ РАБОЧИХ ЛИСТОВ НА ЗАНЯТИЯХ МАТЕМАТИКИ В КОЛЛЕДЖЕ</a:t>
            </a:r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Кузбасский региональный институт развития профессионального образования </a:t>
            </a:r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«Гражданско-патриотическое и духовно-нравственное воспитание молодёжи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Кузбасский региональный институт развития профессионального образования </a:t>
            </a:r>
            <a:r>
              <a:rPr lang="ru-RU" sz="1400" dirty="0" err="1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14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«История развития начального и среднего образования в Кузбассе</a:t>
            </a:r>
            <a:r>
              <a:rPr lang="ru-RU" sz="14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Всероссийский педагогический конкурс</a:t>
            </a:r>
          </a:p>
          <a:p>
            <a:pPr algn="ctr"/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«Рабочая </a:t>
            </a:r>
            <a:r>
              <a:rPr lang="ru-RU" sz="1400" b="1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программа как профессиональный инструмент </a:t>
            </a:r>
            <a:r>
              <a:rPr lang="ru-RU" sz="1400" b="1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преподавателя»</a:t>
            </a:r>
            <a:endParaRPr lang="ru-RU" sz="1400" b="1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375805"/>
            <a:ext cx="6444208" cy="8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endParaRPr lang="ru-RU" sz="1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106744" y="2122993"/>
            <a:ext cx="1704941" cy="116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482297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363228" y="346037"/>
            <a:ext cx="46570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Педагогическое кредо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728" y="40801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340768"/>
            <a:ext cx="4730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spcBef>
                <a:spcPts val="600"/>
              </a:spcBef>
              <a:buNone/>
            </a:pPr>
            <a:r>
              <a:rPr lang="ru-RU" sz="2400" b="1" dirty="0" smtClean="0">
                <a:solidFill>
                  <a:srgbClr val="660066"/>
                </a:solidFill>
                <a:latin typeface="Segoe Print" pitchFamily="2" charset="0"/>
                <a:cs typeface="Times New Roman" pitchFamily="18" charset="0"/>
              </a:rPr>
              <a:t>«Образование - всю жизнь»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68631"/>
            <a:ext cx="8302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660066"/>
                </a:solidFill>
                <a:latin typeface="Segoe Print"/>
              </a:rPr>
              <a:t>«Что бы быть хорошим преподавателем, нужно любить то, что преподаешь, и любить тех, кому преподаёшь!»</a:t>
            </a:r>
            <a:endParaRPr lang="ru-RU" sz="2400" dirty="0">
              <a:solidFill>
                <a:srgbClr val="660066"/>
              </a:solidFill>
              <a:latin typeface="Times New Roman"/>
              <a:ea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3279755"/>
            <a:ext cx="857829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Цель моей работы: </a:t>
            </a:r>
            <a:r>
              <a:rPr lang="ru-RU" sz="2000" b="1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подготовка </a:t>
            </a:r>
            <a:r>
              <a:rPr lang="ru-RU" sz="2000" b="1" dirty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активных личностей, способных решать жизненные проблемы, действовать в нестандартных ситуациях, самостоятельно думать </a:t>
            </a:r>
            <a:endParaRPr lang="ru-RU" sz="2000" b="1" dirty="0" smtClean="0">
              <a:solidFill>
                <a:srgbClr val="002060"/>
              </a:solidFill>
              <a:latin typeface="Segoe Print" pitchFamily="2" charset="0"/>
              <a:cs typeface="Times New Roman" pitchFamily="18" charset="0"/>
            </a:endParaRPr>
          </a:p>
          <a:p>
            <a:pPr lvl="0" algn="just"/>
            <a:r>
              <a:rPr lang="ru-RU" sz="2000" b="1" dirty="0" smtClean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002060"/>
                </a:solidFill>
                <a:latin typeface="Segoe Print" pitchFamily="2" charset="0"/>
                <a:cs typeface="Times New Roman" pitchFamily="18" charset="0"/>
              </a:rPr>
              <a:t>принимать решение.</a:t>
            </a:r>
          </a:p>
          <a:p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884" y="4509120"/>
            <a:ext cx="1609934" cy="160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3581256" y="4651294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16681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4" t="20880" r="53312" b="7263"/>
          <a:stretch/>
        </p:blipFill>
        <p:spPr bwMode="auto">
          <a:xfrm>
            <a:off x="6156176" y="1629803"/>
            <a:ext cx="2711836" cy="39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 descr="D:\учебная работа 2022-2023\конференции\тест диплом\Сидаш Наталья Сергеев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6518"/>
            <a:ext cx="2796542" cy="395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D:\учебная работа 2022-2023\конференции\sertifikat-mk-06264 сидаш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830" y="1629803"/>
            <a:ext cx="2771330" cy="392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138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6" t="29860" r="41118" b="6893"/>
          <a:stretch/>
        </p:blipFill>
        <p:spPr bwMode="auto">
          <a:xfrm>
            <a:off x="417095" y="1576454"/>
            <a:ext cx="4795766" cy="325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" t="21287" r="37741" b="6292"/>
          <a:stretch/>
        </p:blipFill>
        <p:spPr bwMode="auto">
          <a:xfrm>
            <a:off x="3923928" y="2492896"/>
            <a:ext cx="4815047" cy="341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46974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65" name="Picture 17" descr="D:\учебная работа 2022-2023\конференции\18 05 вебина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11" y="1315839"/>
            <a:ext cx="3307182" cy="23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23441" r="37828" b="6702"/>
          <a:stretch/>
        </p:blipFill>
        <p:spPr bwMode="auto">
          <a:xfrm>
            <a:off x="1990102" y="1796586"/>
            <a:ext cx="3697040" cy="2550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 descr="D:\учебная работа 2022-2023\конференции\23 05 Сидаш вебинар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9" y="2454216"/>
            <a:ext cx="3790600" cy="266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22941" r="38106" b="8039"/>
          <a:stretch/>
        </p:blipFill>
        <p:spPr bwMode="auto">
          <a:xfrm>
            <a:off x="4956672" y="3476470"/>
            <a:ext cx="3646234" cy="249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113410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581128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8" name="Picture 2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2313" r="38235" b="7412"/>
          <a:stretch/>
        </p:blipFill>
        <p:spPr bwMode="auto">
          <a:xfrm>
            <a:off x="614203" y="1642154"/>
            <a:ext cx="4099169" cy="2878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2627" r="38235" b="8980"/>
          <a:stretch/>
        </p:blipFill>
        <p:spPr bwMode="auto">
          <a:xfrm>
            <a:off x="1677712" y="2276872"/>
            <a:ext cx="4014581" cy="274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2627" r="37867" b="8039"/>
          <a:stretch/>
        </p:blipFill>
        <p:spPr bwMode="auto">
          <a:xfrm>
            <a:off x="2770396" y="2962452"/>
            <a:ext cx="4500250" cy="309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2627" r="37868" b="8039"/>
          <a:stretch/>
        </p:blipFill>
        <p:spPr bwMode="auto">
          <a:xfrm>
            <a:off x="4067944" y="3725056"/>
            <a:ext cx="3888432" cy="2677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30533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1506" name="Picture 2" descr="D:\учебная работа 2022-2023\конференции\конкурс интерактивные образователь ресурсы\sertifikat-vk-104-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19864"/>
            <a:ext cx="3366120" cy="500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D:\учебная работа 2022-2023\конференции\конкурс интерактивные образователь ресурсы\diplom-vkp-104-2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056" y="1537721"/>
            <a:ext cx="3526027" cy="498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55697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3759" y="4813018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40" y="256490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2530" name="Picture 2" descr="D:\учебная работа 2022-2023\конференции\конкурс урок\sertifikat-vk-102-6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4" y="1451822"/>
            <a:ext cx="2975876" cy="420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D:\учебная работа 2022-2023\конференции\конкурс урок\diplom-vkp-102-6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23" y="1556792"/>
            <a:ext cx="2967781" cy="419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59532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0429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54" name="Picture 2" descr="D:\учебная работа 2022-2023\конференции\математикомания в ХТТ Сидаш НС\14 Сидаш Наталья Сергеевн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582930" cy="324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D:\учебная работа 2022-2023\конференции\программа конкурс\30 Сидаш Наталья Сергеев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248" y="2852936"/>
            <a:ext cx="4157240" cy="294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72151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0429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Моё участие, сертификаты, грамоты, дипломы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4578" name="Picture 2" descr="D:\учебная работа 2022-2023\конференции\КОНФЕРЕНЦИЯ ИКТ\sertifikat-kd-0298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6" y="1570427"/>
            <a:ext cx="2892029" cy="409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учебная работа 2022-2023\конференции\межригиональная конференция Донецк\Сидаш Н.С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593" y="1570427"/>
            <a:ext cx="2997121" cy="423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19445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18700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990102" y="541555"/>
            <a:ext cx="6494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Мои благодарности, грамоты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r>
              <a:rPr lang="ru-RU" sz="3200" spc="-1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32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601958" y="2574356"/>
            <a:ext cx="2123256" cy="144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957" y="5400253"/>
            <a:ext cx="45720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18773"/>
            <a:ext cx="2807672" cy="41767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592" y="1293097"/>
            <a:ext cx="2714600" cy="42256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28483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663" y="1481077"/>
            <a:ext cx="84604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i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Предмет математики настолько серьёзен</a:t>
            </a:r>
            <a:r>
              <a:rPr lang="ru-RU" sz="4000" b="1" i="1" dirty="0" smtClean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, </a:t>
            </a:r>
            <a:r>
              <a:rPr lang="ru-RU" sz="4000" b="1" i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что полезно не </a:t>
            </a:r>
            <a:r>
              <a:rPr lang="ru-RU" sz="4000" b="1" i="1" dirty="0" smtClean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упускать случаев </a:t>
            </a:r>
            <a:r>
              <a:rPr lang="ru-RU" sz="4000" b="1" i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делать </a:t>
            </a:r>
            <a:r>
              <a:rPr lang="ru-RU" sz="4000" b="1" i="1" dirty="0" smtClean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его </a:t>
            </a:r>
            <a:r>
              <a:rPr lang="ru-RU" sz="4000" b="1" i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более занимательным.      </a:t>
            </a:r>
            <a:r>
              <a:rPr lang="ru-RU" sz="4000" b="1" i="1" dirty="0" smtClean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                                                                                                                    </a:t>
            </a:r>
            <a:r>
              <a:rPr lang="ru-RU" sz="4000" b="1" i="1" dirty="0" err="1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Блез</a:t>
            </a:r>
            <a:r>
              <a:rPr lang="ru-RU" sz="4000" b="1" i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 Паскаль</a:t>
            </a:r>
            <a:r>
              <a:rPr lang="ru-RU" sz="4000" b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/>
            </a:r>
            <a:br>
              <a:rPr lang="ru-RU" sz="4000" b="1" dirty="0">
                <a:ln>
                  <a:solidFill>
                    <a:srgbClr val="CC00FF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</a:br>
            <a:endParaRPr lang="ru-RU" sz="4000" dirty="0">
              <a:ln>
                <a:solidFill>
                  <a:srgbClr val="CC00FF"/>
                </a:solidFill>
              </a:ln>
              <a:solidFill>
                <a:srgbClr val="9900FF"/>
              </a:solidFill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00264"/>
            <a:ext cx="15843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Наталёк\Downloads\98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660" y="422108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аталёк\Downloads\123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76112"/>
            <a:ext cx="2218897" cy="145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06965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15616" y="346037"/>
            <a:ext cx="7779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Тема моего педагогического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801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884" y="4509120"/>
            <a:ext cx="1609934" cy="160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9612" y="1628800"/>
            <a:ext cx="709278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660066"/>
                </a:solidFill>
                <a:effectLst/>
                <a:latin typeface="Monotype Corsiva" pitchFamily="66" charset="0"/>
                <a:ea typeface="Times New Roman"/>
              </a:rPr>
              <a:t>«Развитие познавательной и творческой активности студентов на занятиях математики посредством использования современных образовательных технологий».</a:t>
            </a:r>
            <a:endParaRPr lang="ru-RU" sz="3200" b="1" dirty="0">
              <a:solidFill>
                <a:srgbClr val="660066"/>
              </a:solidFill>
              <a:effectLst/>
              <a:latin typeface="Monotype Corsiva" pitchFamily="66" charset="0"/>
              <a:ea typeface="Times New Roman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107504" y="1052736"/>
            <a:ext cx="1584105" cy="107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56865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5496" y="83780"/>
            <a:ext cx="9036496" cy="6729597"/>
          </a:xfrm>
          <a:prstGeom prst="rect">
            <a:avLst/>
          </a:prstGeom>
          <a:noFill/>
          <a:ln w="12700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695" y="562699"/>
            <a:ext cx="1053945" cy="101375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25144"/>
            <a:ext cx="1080120" cy="152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544" y="2492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547267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1" name="Picture 2" descr="C:\Users\Olga\Desktop\Оформление\4542712-thumb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02" y="1492575"/>
            <a:ext cx="6769855" cy="5077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275855" y="1354758"/>
            <a:ext cx="4912601" cy="279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ru-RU" sz="66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Спасибо за внимание!</a:t>
            </a:r>
          </a:p>
          <a:p>
            <a:pPr>
              <a:spcBef>
                <a:spcPts val="0"/>
              </a:spcBef>
            </a:pPr>
            <a:r>
              <a:rPr lang="ru-RU" sz="66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  <a:t>Желаю творческих успехов!</a:t>
            </a:r>
            <a:br>
              <a:rPr lang="ru-RU" sz="66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  <a:cs typeface="+mn-cs"/>
              </a:rPr>
            </a:br>
            <a:endParaRPr lang="ru-RU" i="1" dirty="0">
              <a:solidFill>
                <a:srgbClr val="000099"/>
              </a:solidFill>
            </a:endParaRPr>
          </a:p>
        </p:txBody>
      </p:sp>
      <p:pic>
        <p:nvPicPr>
          <p:cNvPr id="1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801" y="357301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82534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346037"/>
            <a:ext cx="2792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Идея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6" y="105273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67544" y="1122394"/>
            <a:ext cx="8208912" cy="165853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    Создание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условий для развития творческого потенциала личности  студента  через организацию личностно ориентированного подхода при работе на занятиях математики.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94" y="38439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43144" y="2492896"/>
            <a:ext cx="38314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Проблема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356992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Проблема опыта состоит в том как активизировать познавательную и творческую деятельность студентов посредством использования современных образовательных технологий для успешного освоения дисциплины «Математики», необходимой для дальнейшего изучения  дисциплин  по выбранной специальности.</a:t>
            </a:r>
            <a:endParaRPr lang="ru-RU" sz="2400" dirty="0"/>
          </a:p>
        </p:txBody>
      </p:sp>
      <p:pic>
        <p:nvPicPr>
          <p:cNvPr id="10" name="Рисунок 9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33459" y="223879"/>
            <a:ext cx="1053945" cy="1013755"/>
          </a:xfrm>
          <a:prstGeom prst="rect">
            <a:avLst/>
          </a:prstGeom>
        </p:spPr>
      </p:pic>
      <p:pic>
        <p:nvPicPr>
          <p:cNvPr id="11" name="Рисунок 10" descr="at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373216"/>
            <a:ext cx="1053945" cy="1013755"/>
          </a:xfrm>
          <a:prstGeom prst="rect">
            <a:avLst/>
          </a:prstGeom>
        </p:spPr>
      </p:pic>
      <p:pic>
        <p:nvPicPr>
          <p:cNvPr id="13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6299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45" y="2492896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7042428" y="2187290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9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88640"/>
            <a:ext cx="7488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Условие возникновения и </a:t>
            </a:r>
          </a:p>
          <a:p>
            <a:pPr algn="ctr"/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становления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801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215516" y="1635190"/>
            <a:ext cx="8568952" cy="176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buNone/>
            </a:pPr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Times New Roman"/>
                <a:cs typeface="Times New Roman"/>
              </a:rPr>
              <a:t>«Уча других - учишься сам» </a:t>
            </a:r>
          </a:p>
          <a:p>
            <a:pPr marL="0" indent="0" algn="r">
              <a:lnSpc>
                <a:spcPct val="115000"/>
              </a:lnSpc>
              <a:buNone/>
            </a:pPr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Times New Roman"/>
                <a:cs typeface="Times New Roman"/>
              </a:rPr>
              <a:t>(Сенека). </a:t>
            </a:r>
            <a:endParaRPr lang="ru-RU" b="1" i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i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Times New Roman"/>
                <a:cs typeface="Times New Roman"/>
              </a:rPr>
              <a:t>                                       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1841">
            <a:off x="621560" y="3888547"/>
            <a:ext cx="2683819" cy="220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http://www.eksperciwoswiacie.pl/gfx/oswiatainfo/pl/defaultaktualnosci/128/43/1/1988753414.jpg"/>
          <p:cNvPicPr/>
          <p:nvPr/>
        </p:nvPicPr>
        <p:blipFill>
          <a:blip r:embed="rId5">
            <a:clrChange>
              <a:clrFrom>
                <a:srgbClr val="F1F1F9"/>
              </a:clrFrom>
              <a:clrTo>
                <a:srgbClr val="F1F1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730">
            <a:off x="5824315" y="4106123"/>
            <a:ext cx="2561830" cy="2092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687" y="3203210"/>
            <a:ext cx="1970412" cy="278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7020272" y="765206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3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65872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Обоснование актуальности и перспективности опыта, его практическая значимость</a:t>
            </a:r>
            <a:endParaRPr lang="ru-RU" sz="40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801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903" y="1484784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9512" y="2276872"/>
            <a:ext cx="8784976" cy="3888432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Развитие активности, самостоятельности, 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инициативы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, творческого отношения к 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делу; </a:t>
            </a:r>
          </a:p>
          <a:p>
            <a:pPr lvl="0"/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Требования 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самой 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 lvl="0"/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аправление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, в котором следует совершенствовать учебно-воспитательный 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процесс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2000" dirty="0">
              <a:solidFill>
                <a:srgbClr val="660066"/>
              </a:solidFill>
              <a:ea typeface="Calibri"/>
              <a:cs typeface="Times New Roman"/>
            </a:endParaRPr>
          </a:p>
          <a:p>
            <a:pPr lvl="0"/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Развитием творческой и познавательной 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</a:rPr>
              <a:t>активности </a:t>
            </a:r>
            <a:r>
              <a:rPr lang="ru-RU" sz="20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студентов во </a:t>
            </a:r>
            <a:r>
              <a:rPr lang="ru-RU" sz="2000" b="1" dirty="0">
                <a:solidFill>
                  <a:srgbClr val="660066"/>
                </a:solidFill>
                <a:latin typeface="Times New Roman"/>
                <a:ea typeface="Times New Roman"/>
              </a:rPr>
              <a:t>всех сферах общественной и производственной деятельности. </a:t>
            </a:r>
            <a:endParaRPr lang="ru-RU" sz="2000" b="1" dirty="0" smtClean="0">
              <a:solidFill>
                <a:srgbClr val="660066"/>
              </a:solidFill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  <a:ea typeface="Times New Roman"/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Segoe Print" pitchFamily="2" charset="0"/>
                <a:ea typeface="Times New Roman"/>
              </a:rPr>
              <a:t>Не мыслям надо бы учить, а учить мыслить. » </a:t>
            </a:r>
            <a:endParaRPr lang="ru-RU" sz="2400" b="1" dirty="0" smtClean="0">
              <a:solidFill>
                <a:srgbClr val="C00000"/>
              </a:solidFill>
              <a:latin typeface="Segoe Print" pitchFamily="2" charset="0"/>
              <a:ea typeface="Times New Roman"/>
            </a:endParaRP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  <a:ea typeface="Times New Roman"/>
              </a:rPr>
              <a:t>(</a:t>
            </a:r>
            <a:r>
              <a:rPr lang="ru-RU" sz="2400" b="1" dirty="0">
                <a:solidFill>
                  <a:srgbClr val="C00000"/>
                </a:solidFill>
                <a:latin typeface="Segoe Print" pitchFamily="2" charset="0"/>
                <a:ea typeface="Times New Roman"/>
              </a:rPr>
              <a:t>Кант)</a:t>
            </a:r>
            <a:endParaRPr lang="ru-RU" sz="2400" b="1" dirty="0">
              <a:solidFill>
                <a:srgbClr val="C00000"/>
              </a:solidFill>
              <a:latin typeface="Segoe Print" pitchFamily="2" charset="0"/>
            </a:endParaRPr>
          </a:p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013176"/>
            <a:ext cx="1537926" cy="153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7092280" y="1412776"/>
            <a:ext cx="1378661" cy="93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736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88640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000099"/>
                  </a:solidFill>
                </a:ln>
                <a:solidFill>
                  <a:srgbClr val="0033CC"/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Monotype Corsiva" pitchFamily="66" charset="0"/>
              </a:rPr>
              <a:t>Ведущая идея опыта</a:t>
            </a:r>
            <a:endParaRPr lang="ru-RU" sz="4400" dirty="0">
              <a:ln>
                <a:solidFill>
                  <a:srgbClr val="000099"/>
                </a:solidFill>
              </a:ln>
              <a:solidFill>
                <a:srgbClr val="0033CC"/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5" name="Picture 7" descr="C:\Users\Мару\Desktop\bar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392" y="888896"/>
            <a:ext cx="42672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Мару\Desktop\exclamation-mark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3839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82352" y="1700808"/>
            <a:ext cx="8435280" cy="244827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    Идея </a:t>
            </a:r>
            <a:r>
              <a:rPr lang="ru-RU" sz="2800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опыта подразумевает работу со студентами, имеющими как повышенную, так и низкую мотивацию к учебной деятельности, и различный уровень подготовки.</a:t>
            </a:r>
            <a:endParaRPr lang="ru-RU" sz="2800" dirty="0">
              <a:solidFill>
                <a:srgbClr val="660066"/>
              </a:solidFill>
            </a:endParaRPr>
          </a:p>
        </p:txBody>
      </p:sp>
      <p:pic>
        <p:nvPicPr>
          <p:cNvPr id="8" name="Picture 4" descr="http://remeslonaroda.ru/img/837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8205">
            <a:off x="565662" y="4287653"/>
            <a:ext cx="2133652" cy="179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93096"/>
            <a:ext cx="1294141" cy="182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2415">
            <a:off x="5724128" y="4293096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85"/>
          <a:stretch/>
        </p:blipFill>
        <p:spPr bwMode="auto">
          <a:xfrm>
            <a:off x="6824323" y="392598"/>
            <a:ext cx="1944976" cy="132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39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4-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Повітряний потік">
  <a:themeElements>
    <a:clrScheme name="Повітряний поті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вітряний поті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вітряний поті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</TotalTime>
  <Words>1639</Words>
  <Application>Microsoft Office PowerPoint</Application>
  <PresentationFormat>Экран (4:3)</PresentationFormat>
  <Paragraphs>284</Paragraphs>
  <Slides>50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50</vt:i4>
      </vt:variant>
    </vt:vector>
  </HeadingPairs>
  <TitlesOfParts>
    <vt:vector size="57" baseType="lpstr">
      <vt:lpstr>2_4-17</vt:lpstr>
      <vt:lpstr>2_Повітряний потік</vt:lpstr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Наталёк</dc:creator>
  <cp:lastModifiedBy>Наталёк</cp:lastModifiedBy>
  <cp:revision>82</cp:revision>
  <dcterms:created xsi:type="dcterms:W3CDTF">2020-08-27T12:16:18Z</dcterms:created>
  <dcterms:modified xsi:type="dcterms:W3CDTF">2025-02-28T10:02:13Z</dcterms:modified>
</cp:coreProperties>
</file>