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3" r:id="rId2"/>
    <p:sldId id="315" r:id="rId3"/>
    <p:sldId id="318" r:id="rId4"/>
    <p:sldId id="316" r:id="rId5"/>
    <p:sldId id="317" r:id="rId6"/>
    <p:sldId id="319" r:id="rId7"/>
    <p:sldId id="295" r:id="rId8"/>
    <p:sldId id="296" r:id="rId9"/>
    <p:sldId id="299" r:id="rId10"/>
    <p:sldId id="300" r:id="rId11"/>
    <p:sldId id="311" r:id="rId12"/>
    <p:sldId id="309" r:id="rId13"/>
    <p:sldId id="301" r:id="rId14"/>
    <p:sldId id="320" r:id="rId15"/>
    <p:sldId id="323" r:id="rId16"/>
    <p:sldId id="324" r:id="rId17"/>
    <p:sldId id="325" r:id="rId18"/>
    <p:sldId id="326" r:id="rId19"/>
    <p:sldId id="321" r:id="rId20"/>
    <p:sldId id="322" r:id="rId21"/>
    <p:sldId id="313" r:id="rId22"/>
    <p:sldId id="304" r:id="rId23"/>
    <p:sldId id="327" r:id="rId24"/>
    <p:sldId id="328" r:id="rId25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8C55"/>
    <a:srgbClr val="800000"/>
    <a:srgbClr val="CC3399"/>
    <a:srgbClr val="00CC00"/>
    <a:srgbClr val="663300"/>
    <a:srgbClr val="990099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0F292AC-9CC5-43E6-A21E-3DAFA35DC752}" type="datetimeFigureOut">
              <a:rPr lang="ru-RU"/>
              <a:pPr>
                <a:defRPr/>
              </a:pPr>
              <a:t>04.12.2025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6552EA0-845C-4CC6-925F-FA0AAC178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340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52EA0-845C-4CC6-925F-FA0AAC17892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4020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52EA0-845C-4CC6-925F-FA0AAC178926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755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52EA0-845C-4CC6-925F-FA0AAC178926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5831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EB402-D4A1-47AF-8CFC-254B15FE23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08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02746-A57C-42A2-B31E-C8E5E356A6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4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232E2-90FD-416E-B6DC-93077B2B3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62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864D15-2E20-4DE1-9A2A-2C88B6F4DE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55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A1ED0F-F260-4378-BAD1-DC1894F27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79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89A53-3C33-46A0-BE9A-D23F98C1A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38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5EAE99-BDBC-46DA-A17C-2CB5229D25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10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980AB7-2692-4D1C-BF5A-9AE3B9CF9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07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41207C-886C-465E-8BE6-36A440C295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5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E95B9D-2BC3-4DEC-ADAD-936E7F2CDC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7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D69C79-91B8-47F8-BB1C-D21B7C2F22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03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C0C3F84-36BE-43F7-A48F-4C29B4A55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landscap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09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2" descr="C:\Documents and Settings\Сергей\Рабочий стол\1236065198_sholohov.jp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761"/>
            <a:ext cx="2904577" cy="4136822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539552" y="1118992"/>
            <a:ext cx="8064896" cy="598762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Женские образы в романе</a:t>
            </a:r>
          </a:p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М.А.Шолохова</a:t>
            </a:r>
          </a:p>
          <a:p>
            <a:pPr algn="ctr"/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«Тихий 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Дон»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11760" y="764704"/>
            <a:ext cx="3200400" cy="24155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3131840" y="6313105"/>
            <a:ext cx="2700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Литература </a:t>
            </a:r>
            <a:r>
              <a:rPr lang="ru-RU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11 </a:t>
            </a:r>
            <a:r>
              <a:rPr lang="ru-RU" b="1" i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класс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0565"/>
            <a:ext cx="3938588" cy="2952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86"/>
          <a:stretch/>
        </p:blipFill>
        <p:spPr bwMode="auto">
          <a:xfrm>
            <a:off x="4536280" y="836999"/>
            <a:ext cx="3968862" cy="28172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836999"/>
            <a:ext cx="4374232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ts val="2500"/>
              </a:lnSpc>
              <a:defRPr/>
            </a:pPr>
            <a:r>
              <a:rPr lang="ru-RU" sz="2400" b="1" spc="-1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свои последние дни Дарья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 чаще задумывалась о прожитой жизни. Она осознала, что прошла по жизни скверной дорогой и поэтому строга к себе.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5150609"/>
            <a:ext cx="4572000" cy="13747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ts val="2500"/>
              </a:lnSpc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Однако, уже поздно, прошлого не вернешь, а жить дальше эта женщина не могла и не хотела</a:t>
            </a:r>
          </a:p>
        </p:txBody>
      </p:sp>
      <p:sp>
        <p:nvSpPr>
          <p:cNvPr id="12296" name="TextBox 7"/>
          <p:cNvSpPr txBox="1">
            <a:spLocks noChangeArrowheads="1"/>
          </p:cNvSpPr>
          <p:nvPr/>
        </p:nvSpPr>
        <p:spPr bwMode="auto">
          <a:xfrm>
            <a:off x="3498176" y="116632"/>
            <a:ext cx="207620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4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Дарья</a:t>
            </a:r>
          </a:p>
        </p:txBody>
      </p:sp>
      <p:pic>
        <p:nvPicPr>
          <p:cNvPr id="5122" name="Picture 2" descr="http://img0.liveinternet.ru/images/attach/c/0/63/255/63255500_1282905075_47159469_1249484220_STRYAPUHA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3332" y="2780927"/>
            <a:ext cx="4106660" cy="252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357188" y="4000500"/>
            <a:ext cx="8429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3315" name="Picture 5" descr="Кадр из фильма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55976" y="3740992"/>
            <a:ext cx="4286250" cy="2784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214313"/>
            <a:ext cx="9144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3317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1084"/>
            <a:ext cx="3988426" cy="2957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3" descr="Наталья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17"/>
          <a:stretch/>
        </p:blipFill>
        <p:spPr bwMode="auto">
          <a:xfrm>
            <a:off x="4427984" y="765024"/>
            <a:ext cx="4229041" cy="3024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0470" y="3693606"/>
            <a:ext cx="4179522" cy="2759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ts val="2600"/>
              </a:lnSpc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Величие этой героини Шолохова не только в том, что она верная, любящая жена,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прекрас-ная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мать, но и в том, что она искренняя и чистая, правдивая перед своей душой и перед людьми </a:t>
            </a:r>
          </a:p>
        </p:txBody>
      </p:sp>
      <p:sp>
        <p:nvSpPr>
          <p:cNvPr id="13320" name="TextBox 4"/>
          <p:cNvSpPr txBox="1">
            <a:spLocks noChangeArrowheads="1"/>
          </p:cNvSpPr>
          <p:nvPr/>
        </p:nvSpPr>
        <p:spPr bwMode="auto">
          <a:xfrm>
            <a:off x="3082104" y="77723"/>
            <a:ext cx="29797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4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Наталья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3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14313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2938" y="4714875"/>
            <a:ext cx="7858125" cy="2143125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b="1" i="1" dirty="0" smtClean="0"/>
              <a:t>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Picture 4" descr="Григорий и Аксинь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515" y="3353748"/>
            <a:ext cx="4422862" cy="30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390" y="3353748"/>
            <a:ext cx="4122103" cy="30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9505" y="1150976"/>
            <a:ext cx="40985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Жизнь Аксиньи напоминает реку, которая то спокойно течет, то будто взбунтуется и поворачивает вспять</a:t>
            </a:r>
          </a:p>
        </p:txBody>
      </p:sp>
      <p:pic>
        <p:nvPicPr>
          <p:cNvPr id="14343" name="Picture 4" descr="Аксинь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23" y="819349"/>
            <a:ext cx="4333875" cy="2643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Box 4"/>
          <p:cNvSpPr txBox="1">
            <a:spLocks noChangeArrowheads="1"/>
          </p:cNvSpPr>
          <p:nvPr/>
        </p:nvSpPr>
        <p:spPr bwMode="auto">
          <a:xfrm>
            <a:off x="3179460" y="149731"/>
            <a:ext cx="27606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4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Аксинья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3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3214688" y="357188"/>
            <a:ext cx="5572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pic>
        <p:nvPicPr>
          <p:cNvPr id="15363" name="Рисунок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5361" y="1888818"/>
            <a:ext cx="4084703" cy="40865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7"/>
          <a:stretch/>
        </p:blipFill>
        <p:spPr bwMode="auto">
          <a:xfrm>
            <a:off x="4368402" y="2924944"/>
            <a:ext cx="4410906" cy="35087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5361" y="562614"/>
            <a:ext cx="846328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ts val="0"/>
              </a:spcBef>
              <a:defRPr/>
            </a:pPr>
            <a:r>
              <a:rPr lang="ru-RU" sz="2600" b="1" i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Главная черта характера Аксиньи и главная его красота — </a:t>
            </a: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гордость и открытость: полюбив Григория, она не лжет ни самой себе, ни другим</a:t>
            </a:r>
          </a:p>
        </p:txBody>
      </p:sp>
      <p:pic>
        <p:nvPicPr>
          <p:cNvPr id="3" name="Смерть Аксинь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93845" y="621574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803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7636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портрету </a:t>
            </a:r>
            <a:r>
              <a:rPr lang="ru-RU" sz="3700" b="1" i="1" spc="-7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определи </a:t>
            </a:r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героиню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8185" y="1168596"/>
            <a:ext cx="80876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«…Некогда красивая, теперь сплошь опутанная паутиной морщин, дородная».</a:t>
            </a:r>
          </a:p>
        </p:txBody>
      </p:sp>
      <p:pic>
        <p:nvPicPr>
          <p:cNvPr id="11" name="Picture 2" descr="http://www.kino-teatr.ru/acter/album/5406/15783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3668" y="2283476"/>
            <a:ext cx="5467395" cy="4089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979700" y="5688017"/>
            <a:ext cx="2260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Ильинична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7636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портрету </a:t>
            </a:r>
            <a:r>
              <a:rPr lang="ru-RU" sz="3700" b="1" i="1" spc="-7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определи </a:t>
            </a:r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героиню</a:t>
            </a:r>
          </a:p>
        </p:txBody>
      </p:sp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827087" y="1124744"/>
            <a:ext cx="74898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«…Крутые черные дуги бровей»; «Гладкая кобыла… у ней только что на уме – игрища да улица».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15" t="1" b="37578"/>
          <a:stretch/>
        </p:blipFill>
        <p:spPr bwMode="auto">
          <a:xfrm>
            <a:off x="2042254" y="2529685"/>
            <a:ext cx="4913630" cy="3829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436096" y="5661248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Дарья 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88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7636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портрету </a:t>
            </a:r>
            <a:r>
              <a:rPr lang="ru-RU" sz="3700" b="1" i="1" spc="-7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определи </a:t>
            </a:r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героиню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1052736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«…В длинных, чуть косых разрезах глаз искрились черные, в синеве белков, застенчивые и озорные миндалины»; «отцова слабость»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780928"/>
            <a:ext cx="4856476" cy="3670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04048" y="580526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Дуняша</a:t>
            </a:r>
          </a:p>
        </p:txBody>
      </p:sp>
    </p:spTree>
    <p:extLst>
      <p:ext uri="{BB962C8B-B14F-4D97-AF65-F5344CB8AC3E}">
        <p14:creationId xmlns:p14="http://schemas.microsoft.com/office/powerpoint/2010/main" val="292737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32656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портрету </a:t>
            </a:r>
            <a:r>
              <a:rPr lang="ru-RU" sz="3700" b="1" i="1" spc="-7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определи </a:t>
            </a:r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героиню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08720"/>
            <a:ext cx="849694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ts val="2700"/>
              </a:lnSpc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«…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Смелые серые глаза… от худобы казавшиеся чрезмерно большими, светились парным блеском»; «На упругой щеке дрожала от смущения и сдержанной улыбки неглубокая розовеющая ямка»; «…Плотный сбитень тела, высокие красивые ноги,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бесхит-ростный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чуть смущенный, правдивый взгляд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».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316" y="2996952"/>
            <a:ext cx="4699948" cy="352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001769" y="5877272"/>
            <a:ext cx="1915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Наталья 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4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91597"/>
            <a:ext cx="9144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/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портрету </a:t>
            </a:r>
            <a:r>
              <a:rPr lang="ru-RU" sz="3700" b="1" i="1" spc="-7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определи </a:t>
            </a:r>
            <a:r>
              <a:rPr lang="ru-RU" sz="3700" b="1" i="1" spc="-7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героиню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29360"/>
            <a:ext cx="8568952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ts val="2700"/>
              </a:lnSpc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«…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Тяжёлый узел волос, точеная шея с курчавыми пушистыми завитками волос»; «бесстыдно-жадные,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пухловатые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губы»; «статная фигура, крутая спина и налитые плечи»; «тепло похорошевшие глаза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свети-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лись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сумасшедшим счастьем, вызывающе смеялись».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4989494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8064" y="5805264"/>
            <a:ext cx="17876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Аксинья 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82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942073"/>
              </p:ext>
            </p:extLst>
          </p:nvPr>
        </p:nvGraphicFramePr>
        <p:xfrm>
          <a:off x="611560" y="1484784"/>
          <a:ext cx="7992888" cy="4693920"/>
        </p:xfrm>
        <a:graphic>
          <a:graphicData uri="http://schemas.openxmlformats.org/drawingml/2006/table">
            <a:tbl>
              <a:tblPr firstRow="1" firstCol="1" bandRow="1">
                <a:tableStyleId>{10A1B5D5-9B99-4C35-A422-299274C87663}</a:tableStyleId>
              </a:tblPr>
              <a:tblGrid>
                <a:gridCol w="3996444"/>
                <a:gridCol w="3996444"/>
              </a:tblGrid>
              <a:tr h="314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Наталья </a:t>
                      </a:r>
                      <a:endParaRPr lang="ru-RU" sz="2800" i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67" marR="6856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i="1" dirty="0"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Аксинья</a:t>
                      </a:r>
                      <a:endParaRPr lang="ru-RU" sz="2800" i="1" dirty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67" marR="68567" marT="0" marB="0" anchor="ctr"/>
                </a:tc>
              </a:tr>
              <a:tr h="31419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ОБЩЕЕ</a:t>
                      </a:r>
                      <a:endParaRPr lang="ru-RU" sz="2000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67" marR="6856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67" marR="68567" marT="0" marB="0"/>
                </a:tc>
              </a:tr>
              <a:tr h="942579">
                <a:tc gridSpan="2">
                  <a:txBody>
                    <a:bodyPr/>
                    <a:lstStyle/>
                    <a:p>
                      <a:pPr marL="2484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i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Любят </a:t>
                      </a:r>
                      <a:r>
                        <a:rPr lang="ru-RU" sz="2400" i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Григория</a:t>
                      </a:r>
                      <a:endParaRPr lang="ru-RU" sz="240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484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i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Прощают </a:t>
                      </a:r>
                      <a:r>
                        <a:rPr lang="ru-RU" sz="2400" i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ему измены</a:t>
                      </a:r>
                      <a:endParaRPr lang="ru-RU" sz="240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484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400" i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Гибнут </a:t>
                      </a:r>
                      <a:r>
                        <a:rPr lang="ru-RU" sz="2400" i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 имя любви</a:t>
                      </a:r>
                      <a:endParaRPr lang="ru-RU" sz="2400" i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67" marR="68567" marT="0" marB="0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67" marR="68567" marT="0" marB="0"/>
                </a:tc>
              </a:tr>
              <a:tr h="31419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РАЗЛИЧИЕ</a:t>
                      </a:r>
                      <a:r>
                        <a:rPr lang="ru-RU" sz="20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67" marR="68567" marT="0" marB="0"/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67" marR="68567" marT="0" marB="0"/>
                </a:tc>
              </a:tr>
              <a:tr h="1885156">
                <a:tc>
                  <a:txBody>
                    <a:bodyPr/>
                    <a:lstStyle/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Большая 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зажиточная семья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Чистая «внутренняя 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красота».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Вся </a:t>
                      </a: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стихии дома, семьи, она самоотверженная и ласковая мать.</a:t>
                      </a:r>
                    </a:p>
                    <a:p>
                      <a:pPr marL="457200" indent="-4572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2000" b="1" dirty="0" smtClean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Дети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67" marR="68567" marT="0" marB="0"/>
                </a:tc>
                <a:tc>
                  <a:txBody>
                    <a:bodyPr/>
                    <a:lstStyle/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 </a:t>
                      </a:r>
                      <a:r>
                        <a:rPr lang="ru-RU" sz="20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родни</a:t>
                      </a:r>
                      <a:endParaRPr lang="ru-RU" sz="20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ru-RU" sz="20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Порочная», </a:t>
                      </a: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«вызывающая</a:t>
                      </a:r>
                      <a:r>
                        <a:rPr lang="ru-RU" sz="20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 красота</a:t>
                      </a:r>
                      <a:endParaRPr lang="ru-RU" sz="20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Собачьей </a:t>
                      </a:r>
                      <a:r>
                        <a:rPr lang="ru-RU" sz="2000" b="1" i="0" dirty="0" err="1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бесилой</a:t>
                      </a:r>
                      <a:r>
                        <a:rPr lang="ru-RU" sz="20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2000" b="1" i="0" dirty="0" err="1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дурнопьяном</a:t>
                      </a: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придорожным цветет поздняя бабья любовь».</a:t>
                      </a:r>
                      <a:endParaRPr lang="ru-RU" sz="20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288000" indent="-288000" algn="l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 </a:t>
                      </a:r>
                      <a:r>
                        <a:rPr lang="ru-RU" sz="2000" b="1" i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детей</a:t>
                      </a:r>
                      <a:endParaRPr lang="ru-RU" sz="2000" b="1" i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67" marR="68567" marT="0" marB="0"/>
                </a:tc>
              </a:tr>
            </a:tbl>
          </a:graphicData>
        </a:graphic>
      </p:graphicFrame>
      <p:sp>
        <p:nvSpPr>
          <p:cNvPr id="17445" name="Rectangle 1"/>
          <p:cNvSpPr>
            <a:spLocks noChangeArrowheads="1"/>
          </p:cNvSpPr>
          <p:nvPr/>
        </p:nvSpPr>
        <p:spPr bwMode="auto">
          <a:xfrm>
            <a:off x="395536" y="179349"/>
            <a:ext cx="842493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ru-RU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Сравнительная характеристика Натальи </a:t>
            </a:r>
            <a:r>
              <a:rPr lang="ru-RU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Аксиньи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22048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Любят Григория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Прощают ему измены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Гибнут во имя любви</a:t>
            </a:r>
            <a:endParaRPr lang="ru-RU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682767"/>
            <a:ext cx="4176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Большая зажиточная семья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Чистая «внутренняя красота».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Вся в стихии дома, семьи, она самоотверженная и ласковая мать.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Дети</a:t>
            </a:r>
            <a:endParaRPr lang="ru-RU" sz="2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3678373"/>
            <a:ext cx="37079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Нет родни</a:t>
            </a:r>
            <a:endParaRPr lang="ru-RU" sz="2000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«Порочная», «вызывающая» красота</a:t>
            </a:r>
            <a:endParaRPr lang="ru-RU" sz="2000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Собачьей </a:t>
            </a:r>
            <a:r>
              <a:rPr lang="ru-RU" sz="2000" b="1" dirty="0" err="1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бесилой</a:t>
            </a:r>
            <a:r>
              <a:rPr lang="ru-RU" sz="20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b="1" dirty="0" err="1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дурнопьяном</a:t>
            </a:r>
            <a:r>
              <a:rPr lang="ru-RU" sz="20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придорожным цветет поздняя бабья любовь».</a:t>
            </a:r>
            <a:endParaRPr lang="ru-RU" sz="2000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8000" indent="-288000">
              <a:spcAft>
                <a:spcPts val="0"/>
              </a:spcAft>
              <a:buFont typeface="+mj-lt"/>
              <a:buAutoNum type="arabicPeriod"/>
            </a:pPr>
            <a:r>
              <a:rPr lang="ru-RU" sz="2000" b="1" dirty="0">
                <a:solidFill>
                  <a:srgbClr val="CC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Нет детей</a:t>
            </a:r>
            <a:endParaRPr lang="ru-RU" sz="2000" b="1" dirty="0">
              <a:solidFill>
                <a:srgbClr val="CC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0" y="4443496"/>
            <a:ext cx="9036496" cy="2369880"/>
          </a:xfrm>
          <a:prstGeom prst="rect">
            <a:avLst/>
          </a:prstGeom>
          <a:solidFill>
            <a:srgbClr val="958C55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Вывод: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Каждая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героинь готова бороться за свою любовь и свое счастье, но в силу своего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характера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делают это по-своему: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темпераментная, импульсивная Аксинья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«ведет наступление», а Наталья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готова на унижение,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если есть хотя бы маленький шанс отстоять свою любовь. 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5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5" grpId="0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50099" y="1138391"/>
            <a:ext cx="4680520" cy="4370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урока:</a:t>
            </a:r>
          </a:p>
          <a:p>
            <a:pPr marL="457200" indent="-457200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Продолжить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знакомство с романом М.А.Шолохова «Тихий Дон»;</a:t>
            </a:r>
          </a:p>
          <a:p>
            <a:pPr marL="457200" indent="-457200">
              <a:spcBef>
                <a:spcPct val="0"/>
              </a:spcBef>
              <a:buFont typeface="+mj-lt"/>
              <a:buAutoNum type="arabicPeriod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развивать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навыки выразительного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чтения; 3.уметь самостоятельно давать характеристику героям и их поступкам,   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выявляя в них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обшее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идивидуальное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0638" y1="3731" x2="64894" y2="40299"/>
                        <a14:foregroundMark x1="4787" y1="73507" x2="6915" y2="21642"/>
                        <a14:foregroundMark x1="8511" y1="1493" x2="79787" y2="1493"/>
                        <a14:foregroundMark x1="15957" y1="3358" x2="87766" y2="12313"/>
                        <a14:foregroundMark x1="52660" y1="5224" x2="76064" y2="5597"/>
                        <a14:foregroundMark x1="84574" y1="6716" x2="84574" y2="6716"/>
                        <a14:foregroundMark x1="83511" y1="5970" x2="93617" y2="13433"/>
                        <a14:foregroundMark x1="30851" y1="19776" x2="60638" y2="46642"/>
                        <a14:foregroundMark x1="20745" y1="48507" x2="85638" y2="39552"/>
                        <a14:foregroundMark x1="23936" y1="35821" x2="35638" y2="30970"/>
                        <a14:foregroundMark x1="72872" y1="27985" x2="90957" y2="47761"/>
                        <a14:foregroundMark x1="85638" y1="30224" x2="92021" y2="35075"/>
                        <a14:foregroundMark x1="18617" y1="86940" x2="57447" y2="97388"/>
                        <a14:foregroundMark x1="25000" y1="95522" x2="37766" y2="95149"/>
                        <a14:foregroundMark x1="25000" y1="22388" x2="30319" y2="29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412776"/>
            <a:ext cx="3481276" cy="4962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879178" y="5373216"/>
            <a:ext cx="712946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Почему Григорий любит  таких разных на первый взгляд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женщин?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8435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575" y="2189295"/>
            <a:ext cx="4315700" cy="32395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4090828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48680"/>
            <a:ext cx="2774652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47664"/>
            <a:ext cx="8229600" cy="45259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Через образы Аксиньи и Натальи не только ярче и многограннее проявляется неоднозначная и беспокойная личность Григория Мелехова, но и раскрывается духовная красота, стойкость, высокие моральные качества донских казачек, их способность к бескорыстной и самоотверженной любви, что делает эти образы незабываемыми для читателя.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395536" y="980728"/>
            <a:ext cx="4968552" cy="5427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2600"/>
              </a:lnSpc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Образы простых женщин-казачек в романе «Тихий Дон» нарисованы М. Шолоховым с потрясающим мастерством.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Их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судьба не может не </a:t>
            </a:r>
            <a:r>
              <a:rPr lang="ru-RU" sz="2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волно-вать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читателя: заражаешься их юмором, смеешься над их колоритными шутками, радуешься их счастью, грустишь вместе с ними, плачешь, когда так нелепо и бессмысленно обрывается 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их 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жизнь, в которой, к сожалению, было больше трудностей, горестей, потерь, чем радости и счастья</a:t>
            </a:r>
          </a:p>
        </p:txBody>
      </p:sp>
      <p:pic>
        <p:nvPicPr>
          <p:cNvPr id="20483" name="Picture 3" descr="C:\Users\пользователь\Desktop\шолохов2\md_poster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76056" y="1340768"/>
            <a:ext cx="3728636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627784" y="293747"/>
            <a:ext cx="392184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4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  <a:endParaRPr lang="ru-RU" sz="48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. Ваенга и Тихий Дон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79712" y="1196752"/>
            <a:ext cx="522058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5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3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064896" cy="2662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spcAft>
                <a:spcPts val="600"/>
              </a:spcAft>
            </a:pP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</a:p>
          <a:p>
            <a:pPr lvl="2">
              <a:spcAft>
                <a:spcPts val="600"/>
              </a:spcAft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ЗА                  ВНИМАНИЕ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6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8022" y="910643"/>
            <a:ext cx="8424936" cy="2972609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q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Какая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этих характеристик Григория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ближе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 вашим представлениям о Григории?</a:t>
            </a:r>
          </a:p>
          <a:p>
            <a:pPr marL="324000" eaLnBrk="1" hangingPunct="1">
              <a:lnSpc>
                <a:spcPts val="2300"/>
              </a:lnSpc>
              <a:spcBef>
                <a:spcPts val="600"/>
              </a:spcBef>
            </a:pPr>
            <a:r>
              <a:rPr lang="ru-RU" sz="22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Обоснуйте свой ответ</a:t>
            </a: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648000" indent="-342900" eaLnBrk="1" hangingPunct="1">
              <a:lnSpc>
                <a:spcPts val="2300"/>
              </a:lnSpc>
              <a:buFont typeface="Wingdings" panose="05000000000000000000" pitchFamily="2" charset="2"/>
              <a:buChar char="Ø"/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«Что же еще человеку надо?»;</a:t>
            </a:r>
          </a:p>
          <a:p>
            <a:pPr marL="648000" indent="-342900" eaLnBrk="1" hangingPunct="1">
              <a:lnSpc>
                <a:spcPts val="2300"/>
              </a:lnSpc>
              <a:buFont typeface="Wingdings" panose="05000000000000000000" pitchFamily="2" charset="2"/>
              <a:buChar char="Ø"/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«Хороший казак, /…/ а вот непутевый»;</a:t>
            </a:r>
          </a:p>
          <a:p>
            <a:pPr marL="648000" indent="-342900" eaLnBrk="1" hangingPunct="1">
              <a:lnSpc>
                <a:spcPts val="2300"/>
              </a:lnSpc>
              <a:buFont typeface="Wingdings" panose="05000000000000000000" pitchFamily="2" charset="2"/>
              <a:buChar char="Ø"/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«Какой-то чудаковатый»;</a:t>
            </a:r>
          </a:p>
          <a:p>
            <a:pPr marL="648000" indent="-342900" eaLnBrk="1" hangingPunct="1">
              <a:lnSpc>
                <a:spcPts val="2300"/>
              </a:lnSpc>
              <a:buFont typeface="Wingdings" panose="05000000000000000000" pitchFamily="2" charset="2"/>
              <a:buChar char="Ø"/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«С одной стороны, борец за старое, а с другой стороны, какое-то подобие большевика»;</a:t>
            </a:r>
          </a:p>
          <a:p>
            <a:pPr marL="648000" indent="-342900" eaLnBrk="1" hangingPunct="1">
              <a:lnSpc>
                <a:spcPts val="2300"/>
              </a:lnSpc>
              <a:buFont typeface="Wingdings" panose="05000000000000000000" pitchFamily="2" charset="2"/>
              <a:buChar char="Ø"/>
            </a:pPr>
            <a:r>
              <a:rPr lang="ru-RU" sz="2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«Несчастный человек</a:t>
            </a:r>
            <a:r>
              <a:rPr lang="ru-RU" sz="2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».</a:t>
            </a:r>
            <a:endParaRPr lang="ru-RU" sz="2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" descr="Г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94"/>
          <a:stretch/>
        </p:blipFill>
        <p:spPr bwMode="auto">
          <a:xfrm>
            <a:off x="2339752" y="3753352"/>
            <a:ext cx="4670489" cy="284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611560" y="332656"/>
            <a:ext cx="34365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Повторение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9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07504" y="306830"/>
            <a:ext cx="8927976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История семьи Мелеховых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1563" y="984250"/>
            <a:ext cx="2500312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Дед </a:t>
            </a:r>
            <a:r>
              <a:rPr lang="ru-RU" sz="2400" b="1" i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Прокофий</a:t>
            </a: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(был на каторге за убийство)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0111" y="2365319"/>
            <a:ext cx="2596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Пантелей</a:t>
            </a: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(отец)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95935" y="2395769"/>
            <a:ext cx="30824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 </a:t>
            </a:r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Ильинична</a:t>
            </a: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(мать)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19872" y="999036"/>
            <a:ext cx="32156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 </a:t>
            </a:r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Бабка </a:t>
            </a: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– турчанка </a:t>
            </a:r>
          </a:p>
          <a:p>
            <a:pPr algn="ctr"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(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забили до смерти)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9000" y="3143250"/>
            <a:ext cx="1500188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ДЕТИ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2474" y="3933055"/>
            <a:ext cx="11327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Петр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(погиб)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5572125"/>
            <a:ext cx="955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Дочь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95841" y="3785762"/>
            <a:ext cx="16398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b="1" i="1" spc="-1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Григорий </a:t>
            </a:r>
            <a:endParaRPr lang="ru-RU" sz="2000" spc="-100" dirty="0">
              <a:solidFill>
                <a:srgbClr val="00CC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64288" y="5013176"/>
            <a:ext cx="1441420" cy="718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Танюша</a:t>
            </a:r>
          </a:p>
          <a:p>
            <a:pPr algn="ctr" eaLnBrk="1" hangingPunct="1">
              <a:lnSpc>
                <a:spcPts val="1800"/>
              </a:lnSpc>
              <a:defRPr/>
            </a:pP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(умерла)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26932" y="5820604"/>
            <a:ext cx="17649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Мишутка </a:t>
            </a:r>
            <a:endParaRPr lang="ru-RU" sz="2400" i="1" dirty="0">
              <a:solidFill>
                <a:srgbClr val="00CC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35427" y="5661248"/>
            <a:ext cx="1643062" cy="9746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Полюшка</a:t>
            </a:r>
          </a:p>
          <a:p>
            <a:pPr algn="ctr" eaLnBrk="1" hangingPunct="1">
              <a:lnSpc>
                <a:spcPts val="2000"/>
              </a:lnSpc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(умерла от болезни)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521325" y="4764099"/>
            <a:ext cx="1928812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Дуняша </a:t>
            </a:r>
            <a:endParaRPr lang="ru-RU" sz="2400" b="1" i="1" dirty="0" smtClean="0"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1" name="Прямая со стрелкой 20"/>
          <p:cNvCxnSpPr>
            <a:stCxn id="4" idx="2"/>
            <a:endCxn id="5" idx="0"/>
          </p:cNvCxnSpPr>
          <p:nvPr/>
        </p:nvCxnSpPr>
        <p:spPr>
          <a:xfrm>
            <a:off x="2321719" y="2061468"/>
            <a:ext cx="506533" cy="303851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2"/>
            <a:endCxn id="9" idx="0"/>
          </p:cNvCxnSpPr>
          <p:nvPr/>
        </p:nvCxnSpPr>
        <p:spPr>
          <a:xfrm>
            <a:off x="2828252" y="2826984"/>
            <a:ext cx="1350842" cy="31626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6" idx="2"/>
            <a:endCxn id="9" idx="0"/>
          </p:cNvCxnSpPr>
          <p:nvPr/>
        </p:nvCxnSpPr>
        <p:spPr>
          <a:xfrm flipH="1">
            <a:off x="4179094" y="2857434"/>
            <a:ext cx="1358064" cy="28581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827584" y="3616793"/>
            <a:ext cx="3379976" cy="363001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41" idx="2"/>
            <a:endCxn id="11" idx="0"/>
          </p:cNvCxnSpPr>
          <p:nvPr/>
        </p:nvCxnSpPr>
        <p:spPr>
          <a:xfrm flipH="1">
            <a:off x="1593119" y="4714875"/>
            <a:ext cx="581294" cy="85725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0" idx="2"/>
            <a:endCxn id="11" idx="0"/>
          </p:cNvCxnSpPr>
          <p:nvPr/>
        </p:nvCxnSpPr>
        <p:spPr>
          <a:xfrm>
            <a:off x="888853" y="4702496"/>
            <a:ext cx="704266" cy="869629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9" idx="2"/>
            <a:endCxn id="19" idx="0"/>
          </p:cNvCxnSpPr>
          <p:nvPr/>
        </p:nvCxnSpPr>
        <p:spPr>
          <a:xfrm flipH="1">
            <a:off x="3485731" y="3604915"/>
            <a:ext cx="693363" cy="115918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9" idx="2"/>
            <a:endCxn id="12" idx="0"/>
          </p:cNvCxnSpPr>
          <p:nvPr/>
        </p:nvCxnSpPr>
        <p:spPr>
          <a:xfrm>
            <a:off x="4179094" y="3604915"/>
            <a:ext cx="636653" cy="180847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14341" idx="2"/>
            <a:endCxn id="13" idx="0"/>
          </p:cNvCxnSpPr>
          <p:nvPr/>
        </p:nvCxnSpPr>
        <p:spPr>
          <a:xfrm flipH="1">
            <a:off x="7884998" y="4529832"/>
            <a:ext cx="136437" cy="48334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12" idx="2"/>
            <a:endCxn id="13" idx="0"/>
          </p:cNvCxnSpPr>
          <p:nvPr/>
        </p:nvCxnSpPr>
        <p:spPr>
          <a:xfrm>
            <a:off x="4815747" y="4247427"/>
            <a:ext cx="3069251" cy="765749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5126539" y="5017968"/>
            <a:ext cx="1018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ДЕТИ</a:t>
            </a:r>
            <a:endParaRPr lang="ru-RU" i="1" dirty="0">
              <a:solidFill>
                <a:srgbClr val="7030A0"/>
              </a:solidFill>
            </a:endParaRPr>
          </a:p>
        </p:txBody>
      </p:sp>
      <p:cxnSp>
        <p:nvCxnSpPr>
          <p:cNvPr id="57" name="Прямая со стрелкой 56"/>
          <p:cNvCxnSpPr>
            <a:stCxn id="12" idx="2"/>
            <a:endCxn id="52" idx="0"/>
          </p:cNvCxnSpPr>
          <p:nvPr/>
        </p:nvCxnSpPr>
        <p:spPr>
          <a:xfrm>
            <a:off x="4815747" y="4247427"/>
            <a:ext cx="819906" cy="770541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>
            <a:stCxn id="14342" idx="2"/>
            <a:endCxn id="52" idx="0"/>
          </p:cNvCxnSpPr>
          <p:nvPr/>
        </p:nvCxnSpPr>
        <p:spPr>
          <a:xfrm flipH="1">
            <a:off x="5635653" y="4529832"/>
            <a:ext cx="649741" cy="488136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>
            <a:stCxn id="52" idx="2"/>
            <a:endCxn id="14" idx="0"/>
          </p:cNvCxnSpPr>
          <p:nvPr/>
        </p:nvCxnSpPr>
        <p:spPr>
          <a:xfrm flipH="1">
            <a:off x="5209395" y="5479633"/>
            <a:ext cx="426258" cy="340971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>
            <a:stCxn id="52" idx="2"/>
            <a:endCxn id="18" idx="0"/>
          </p:cNvCxnSpPr>
          <p:nvPr/>
        </p:nvCxnSpPr>
        <p:spPr>
          <a:xfrm>
            <a:off x="5635653" y="5479633"/>
            <a:ext cx="1121305" cy="181615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1255059" y="3945434"/>
            <a:ext cx="1838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</a:t>
            </a:r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Дарья</a:t>
            </a: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eaLnBrk="1" hangingPunct="1"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(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утопилась)</a:t>
            </a:r>
          </a:p>
        </p:txBody>
      </p:sp>
      <p:sp>
        <p:nvSpPr>
          <p:cNvPr id="14339" name="Прямоугольник 14338"/>
          <p:cNvSpPr/>
          <p:nvPr/>
        </p:nvSpPr>
        <p:spPr>
          <a:xfrm>
            <a:off x="2538460" y="5069569"/>
            <a:ext cx="1804987" cy="1128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400" b="1" i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 </a:t>
            </a:r>
          </a:p>
          <a:p>
            <a:pPr algn="ctr" eaLnBrk="1" hangingPunct="1">
              <a:lnSpc>
                <a:spcPts val="2600"/>
              </a:lnSpc>
              <a:defRPr/>
            </a:pPr>
            <a:r>
              <a:rPr lang="ru-RU" sz="2400" b="1" i="1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Мишка Кошевой</a:t>
            </a:r>
            <a:endParaRPr lang="ru-RU" sz="2400" i="1" dirty="0">
              <a:solidFill>
                <a:srgbClr val="00CC00"/>
              </a:solidFill>
            </a:endParaRPr>
          </a:p>
        </p:txBody>
      </p:sp>
      <p:sp>
        <p:nvSpPr>
          <p:cNvPr id="14341" name="Прямоугольник 14340"/>
          <p:cNvSpPr/>
          <p:nvPr/>
        </p:nvSpPr>
        <p:spPr>
          <a:xfrm>
            <a:off x="7078381" y="3811687"/>
            <a:ext cx="1886107" cy="71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 Аксинья </a:t>
            </a:r>
            <a:endParaRPr lang="ru-RU" sz="24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застрелили)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4342" name="Прямоугольник 14341"/>
          <p:cNvSpPr/>
          <p:nvPr/>
        </p:nvSpPr>
        <p:spPr>
          <a:xfrm>
            <a:off x="5406499" y="3811687"/>
            <a:ext cx="1757789" cy="7181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+ </a:t>
            </a:r>
            <a:r>
              <a:rPr lang="ru-RU" sz="2400" b="1" i="1" spc="-1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Наталья</a:t>
            </a:r>
          </a:p>
          <a:p>
            <a:pPr algn="ctr">
              <a:lnSpc>
                <a:spcPts val="2000"/>
              </a:lnSpc>
            </a:pPr>
            <a:r>
              <a:rPr lang="ru-RU" sz="2000" b="1" i="1" spc="-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(</a:t>
            </a:r>
            <a:r>
              <a:rPr lang="ru-RU" sz="2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умерла</a:t>
            </a:r>
            <a:r>
              <a:rPr lang="ru-RU" sz="2000" b="1" i="1" spc="-1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 </a:t>
            </a:r>
            <a:endParaRPr lang="ru-RU" sz="2000" spc="-1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://bookz.ru/pics/tihii-do_26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71" y="1052736"/>
            <a:ext cx="1762885" cy="268663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0" y="4212915"/>
            <a:ext cx="9144000" cy="2585323"/>
          </a:xfrm>
          <a:prstGeom prst="rect">
            <a:avLst/>
          </a:prstGeom>
          <a:solidFill>
            <a:srgbClr val="958C55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Что явилось причиной трагической судьбы семьи Мелеховых?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0"/>
                            </p:stCondLst>
                            <p:childTnLst>
                              <p:par>
                                <p:cTn id="8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19" grpId="0"/>
      <p:bldP spid="52" grpId="0"/>
      <p:bldP spid="41" grpId="0"/>
      <p:bldP spid="14339" grpId="0"/>
      <p:bldP spid="14341" grpId="0"/>
      <p:bldP spid="14342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395536" y="1643316"/>
            <a:ext cx="84249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ru-RU" sz="2400" b="1" i="1" spc="-1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Украшен – то  наш тихий Дон молодыми вдовами,</a:t>
            </a:r>
          </a:p>
          <a:p>
            <a:pPr algn="r" eaLnBrk="1" hangingPunct="1">
              <a:defRPr/>
            </a:pPr>
            <a:r>
              <a:rPr lang="ru-RU" sz="2400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Цветен</a:t>
            </a:r>
            <a:r>
              <a:rPr lang="ru-RU" sz="24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 наш </a:t>
            </a: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батюшка тихий Дон сиротами,</a:t>
            </a:r>
          </a:p>
          <a:p>
            <a:pPr algn="r" eaLnBrk="1" hangingPunct="1">
              <a:defRPr/>
            </a:pPr>
            <a:r>
              <a:rPr lang="ru-RU" sz="24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  <a:cs typeface="Times New Roman" panose="02020603050405020304" pitchFamily="18" charset="0"/>
              </a:rPr>
              <a:t>Наполнена волна  в тихом Дону отцовскими,                                                           материнскими слезами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24071" y="332656"/>
            <a:ext cx="9144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Роль эпиграфа в романе </a:t>
            </a:r>
          </a:p>
          <a:p>
            <a:pPr algn="ctr" eaLnBrk="1" hangingPunct="1"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«Тихий Дон»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-24071" y="3284984"/>
            <a:ext cx="9144000" cy="1588"/>
          </a:xfrm>
          <a:prstGeom prst="line">
            <a:avLst/>
          </a:prstGeom>
          <a:ln w="57150">
            <a:solidFill>
              <a:srgbClr val="958C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/>
          <a:stretch>
            <a:fillRect/>
          </a:stretch>
        </p:blipFill>
        <p:spPr bwMode="auto">
          <a:xfrm>
            <a:off x="712989" y="3322015"/>
            <a:ext cx="4106315" cy="325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175" name="TextBox 7"/>
          <p:cNvSpPr txBox="1">
            <a:spLocks noChangeArrowheads="1"/>
          </p:cNvSpPr>
          <p:nvPr/>
        </p:nvSpPr>
        <p:spPr bwMode="auto">
          <a:xfrm>
            <a:off x="4853517" y="3322015"/>
            <a:ext cx="39885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Старинная казачья песня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4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71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323528" y="1023258"/>
            <a:ext cx="5832648" cy="52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Почему такие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женщины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как смелая и гордая Аксинья,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крот-кая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трудолюбивая Наталья, мудрая и величественная Ильинична так трагически </a:t>
            </a:r>
            <a:r>
              <a:rPr lang="ru-RU" sz="2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закан-чивают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свой жизненный путь?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Правдиво ли автор «Тихого Дона» раскрыл внутренний мир своих неповторимых героинь? Каковы их переживания, поступки?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Как рассматривает Шолохов проблему «женщина и война»?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Какой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женских характеров </a:t>
            </a:r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вам </a:t>
            </a:r>
            <a:r>
              <a:rPr lang="ru-RU" sz="24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особенно запомнился, понравился, почему?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899592" y="332656"/>
            <a:ext cx="751609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Проблемные вопросы урока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60775" y="5660023"/>
            <a:ext cx="3259697" cy="823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900"/>
              </a:lnSpc>
            </a:pPr>
            <a:r>
              <a:rPr lang="ru-RU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Памятник </a:t>
            </a:r>
            <a:r>
              <a:rPr lang="ru-RU" b="1" i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М.А.Шолохову</a:t>
            </a:r>
            <a:r>
              <a:rPr lang="ru-RU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i="1" dirty="0" smtClean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900"/>
              </a:lnSpc>
            </a:pP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b="1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набережной реки Дон в городе Ростове-на-Дону</a:t>
            </a:r>
          </a:p>
        </p:txBody>
      </p:sp>
      <p:pic>
        <p:nvPicPr>
          <p:cNvPr id="2050" name="Picture 2" descr="http://upload.wikimedia.org/wikipedia/commons/9/90/Sholochov_Monument_Rostov-on-Don.jpg?uselang=ru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45272"/>
            <a:ext cx="2544139" cy="493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323528" y="949464"/>
            <a:ext cx="8424936" cy="175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ts val="2600"/>
              </a:lnSpc>
              <a:defRPr/>
            </a:pP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Михаил Александрович Шолохов, создавая роман-эпопею “Тихий Дон” в переломные годы революции и гражданской войны, большое место уделяет женщине-казачке, ее нелегкому труду в поле и дома, ее горю, ее щедрому сердцу. </a:t>
            </a:r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0" y="34485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Женские образы в романе</a:t>
            </a:r>
          </a:p>
        </p:txBody>
      </p:sp>
      <p:pic>
        <p:nvPicPr>
          <p:cNvPr id="8196" name="Picture 4" descr="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7" r="8814"/>
          <a:stretch>
            <a:fillRect/>
          </a:stretch>
        </p:blipFill>
        <p:spPr bwMode="auto">
          <a:xfrm>
            <a:off x="2790582" y="2840575"/>
            <a:ext cx="3736892" cy="3324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221" name="Picture 2" descr="C:\Documents and Settings\5\Рабочий стол\шолохов2\images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1"/>
          <a:stretch/>
        </p:blipFill>
        <p:spPr bwMode="auto">
          <a:xfrm rot="21201377">
            <a:off x="559864" y="4545556"/>
            <a:ext cx="2664296" cy="1922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3" descr="Наталья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851">
            <a:off x="598099" y="2610618"/>
            <a:ext cx="2506662" cy="1979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Аксинь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6" b="5834"/>
          <a:stretch/>
        </p:blipFill>
        <p:spPr bwMode="auto">
          <a:xfrm rot="210030">
            <a:off x="6107044" y="4473223"/>
            <a:ext cx="2528142" cy="19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92359">
            <a:off x="6051109" y="2575295"/>
            <a:ext cx="2640013" cy="1979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5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642938" y="4500563"/>
            <a:ext cx="8001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</a:p>
        </p:txBody>
      </p:sp>
      <p:pic>
        <p:nvPicPr>
          <p:cNvPr id="5" name="Picture 4" descr="F:\шолохов2\26448830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49" y="3653209"/>
            <a:ext cx="3832609" cy="2853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6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00" y="784756"/>
            <a:ext cx="3906811" cy="295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32201" y="4889192"/>
            <a:ext cx="473228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88000" eaLnBrk="1" hangingPunct="1">
              <a:lnSpc>
                <a:spcPts val="21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Ильинична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возвышается Шолоховым до высоты народной героини, всю жизнь свято соблюдавшей заповеди православной морали, заповеди доброты и любви к ближнему. </a:t>
            </a:r>
          </a:p>
        </p:txBody>
      </p:sp>
      <p:sp>
        <p:nvSpPr>
          <p:cNvPr id="10249" name="TextBox 5"/>
          <p:cNvSpPr txBox="1">
            <a:spLocks noChangeArrowheads="1"/>
          </p:cNvSpPr>
          <p:nvPr/>
        </p:nvSpPr>
        <p:spPr bwMode="auto">
          <a:xfrm>
            <a:off x="2843808" y="88278"/>
            <a:ext cx="35750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4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Ильинична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267234" y="856744"/>
            <a:ext cx="4572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88000" eaLnBrk="1" hangingPunct="1">
              <a:lnSpc>
                <a:spcPts val="2100"/>
              </a:lnSpc>
              <a:defRPr/>
            </a:pP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Ее судьба стала отражением страшного времени, несмотря на высокие душевные качества и нравственные ценности, которыми жила одна из любимых героинь М.А.Шолохова</a:t>
            </a:r>
          </a:p>
        </p:txBody>
      </p:sp>
      <p:pic>
        <p:nvPicPr>
          <p:cNvPr id="3074" name="Picture 2" descr="http://www.kino-teatr.ru/acter/album/5406/15783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55976" y="2526944"/>
            <a:ext cx="4286210" cy="2414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23" y="2735040"/>
            <a:ext cx="4220273" cy="3790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274" y="857015"/>
            <a:ext cx="3708000" cy="2788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4"/>
          <p:cNvSpPr txBox="1">
            <a:spLocks noChangeArrowheads="1"/>
          </p:cNvSpPr>
          <p:nvPr/>
        </p:nvSpPr>
        <p:spPr bwMode="auto">
          <a:xfrm>
            <a:off x="3275856" y="149731"/>
            <a:ext cx="261090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sz="4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Дуняша</a:t>
            </a:r>
          </a:p>
        </p:txBody>
      </p:sp>
      <p:pic>
        <p:nvPicPr>
          <p:cNvPr id="4098" name="Picture 2" descr="http://img-fotki.yandex.ru/get/3910/nat66956259.41/0_322da_fcde8f63_L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234" y="3455120"/>
            <a:ext cx="3708000" cy="3070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92048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ее устои входило осознание того, что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женщина – это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прежде всего труженица, ласточка, вьющая гнездо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1012</Words>
  <Application>Microsoft Office PowerPoint</Application>
  <PresentationFormat>Экран (4:3)</PresentationFormat>
  <Paragraphs>132</Paragraphs>
  <Slides>24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Евгения</dc:creator>
  <cp:lastModifiedBy>пк</cp:lastModifiedBy>
  <cp:revision>168</cp:revision>
  <dcterms:created xsi:type="dcterms:W3CDTF">2009-04-03T14:01:47Z</dcterms:created>
  <dcterms:modified xsi:type="dcterms:W3CDTF">2025-12-04T16:49:21Z</dcterms:modified>
</cp:coreProperties>
</file>