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1"/>
  </p:notesMasterIdLst>
  <p:sldIdLst>
    <p:sldId id="303" r:id="rId2"/>
    <p:sldId id="256" r:id="rId3"/>
    <p:sldId id="258" r:id="rId4"/>
    <p:sldId id="259" r:id="rId5"/>
    <p:sldId id="260" r:id="rId6"/>
    <p:sldId id="304" r:id="rId7"/>
    <p:sldId id="261" r:id="rId8"/>
    <p:sldId id="262" r:id="rId9"/>
    <p:sldId id="286" r:id="rId10"/>
    <p:sldId id="287" r:id="rId11"/>
    <p:sldId id="288" r:id="rId12"/>
    <p:sldId id="289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9" r:id="rId21"/>
    <p:sldId id="300" r:id="rId22"/>
    <p:sldId id="301" r:id="rId23"/>
    <p:sldId id="290" r:id="rId24"/>
    <p:sldId id="302" r:id="rId25"/>
    <p:sldId id="283" r:id="rId26"/>
    <p:sldId id="305" r:id="rId27"/>
    <p:sldId id="263" r:id="rId28"/>
    <p:sldId id="285" r:id="rId29"/>
    <p:sldId id="281" r:id="rId30"/>
  </p:sldIdLst>
  <p:sldSz cx="9144000" cy="5143500" type="screen16x9"/>
  <p:notesSz cx="6858000" cy="9144000"/>
  <p:embeddedFontLst>
    <p:embeddedFont>
      <p:font typeface="Verdana" panose="020B0604030504040204" pitchFamily="34" charset="0"/>
      <p:regular r:id="rId32"/>
      <p:bold r:id="rId33"/>
      <p:italic r:id="rId34"/>
      <p:bold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Nunito" panose="020B0604020202020204" charset="-52"/>
      <p:regular r:id="rId40"/>
      <p:bold r:id="rId41"/>
      <p:italic r:id="rId42"/>
      <p:boldItalic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65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1600b7d9c8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21600b7d9c8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1600b7d9c8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1600b7d9c8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210f6d038af_0_12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210f6d038af_0_12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21716cd80c6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21716cd80c6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1600b7d9c8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21600b7d9c8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10f6d038af_0_12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210f6d038af_0_12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21123eaa8a5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21123eaa8a5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6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name="adj" fmla="val 153193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Google Shape;34;p2"/>
          <p:cNvSpPr txBox="1">
            <a:spLocks noGrp="1"/>
          </p:cNvSpPr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35" name="Google Shape;35;p2"/>
          <p:cNvSpPr txBox="1">
            <a:spLocks noGrp="1"/>
          </p:cNvSpPr>
          <p:nvPr>
            <p:ph type="subTitle" idx="1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2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96C09-6E70-4F23-9A64-038B534910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907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420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420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61DD6-6B0A-48CD-BFE6-779796C751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6158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4" y="77391"/>
            <a:ext cx="8243887" cy="9858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00151"/>
            <a:ext cx="4038600" cy="161329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200151"/>
            <a:ext cx="4038600" cy="161329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2927747"/>
            <a:ext cx="8229600" cy="16144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9B9E0-A3E7-4787-B887-8E2776B968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634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3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47;p3"/>
          <p:cNvSpPr txBox="1">
            <a:spLocks noGrp="1"/>
          </p:cNvSpPr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3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4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4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solidFill>
          <a:schemeClr val="dk2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1" name="Google Shape;61;p5"/>
          <p:cNvSpPr txBox="1">
            <a:spLocks noGrp="1"/>
          </p:cNvSpPr>
          <p:nvPr>
            <p:ph type="body" idx="1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5"/>
          <p:cNvSpPr txBox="1">
            <a:spLocks noGrp="1"/>
          </p:cNvSpPr>
          <p:nvPr>
            <p:ph type="body" idx="2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3" name="Google Shape;63;p5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dk2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9" name="Google Shape;69;p6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1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name="adj" fmla="val 153193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" name="Google Shape;93;p8"/>
          <p:cNvSpPr txBox="1">
            <a:spLocks noGrp="1"/>
          </p:cNvSpPr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>
            <a:endParaRPr/>
          </a:p>
        </p:txBody>
      </p:sp>
      <p:sp>
        <p:nvSpPr>
          <p:cNvPr id="94" name="Google Shape;94;p8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dk2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sy="101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9"/>
          <p:cNvSpPr txBox="1">
            <a:spLocks noGrp="1"/>
          </p:cNvSpPr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00" name="Google Shape;100;p9"/>
          <p:cNvSpPr txBox="1">
            <a:spLocks noGrp="1"/>
          </p:cNvSpPr>
          <p:nvPr>
            <p:ph type="subTitle" idx="1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9"/>
          <p:cNvSpPr txBox="1">
            <a:spLocks noGrp="1"/>
          </p:cNvSpPr>
          <p:nvPr>
            <p:ph type="body" idx="2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02" name="Google Shape;102;p9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3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name="adj" fmla="val 158024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" name="Google Shape;119;p11"/>
          <p:cNvSpPr txBox="1">
            <a:spLocks noGrp="1"/>
          </p:cNvSpPr>
          <p:nvPr>
            <p:ph type="title" hasCustomPrompt="1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>
            <a:spLocks noGrp="1"/>
          </p:cNvSpPr>
          <p:nvPr>
            <p:ph type="body" idx="1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ctr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ctr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ctr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ctr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ctr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ctr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ctr" rtl="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ctr" rtl="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ctr" rtl="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21" name="Google Shape;121;p11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hift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4" r:id="rId6"/>
    <p:sldLayoutId id="2147483655" r:id="rId7"/>
    <p:sldLayoutId id="2147483657" r:id="rId8"/>
    <p:sldLayoutId id="2147483658" r:id="rId9"/>
    <p:sldLayoutId id="2147483660" r:id="rId10"/>
    <p:sldLayoutId id="2147483661" r:id="rId11"/>
    <p:sldLayoutId id="2147483662" r:id="rId12"/>
  </p:sldLayoutIdLst>
  <p:transition spd="med">
    <p:push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ideculinary.ru/recipe/presnoe-sloenoe-testo/?ysclid=lvcoclqmiz281518420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gastronom.ru/group/sloence-testo-2023?ysclid=lvcd4ww9762620666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0201" y="831273"/>
            <a:ext cx="6359236" cy="491837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ПРОФЕССИОНАЛЬНОЕ УЧРЕЖДЕНИЕ РОСТОВСКОЙ ОБЛАСТИ « ТАГАНРОГСКИЙ ТЕХНОЛОГИЧЕСКИЙ ТЕХНИКУМ ПИТАНИЯ И ТОРГОВЛИ </a:t>
            </a:r>
            <a:endParaRPr lang="ru-RU" sz="1400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8767" y="1727835"/>
            <a:ext cx="7180073" cy="1618038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+mj-lt"/>
              </a:rPr>
              <a:t>Презентация открытого урока : </a:t>
            </a:r>
          </a:p>
          <a:p>
            <a:r>
              <a:rPr lang="ru-RU" sz="3600" dirty="0" smtClean="0">
                <a:latin typeface="+mj-lt"/>
              </a:rPr>
              <a:t>« Технология приготовления слоеного полуфабриката»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98200" y="4509898"/>
            <a:ext cx="9012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2025 год</a:t>
            </a:r>
          </a:p>
        </p:txBody>
      </p:sp>
    </p:spTree>
    <p:extLst>
      <p:ext uri="{BB962C8B-B14F-4D97-AF65-F5344CB8AC3E}">
        <p14:creationId xmlns:p14="http://schemas.microsoft.com/office/powerpoint/2010/main" val="1220568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82833" y="192359"/>
            <a:ext cx="6372300" cy="13797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Необходимое сырье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54758" y="1572059"/>
            <a:ext cx="8489242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800" b="1" u="sng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Мука </a:t>
            </a:r>
            <a:r>
              <a:rPr lang="ru-RU" altLang="ru-RU" sz="18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–должна содержать 38-40%  сильной клейковины, которая способствует образованию упругого теста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800" b="1" u="sng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Лимонная кислота</a:t>
            </a:r>
            <a:r>
              <a:rPr lang="ru-RU" altLang="ru-RU" sz="18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улучшает качество клейковины, т.к. в кислой среде повышается вязкость белков муки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800" b="1" u="sng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Масло</a:t>
            </a:r>
            <a:r>
              <a:rPr lang="ru-RU" altLang="ru-RU" sz="18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придает вкус сдобы, способствует слоеобразованию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800" b="1" u="sng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Яйца</a:t>
            </a:r>
            <a:r>
              <a:rPr lang="ru-RU" altLang="ru-RU" sz="18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придают желтоватый цвет, пышность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800" b="1" u="sng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Соль</a:t>
            </a:r>
            <a:r>
              <a:rPr lang="ru-RU" altLang="ru-RU" sz="18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придает солоноватый вкус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800" b="1" u="sng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Вода</a:t>
            </a:r>
            <a:r>
              <a:rPr lang="ru-RU" altLang="ru-RU" sz="1800" b="1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придает тесту вязкость</a:t>
            </a:r>
            <a:endParaRPr lang="ru-RU" altLang="ru-RU" sz="1800" b="1" u="sng" kern="1200" dirty="0" smtClean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56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1819" y="1592050"/>
            <a:ext cx="6087525" cy="1197475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+mj-lt"/>
                <a:cs typeface="Times New Roman" pitchFamily="18" charset="0"/>
              </a:rPr>
              <a:t>Приготовление слоеного теста состоит </a:t>
            </a:r>
            <a:r>
              <a:rPr lang="ru-RU" sz="3600" dirty="0">
                <a:latin typeface="+mj-lt"/>
                <a:cs typeface="Times New Roman" pitchFamily="18" charset="0"/>
              </a:rPr>
              <a:t>из трех операций: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1230286" y="2493529"/>
            <a:ext cx="4279900" cy="2054225"/>
          </a:xfrm>
        </p:spPr>
        <p:txBody>
          <a:bodyPr/>
          <a:lstStyle/>
          <a:p>
            <a:pPr marL="146050" indent="0">
              <a:buNone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Замес теста</a:t>
            </a:r>
          </a:p>
          <a:p>
            <a:pPr marL="146050" indent="0">
              <a:buNone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Подготовка масла</a:t>
            </a:r>
          </a:p>
          <a:p>
            <a:pPr marL="146050" indent="0">
              <a:buNone/>
            </a:pPr>
            <a:r>
              <a:rPr lang="ru-RU" sz="2400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Слоеобразование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8854" y="2189276"/>
            <a:ext cx="2364769" cy="2364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7002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46329" y="220492"/>
            <a:ext cx="3441307" cy="1005636"/>
          </a:xfrm>
        </p:spPr>
        <p:txBody>
          <a:bodyPr/>
          <a:lstStyle/>
          <a:p>
            <a:r>
              <a:rPr lang="ru-RU" b="1" dirty="0" smtClean="0">
                <a:latin typeface="+mj-lt"/>
              </a:rPr>
              <a:t>Замес теста:</a:t>
            </a:r>
            <a:endParaRPr lang="ru-RU" b="1" dirty="0"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478" y="1333434"/>
            <a:ext cx="6897832" cy="3143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9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43656" y="379820"/>
            <a:ext cx="4826762" cy="1005636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+mj-lt"/>
              </a:rPr>
              <a:t>Подготовка масла:</a:t>
            </a:r>
            <a:endParaRPr lang="ru-RU" b="1" dirty="0"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20" y="1262122"/>
            <a:ext cx="6038889" cy="333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41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2723" y="595805"/>
            <a:ext cx="5584625" cy="63866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+mj-lt"/>
              </a:rPr>
              <a:t>Слоеобразование:</a:t>
            </a:r>
            <a:endParaRPr lang="ru-RU" b="1" dirty="0">
              <a:latin typeface="+mj-lt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5451763" y="2191156"/>
            <a:ext cx="3172692" cy="1473371"/>
          </a:xfrm>
        </p:spPr>
        <p:txBody>
          <a:bodyPr>
            <a:noAutofit/>
          </a:bodyPr>
          <a:lstStyle/>
          <a:p>
            <a:pPr marL="146050" indent="0" algn="just" eaLnBrk="1" hangingPunct="1"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Тесто подкатать в виде шара, затем разрезать крестообразно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291" y="1377230"/>
            <a:ext cx="4719490" cy="28436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752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5306290" y="2267356"/>
            <a:ext cx="3616036" cy="1473371"/>
          </a:xfrm>
        </p:spPr>
        <p:txBody>
          <a:bodyPr>
            <a:noAutofit/>
          </a:bodyPr>
          <a:lstStyle/>
          <a:p>
            <a:pPr marL="146050" indent="0" eaLnBrk="1" hangingPunct="1"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Тесто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раскатать в пласт толщиной 20-25 мм</a:t>
            </a:r>
            <a:endParaRPr lang="ru-RU" sz="1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4" descr="слоеное тесто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90" y="1011778"/>
            <a:ext cx="4634347" cy="28794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87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5306290" y="2031829"/>
            <a:ext cx="3616036" cy="1473371"/>
          </a:xfrm>
        </p:spPr>
        <p:txBody>
          <a:bodyPr>
            <a:noAutofit/>
          </a:bodyPr>
          <a:lstStyle/>
          <a:p>
            <a:pPr marL="146050" indent="0" eaLnBrk="1" hangingPunct="1"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середину пласта положить подготовленное охлажденное масло</a:t>
            </a:r>
            <a:endParaRPr lang="ru-RU" sz="1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4" descr="слоеное тесто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4" y="1169119"/>
            <a:ext cx="4552118" cy="27309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178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20041" y="374013"/>
            <a:ext cx="5768686" cy="572551"/>
          </a:xfrm>
        </p:spPr>
        <p:txBody>
          <a:bodyPr>
            <a:noAutofit/>
          </a:bodyPr>
          <a:lstStyle/>
          <a:p>
            <a:pPr marL="146050" indent="0" eaLnBrk="1" hangingPunct="1"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Завернуть тесто конвертом</a:t>
            </a:r>
            <a:endParaRPr lang="ru-RU" sz="1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9" descr="слоеное тесто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85849" y="946136"/>
            <a:ext cx="2856931" cy="1818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10" descr="слоеное тесто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69873" y="946136"/>
            <a:ext cx="2736273" cy="1818871"/>
          </a:xfrm>
          <a:prstGeom prst="rect">
            <a:avLst/>
          </a:prstGeom>
        </p:spPr>
      </p:pic>
      <p:pic>
        <p:nvPicPr>
          <p:cNvPr id="8" name="Picture 11" descr="слоеное тесто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0041" y="2959831"/>
            <a:ext cx="2922739" cy="1782410"/>
          </a:xfrm>
          <a:prstGeom prst="rect">
            <a:avLst/>
          </a:prstGeom>
        </p:spPr>
      </p:pic>
      <p:pic>
        <p:nvPicPr>
          <p:cNvPr id="9" name="Picture 12" descr="слоеное тесто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69873" y="2992997"/>
            <a:ext cx="2742984" cy="1716077"/>
          </a:xfrm>
          <a:prstGeom prst="rect">
            <a:avLst/>
          </a:prstGeom>
        </p:spPr>
      </p:pic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642216" y="2307379"/>
            <a:ext cx="377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</a:rPr>
              <a:t>1</a:t>
            </a:r>
            <a:endParaRPr lang="ru-RU" altLang="ru-RU" sz="2800" dirty="0">
              <a:solidFill>
                <a:srgbClr val="000000"/>
              </a:solidFill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4398385" y="2307379"/>
            <a:ext cx="377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641930" y="4285041"/>
            <a:ext cx="346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4438073" y="4285041"/>
            <a:ext cx="43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13999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4994563" y="2087248"/>
            <a:ext cx="3616036" cy="1473371"/>
          </a:xfrm>
        </p:spPr>
        <p:txBody>
          <a:bodyPr>
            <a:noAutofit/>
          </a:bodyPr>
          <a:lstStyle/>
          <a:p>
            <a:pPr marL="146050" indent="0" eaLnBrk="1" hangingPunct="1"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Тесто </a:t>
            </a:r>
            <a:r>
              <a:rPr lang="ru-RU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подпылить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мукой и начиная с середины, раскатать в прямоугольный пласт толщиной 10мм</a:t>
            </a:r>
            <a:endParaRPr lang="ru-RU" sz="1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слоеное тесто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41" y="1068202"/>
            <a:ext cx="4469822" cy="26663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282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744393" y="457956"/>
            <a:ext cx="5084620" cy="524334"/>
          </a:xfrm>
        </p:spPr>
        <p:txBody>
          <a:bodyPr>
            <a:noAutofit/>
          </a:bodyPr>
          <a:lstStyle/>
          <a:p>
            <a:pPr marL="146050" indent="0" eaLnBrk="1" hangingPunct="1">
              <a:buNone/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Полученный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 сложить в четыре слоя</a:t>
            </a:r>
            <a:endParaRPr lang="ru-RU" sz="1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7" descr="слоеное тесто1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2218" y="1357746"/>
            <a:ext cx="2763982" cy="3239878"/>
          </a:xfrm>
          <a:prstGeom prst="rect">
            <a:avLst/>
          </a:prstGeom>
        </p:spPr>
      </p:pic>
      <p:pic>
        <p:nvPicPr>
          <p:cNvPr id="7" name="Picture 8" descr="слоеное тесто1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5555" y="1344051"/>
            <a:ext cx="2839027" cy="3253573"/>
          </a:xfrm>
          <a:prstGeom prst="rect">
            <a:avLst/>
          </a:prstGeom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744393" y="1357746"/>
            <a:ext cx="377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347730" y="1344051"/>
            <a:ext cx="377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88206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40000"/>
            <a:lumOff val="60000"/>
          </a:schemeClr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3"/>
          <p:cNvSpPr txBox="1">
            <a:spLocks noGrp="1"/>
          </p:cNvSpPr>
          <p:nvPr>
            <p:ph type="subTitle" idx="4294967295"/>
          </p:nvPr>
        </p:nvSpPr>
        <p:spPr>
          <a:xfrm>
            <a:off x="1830657" y="443949"/>
            <a:ext cx="5362575" cy="289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ru" sz="1450" dirty="0" smtClean="0">
                <a:solidFill>
                  <a:srgbClr val="00796B"/>
                </a:solidFill>
                <a:latin typeface="Nunito"/>
                <a:ea typeface="Nunito"/>
                <a:cs typeface="Nunito"/>
                <a:sym typeface="Nunito"/>
              </a:rPr>
              <a:t>                                                                                </a:t>
            </a:r>
            <a:endParaRPr sz="1450" dirty="0" smtClean="0">
              <a:solidFill>
                <a:srgbClr val="00796B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0" indent="0" algn="ctr">
              <a:lnSpc>
                <a:spcPct val="80000"/>
              </a:lnSpc>
              <a:spcBef>
                <a:spcPts val="1200"/>
              </a:spcBef>
              <a:buSzPts val="275"/>
              <a:buNone/>
            </a:pPr>
            <a:r>
              <a:rPr lang="ru-RU" sz="36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>
                    <a:lumMod val="60000"/>
                    <a:lumOff val="4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</a:p>
          <a:p>
            <a:pPr marL="0" indent="0" algn="ctr">
              <a:lnSpc>
                <a:spcPct val="80000"/>
              </a:lnSpc>
              <a:spcBef>
                <a:spcPts val="1200"/>
              </a:spcBef>
              <a:buSzPts val="275"/>
              <a:buNone/>
            </a:pPr>
            <a:r>
              <a:rPr lang="ru-RU" sz="36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>
                    <a:lumMod val="60000"/>
                    <a:lumOff val="4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приготовление </a:t>
            </a:r>
            <a:r>
              <a:rPr lang="ru-RU" sz="36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>
                    <a:lumMod val="60000"/>
                    <a:lumOff val="4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слоеного </a:t>
            </a:r>
            <a:r>
              <a:rPr lang="ru-RU" sz="36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>
                    <a:lumMod val="60000"/>
                    <a:lumOff val="4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полуфабриката</a:t>
            </a:r>
            <a:endParaRPr lang="ru-RU" sz="36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>
                  <a:lumMod val="60000"/>
                  <a:lumOff val="4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rtl="0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endParaRPr sz="600" dirty="0">
              <a:solidFill>
                <a:schemeClr val="bg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883" y="3425687"/>
            <a:ext cx="6561427" cy="1129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250873" y="1567889"/>
            <a:ext cx="3422074" cy="1959458"/>
          </a:xfrm>
        </p:spPr>
        <p:txBody>
          <a:bodyPr>
            <a:normAutofit/>
          </a:bodyPr>
          <a:lstStyle/>
          <a:p>
            <a:pPr algn="just" eaLnBrk="1" hangingPunct="1"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Вновь раскатать до толщины 10мм</a:t>
            </a:r>
          </a:p>
        </p:txBody>
      </p:sp>
      <p:pic>
        <p:nvPicPr>
          <p:cNvPr id="14340" name="Picture 4" descr="слоеное тесто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02" y="1163340"/>
            <a:ext cx="4614826" cy="27685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384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1802606" y="194436"/>
            <a:ext cx="7505700" cy="954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8. Вновь </a:t>
            </a:r>
            <a:r>
              <a:rPr lang="ru-RU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свернуть пласт вчетверо или втрое</a:t>
            </a:r>
          </a:p>
        </p:txBody>
      </p:sp>
      <p:pic>
        <p:nvPicPr>
          <p:cNvPr id="15365" name="Picture 7" descr="слоеное тесто1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696" y="746175"/>
            <a:ext cx="3187304" cy="27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8" descr="слоеное тесто1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570" y="746175"/>
            <a:ext cx="3132535" cy="27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Text Box 9"/>
          <p:cNvSpPr txBox="1">
            <a:spLocks noChangeArrowheads="1"/>
          </p:cNvSpPr>
          <p:nvPr/>
        </p:nvSpPr>
        <p:spPr bwMode="auto">
          <a:xfrm>
            <a:off x="2758700" y="3485177"/>
            <a:ext cx="3321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089181" y="3485177"/>
            <a:ext cx="3321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5369" name="Text Box 11"/>
          <p:cNvSpPr txBox="1">
            <a:spLocks noChangeArrowheads="1"/>
          </p:cNvSpPr>
          <p:nvPr/>
        </p:nvSpPr>
        <p:spPr bwMode="auto">
          <a:xfrm>
            <a:off x="1425179" y="4311253"/>
            <a:ext cx="633293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350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1802606" y="4311253"/>
            <a:ext cx="590192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350"/>
          </a:p>
        </p:txBody>
      </p:sp>
      <p:sp>
        <p:nvSpPr>
          <p:cNvPr id="15371" name="Text Box 13"/>
          <p:cNvSpPr txBox="1">
            <a:spLocks noChangeArrowheads="1"/>
          </p:cNvSpPr>
          <p:nvPr/>
        </p:nvSpPr>
        <p:spPr bwMode="auto">
          <a:xfrm>
            <a:off x="1162646" y="3851153"/>
            <a:ext cx="6858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Тесто </a:t>
            </a:r>
            <a:r>
              <a:rPr lang="ru-RU" alt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поставить в холодильник на 30-45 минут </a:t>
            </a:r>
            <a:r>
              <a:rPr lang="ru-RU" alt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alt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охлаждения до 12-14 градусов</a:t>
            </a:r>
          </a:p>
        </p:txBody>
      </p:sp>
    </p:spTree>
    <p:extLst>
      <p:ext uri="{BB962C8B-B14F-4D97-AF65-F5344CB8AC3E}">
        <p14:creationId xmlns:p14="http://schemas.microsoft.com/office/powerpoint/2010/main" val="88514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title"/>
          </p:nvPr>
        </p:nvSpPr>
        <p:spPr>
          <a:xfrm>
            <a:off x="811644" y="194436"/>
            <a:ext cx="7505700" cy="954600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После </a:t>
            </a:r>
            <a:r>
              <a:rPr lang="ru-RU" alt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охлаждения теста операции раскатывания и складывания в четверо повторяют еще два раза.</a:t>
            </a:r>
            <a:br>
              <a:rPr lang="ru-RU" alt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1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9" name="Rectangle 13"/>
          <p:cNvSpPr>
            <a:spLocks noGrp="1" noChangeArrowheads="1"/>
          </p:cNvSpPr>
          <p:nvPr>
            <p:ph type="body" idx="1"/>
          </p:nvPr>
        </p:nvSpPr>
        <p:spPr>
          <a:xfrm>
            <a:off x="675985" y="3823382"/>
            <a:ext cx="7498195" cy="940452"/>
          </a:xfrm>
        </p:spPr>
        <p:txBody>
          <a:bodyPr>
            <a:noAutofit/>
          </a:bodyPr>
          <a:lstStyle/>
          <a:p>
            <a:pPr algn="just" eaLnBrk="1" hangingPunct="1">
              <a:buFontTx/>
              <a:buNone/>
            </a:pPr>
            <a:r>
              <a:rPr lang="ru-RU" alt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Сложенное </a:t>
            </a:r>
            <a:r>
              <a:rPr lang="ru-RU" alt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 ставят в холодильник </a:t>
            </a:r>
            <a:r>
              <a:rPr lang="ru-RU" alt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30-45 </a:t>
            </a:r>
            <a:r>
              <a:rPr lang="ru-RU" alt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минут для </a:t>
            </a:r>
            <a:r>
              <a:rPr lang="ru-RU" alt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охлаждения и восстановления клейковины, </a:t>
            </a:r>
            <a:r>
              <a:rPr lang="ru-RU" alt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alt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затем формуют.</a:t>
            </a:r>
          </a:p>
        </p:txBody>
      </p:sp>
      <p:pic>
        <p:nvPicPr>
          <p:cNvPr id="16388" name="Picture 9" descr="слоеное тесто1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5985" y="1086692"/>
            <a:ext cx="2281950" cy="2439324"/>
          </a:xfrm>
        </p:spPr>
      </p:pic>
      <p:pic>
        <p:nvPicPr>
          <p:cNvPr id="16390" name="Picture 11" descr="слоеное тесто11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66908" y="1086692"/>
            <a:ext cx="2282237" cy="2439324"/>
          </a:xfrm>
        </p:spPr>
      </p:pic>
      <p:pic>
        <p:nvPicPr>
          <p:cNvPr id="16387" name="Picture 10" descr="слоеное тесто112"/>
          <p:cNvPicPr>
            <a:picLocks noGrp="1" noChangeAspect="1" noChangeArrowheads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017" y="1149036"/>
            <a:ext cx="2844808" cy="2283184"/>
          </a:xfrm>
        </p:spPr>
      </p:pic>
    </p:spTree>
    <p:extLst>
      <p:ext uri="{BB962C8B-B14F-4D97-AF65-F5344CB8AC3E}">
        <p14:creationId xmlns:p14="http://schemas.microsoft.com/office/powerpoint/2010/main" val="55778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88263" y="336720"/>
            <a:ext cx="7505700" cy="9546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+mn-lt"/>
              </a:rPr>
              <a:t>Технологическая схема приготовления теста</a:t>
            </a:r>
            <a:endParaRPr lang="ru-RU" sz="2400" b="1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4735" y="767637"/>
            <a:ext cx="5292756" cy="396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3857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11" descr="слоеное тесто1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64" b="7825"/>
          <a:stretch>
            <a:fillRect/>
          </a:stretch>
        </p:blipFill>
        <p:spPr bwMode="auto">
          <a:xfrm>
            <a:off x="1298322" y="1212056"/>
            <a:ext cx="2765822" cy="30241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4489311" y="1212056"/>
            <a:ext cx="3994190" cy="2354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Цвет: </a:t>
            </a:r>
            <a:r>
              <a:rPr lang="ru-RU" altLang="ru-RU" sz="2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светло – кремовый, матовый.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2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Вкус: </a:t>
            </a:r>
            <a:r>
              <a:rPr lang="ru-RU" altLang="ru-RU" sz="2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пресный, нейтральный, с легким сливочным оттенком. </a:t>
            </a:r>
            <a:endParaRPr lang="ru-RU" altLang="ru-RU" sz="2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Консистенция:  </a:t>
            </a:r>
            <a:r>
              <a:rPr lang="ru-RU" altLang="ru-RU" sz="2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упругая</a:t>
            </a:r>
            <a:r>
              <a:rPr lang="ru-RU" altLang="ru-RU" sz="2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плотная, пластичная.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131" y="376947"/>
            <a:ext cx="6885385" cy="48432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+mj-lt"/>
              </a:rPr>
              <a:t>Требования к качеству теста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472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6591" y="462320"/>
            <a:ext cx="7505700" cy="54996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закрепление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новой темы</a:t>
            </a: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23783" y="1012285"/>
            <a:ext cx="7178508" cy="3634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способ разрыхления теста применяется при его приготовлении?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каких операций состоит приготовление пресного слоеного теста?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какой t нужно готовить пресное слоеное тесто?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продукты используют для приготовления теста?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Какова продолжительность замеса теста?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подготавливают масло?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Сколько раз раскатывают и складывают тесто?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Сколько слоев образуется в слоеном тесте?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подготавливают кондитерские листы для выпечки изделий?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какой  t выпекают изделия?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3857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7513" y="438729"/>
            <a:ext cx="6372300" cy="782881"/>
          </a:xfrm>
        </p:spPr>
        <p:txBody>
          <a:bodyPr>
            <a:normAutofit fontScale="90000"/>
          </a:bodyPr>
          <a:lstStyle/>
          <a:p>
            <a:r>
              <a:rPr lang="ru-RU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Эталон ответов опроса – закрепления новой темы </a:t>
            </a:r>
            <a:endParaRPr lang="ru-RU" sz="2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66" y="1126435"/>
            <a:ext cx="7653130" cy="38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930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918" y="2403843"/>
            <a:ext cx="5604164" cy="2340906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19150" y="520018"/>
            <a:ext cx="7505700" cy="954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+mj-lt"/>
              </a:rPr>
              <a:t>Самоанализ деятельности и ее результатов (рефлексия)</a:t>
            </a:r>
            <a:endParaRPr lang="ru-RU" b="1" dirty="0">
              <a:latin typeface="+mj-lt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19150" y="1616653"/>
            <a:ext cx="7505700" cy="2448000"/>
          </a:xfrm>
        </p:spPr>
        <p:txBody>
          <a:bodyPr>
            <a:normAutofit/>
          </a:bodyPr>
          <a:lstStyle/>
          <a:p>
            <a:pPr marL="146050" indent="0">
              <a:buNone/>
            </a:pPr>
            <a:r>
              <a:rPr lang="ru-RU" sz="1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Нарисуйте сердечко, в той части ромашки, которая соответствует вашему впечатлению от занятия.</a:t>
            </a:r>
            <a:endParaRPr lang="ru-RU" sz="1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698" y="2604654"/>
            <a:ext cx="2688749" cy="2215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98369" y="463687"/>
            <a:ext cx="7505700" cy="763335"/>
          </a:xfrm>
        </p:spPr>
        <p:txBody>
          <a:bodyPr/>
          <a:lstStyle/>
          <a:p>
            <a:pPr algn="ctr"/>
            <a:r>
              <a:rPr lang="ru-RU" dirty="0" smtClean="0">
                <a:latin typeface="+mj-lt"/>
              </a:rPr>
              <a:t>Домашнее задание</a:t>
            </a:r>
            <a:endParaRPr lang="ru-RU" dirty="0">
              <a:latin typeface="+mj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964624" y="1214062"/>
            <a:ext cx="7505700" cy="2448000"/>
          </a:xfrm>
        </p:spPr>
        <p:txBody>
          <a:bodyPr/>
          <a:lstStyle/>
          <a:p>
            <a:pPr marL="146050" indent="0">
              <a:buNone/>
            </a:pP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Изучить новую тему, используя учебники: </a:t>
            </a:r>
          </a:p>
          <a:p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И.Ю.Бурчакова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,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С.В.Ермилова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, </a:t>
            </a:r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стр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 287;</a:t>
            </a:r>
          </a:p>
          <a:p>
            <a:r>
              <a:rPr lang="ru-RU" sz="1800" dirty="0" err="1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Е.В.Новикова</a:t>
            </a:r>
            <a:r>
              <a:rPr lang="ru-RU" sz="1800" dirty="0" smtClean="0">
                <a:solidFill>
                  <a:schemeClr val="bg2">
                    <a:lumMod val="50000"/>
                  </a:schemeClr>
                </a:solidFill>
                <a:latin typeface="+mn-lt"/>
              </a:rPr>
              <a:t> стр. 468.</a:t>
            </a:r>
          </a:p>
          <a:p>
            <a:pPr marL="146050" indent="0">
              <a:buNone/>
            </a:pPr>
            <a:r>
              <a:rPr lang="en-US" dirty="0">
                <a:solidFill>
                  <a:srgbClr val="3964FE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https://www.videculinary.ru/recipe/presnoe-sloenoe-testo/?ysclid=lvcoclqmiz281518420</a:t>
            </a:r>
            <a:endParaRPr lang="en-US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46050" indent="0">
              <a:buNone/>
            </a:pPr>
            <a:r>
              <a:rPr lang="en-US" dirty="0">
                <a:solidFill>
                  <a:srgbClr val="3964FE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https://www.gastronom.ru/group/sloence-testo-2023?ysclid=lvcd4ww9762620666</a:t>
            </a:r>
            <a:endParaRPr lang="en-US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7663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8"/>
          <p:cNvSpPr txBox="1">
            <a:spLocks noGrp="1"/>
          </p:cNvSpPr>
          <p:nvPr>
            <p:ph type="title"/>
          </p:nvPr>
        </p:nvSpPr>
        <p:spPr>
          <a:xfrm>
            <a:off x="1150036" y="1487871"/>
            <a:ext cx="6366900" cy="253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prstTxWarp prst="textArchUp">
              <a:avLst/>
            </a:prstTxWarp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5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Спасибо за внимание!</a:t>
            </a:r>
            <a:endParaRPr sz="35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309" name="Google Shape;309;p38"/>
          <p:cNvPicPr preferRelativeResize="0"/>
          <p:nvPr/>
        </p:nvPicPr>
        <p:blipFill rotWithShape="1">
          <a:blip r:embed="rId3">
            <a:alphaModFix/>
          </a:blip>
          <a:srcRect t="-5674" r="-1409" b="15168"/>
          <a:stretch/>
        </p:blipFill>
        <p:spPr>
          <a:xfrm>
            <a:off x="2797293" y="1554843"/>
            <a:ext cx="3393900" cy="27858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5"/>
          <p:cNvSpPr txBox="1">
            <a:spLocks noGrp="1"/>
          </p:cNvSpPr>
          <p:nvPr>
            <p:ph type="title"/>
          </p:nvPr>
        </p:nvSpPr>
        <p:spPr>
          <a:xfrm>
            <a:off x="192375" y="308975"/>
            <a:ext cx="8839200" cy="34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chemeClr val="dk2"/>
              </a:solidFill>
            </a:endParaRPr>
          </a:p>
        </p:txBody>
      </p:sp>
      <p:sp>
        <p:nvSpPr>
          <p:cNvPr id="141" name="Google Shape;141;p15"/>
          <p:cNvSpPr txBox="1"/>
          <p:nvPr/>
        </p:nvSpPr>
        <p:spPr>
          <a:xfrm>
            <a:off x="2045250" y="291600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4445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15"/>
          <p:cNvSpPr txBox="1"/>
          <p:nvPr/>
        </p:nvSpPr>
        <p:spPr>
          <a:xfrm>
            <a:off x="2045250" y="291600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4445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465" y="413960"/>
            <a:ext cx="7017026" cy="4476393"/>
          </a:xfrm>
          <a:prstGeom prst="rect">
            <a:avLst/>
          </a:prstGeom>
        </p:spPr>
      </p:pic>
      <p:pic>
        <p:nvPicPr>
          <p:cNvPr id="143" name="Google Shape;14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83410" y="585224"/>
            <a:ext cx="2564342" cy="1686921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6"/>
          <p:cNvSpPr txBox="1">
            <a:spLocks noGrp="1"/>
          </p:cNvSpPr>
          <p:nvPr>
            <p:ph type="title"/>
          </p:nvPr>
        </p:nvSpPr>
        <p:spPr>
          <a:xfrm>
            <a:off x="2635912" y="424000"/>
            <a:ext cx="6114600" cy="436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4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61" dirty="0">
              <a:solidFill>
                <a:srgbClr val="1D3039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1D3039"/>
              </a:solidFill>
            </a:endParaRPr>
          </a:p>
        </p:txBody>
      </p:sp>
      <p:pic>
        <p:nvPicPr>
          <p:cNvPr id="150" name="Google Shape;150;p16"/>
          <p:cNvPicPr preferRelativeResize="0"/>
          <p:nvPr/>
        </p:nvPicPr>
        <p:blipFill rotWithShape="1">
          <a:blip r:embed="rId3">
            <a:alphaModFix/>
          </a:blip>
          <a:srcRect l="3360" t="-3600" r="-3359" b="3600"/>
          <a:stretch/>
        </p:blipFill>
        <p:spPr>
          <a:xfrm>
            <a:off x="267050" y="275525"/>
            <a:ext cx="2601300" cy="1626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51" name="Google Shape;15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0350" y="1888050"/>
            <a:ext cx="1514700" cy="13674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52" name="Google Shape;152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2850" y="3315375"/>
            <a:ext cx="1582200" cy="1582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504661" y="658788"/>
            <a:ext cx="6380922" cy="3751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Межпредметные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связи: 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техническое оснащение рабочего места, физиология питания, гигиена и санитария, товароведная характеристика сырья.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Предварительно учащимся было задано задание: 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подготовить доклад об истории возникновения слоеного теста, подготовить презентацию: «Технология приготовления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слоеного пресного теста».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7"/>
          <p:cNvSpPr txBox="1">
            <a:spLocks noGrp="1"/>
          </p:cNvSpPr>
          <p:nvPr>
            <p:ph type="title"/>
          </p:nvPr>
        </p:nvSpPr>
        <p:spPr>
          <a:xfrm>
            <a:off x="1149437" y="1141453"/>
            <a:ext cx="7100945" cy="316731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каждый учащийся охвачен учебной деятельностью;</a:t>
            </a:r>
            <a:br>
              <a:rPr lang="ru-RU" sz="2000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-повышается эффективность при закреплении материала по теме урока;</a:t>
            </a:r>
            <a:br>
              <a:rPr lang="ru-RU" sz="2000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-активизируется работа внутри групп путем внесения элемента соперничества;</a:t>
            </a:r>
            <a:br>
              <a:rPr lang="ru-RU" sz="2000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-образуются новые знания, новые способы действия.</a:t>
            </a:r>
            <a:br>
              <a:rPr lang="ru-RU" sz="2000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Продолжительность урока  - 90 минут.</a:t>
            </a:r>
            <a:br>
              <a:rPr lang="ru-RU" sz="2000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ru-RU" sz="2000" b="1" dirty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sz="2000" b="1" dirty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8" name="Google Shape;15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523" y="3200400"/>
            <a:ext cx="2263713" cy="176991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382981" y="479900"/>
            <a:ext cx="6317673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7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Times New Roman" panose="02020603050405020304" pitchFamily="18" charset="0"/>
                <a:sym typeface="Nunito"/>
              </a:rPr>
              <a:t>Прогнозируемый результат:</a:t>
            </a:r>
            <a:br>
              <a:rPr lang="ru-RU" sz="27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  <a:ea typeface="Times New Roman" panose="02020603050405020304" pitchFamily="18" charset="0"/>
                <a:sym typeface="Nunito"/>
              </a:rPr>
            </a:b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18333" y="365117"/>
            <a:ext cx="5976045" cy="900489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+mj-lt"/>
              </a:rPr>
              <a:t>Блиц – опрос по пройденному материалу: «Приготовление дрожжевого слоеного теста»</a:t>
            </a:r>
            <a:endParaRPr lang="ru-RU" sz="2000" b="1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51593" y="1265606"/>
            <a:ext cx="6638859" cy="3091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каких операций состоит приготовление дрожжевого слоеного теста?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необходима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расстойка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 приготовлении дрожжевого слоеного теста?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Сколько слоев теста можно получить в дрожжевом слоеном тесте?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какой температуре производят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расстойку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дрожжевого слоеного теста и почему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способ разрыхления применяют при приготовлении дрожжевого слоеного теста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Каким способом приготавливают дрожжевое слоеное тесто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какой температуре производят слоение и разделку теста и почему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какой температуре выпекают дрожжевое слоеное тесто и почему?</a:t>
            </a: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031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0218" y="1122651"/>
            <a:ext cx="521623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F1115"/>
                </a:solidFill>
                <a:latin typeface="+mn-lt"/>
              </a:rPr>
              <a:t/>
            </a:r>
            <a:br>
              <a:rPr lang="ru-RU" sz="1600" dirty="0">
                <a:solidFill>
                  <a:srgbClr val="0F1115"/>
                </a:solidFill>
                <a:latin typeface="+mn-lt"/>
              </a:rPr>
            </a:br>
            <a:r>
              <a:rPr lang="ru-RU" sz="1600" dirty="0" smtClean="0">
                <a:solidFill>
                  <a:srgbClr val="0F1115"/>
                </a:solidFill>
                <a:latin typeface="+mn-lt"/>
              </a:rPr>
              <a:t>1.Приготовление </a:t>
            </a:r>
            <a:r>
              <a:rPr lang="ru-RU" sz="1600" dirty="0">
                <a:solidFill>
                  <a:srgbClr val="0F1115"/>
                </a:solidFill>
                <a:latin typeface="+mn-lt"/>
              </a:rPr>
              <a:t>дрожжевого теста опарным или </a:t>
            </a:r>
            <a:r>
              <a:rPr lang="ru-RU" sz="1600" dirty="0" err="1">
                <a:solidFill>
                  <a:srgbClr val="0F1115"/>
                </a:solidFill>
                <a:latin typeface="+mn-lt"/>
              </a:rPr>
              <a:t>безопарным</a:t>
            </a:r>
            <a:r>
              <a:rPr lang="ru-RU" sz="1600" dirty="0">
                <a:solidFill>
                  <a:srgbClr val="0F1115"/>
                </a:solidFill>
                <a:latin typeface="+mn-lt"/>
              </a:rPr>
              <a:t> способом, слоение теста, формовка изделий, </a:t>
            </a:r>
            <a:r>
              <a:rPr lang="ru-RU" sz="1600" dirty="0" err="1">
                <a:solidFill>
                  <a:srgbClr val="0F1115"/>
                </a:solidFill>
                <a:latin typeface="+mn-lt"/>
              </a:rPr>
              <a:t>расстойка</a:t>
            </a:r>
            <a:r>
              <a:rPr lang="ru-RU" sz="1600" dirty="0">
                <a:solidFill>
                  <a:srgbClr val="0F1115"/>
                </a:solidFill>
                <a:latin typeface="+mn-lt"/>
              </a:rPr>
              <a:t>.</a:t>
            </a:r>
          </a:p>
          <a:p>
            <a:r>
              <a:rPr lang="ru-RU" sz="1600" dirty="0" smtClean="0">
                <a:solidFill>
                  <a:srgbClr val="0F1115"/>
                </a:solidFill>
                <a:latin typeface="+mn-lt"/>
              </a:rPr>
              <a:t>2.Расстойка </a:t>
            </a:r>
            <a:r>
              <a:rPr lang="ru-RU" sz="1600" dirty="0">
                <a:solidFill>
                  <a:srgbClr val="0F1115"/>
                </a:solidFill>
                <a:latin typeface="+mn-lt"/>
              </a:rPr>
              <a:t>в данном случае необходима, так как в процессе приготовления слоеного теста большая часть углекислого газа улетучивается и требуется время, чтобы он вновь накопился.</a:t>
            </a:r>
          </a:p>
          <a:p>
            <a:r>
              <a:rPr lang="ru-RU" sz="1600" dirty="0" smtClean="0">
                <a:solidFill>
                  <a:srgbClr val="0F1115"/>
                </a:solidFill>
                <a:latin typeface="+mn-lt"/>
              </a:rPr>
              <a:t>3.Слоев </a:t>
            </a:r>
            <a:r>
              <a:rPr lang="ru-RU" sz="1600" dirty="0">
                <a:solidFill>
                  <a:srgbClr val="0F1115"/>
                </a:solidFill>
                <a:latin typeface="+mn-lt"/>
              </a:rPr>
              <a:t>теста можно получить в дрожжевом слоеном </a:t>
            </a:r>
            <a:r>
              <a:rPr lang="ru-RU" sz="1600" dirty="0" smtClean="0">
                <a:solidFill>
                  <a:srgbClr val="0F1115"/>
                </a:solidFill>
                <a:latin typeface="+mn-lt"/>
              </a:rPr>
              <a:t>тесте 16</a:t>
            </a:r>
            <a:r>
              <a:rPr lang="ru-RU" sz="1600" dirty="0">
                <a:solidFill>
                  <a:srgbClr val="0F1115"/>
                </a:solidFill>
                <a:latin typeface="+mn-lt"/>
              </a:rPr>
              <a:t>, 24 или 32 слоя</a:t>
            </a:r>
            <a:r>
              <a:rPr lang="ru-RU" sz="1600" dirty="0" smtClean="0">
                <a:solidFill>
                  <a:srgbClr val="0F1115"/>
                </a:solidFill>
                <a:latin typeface="+mn-lt"/>
              </a:rPr>
              <a:t>.</a:t>
            </a:r>
            <a:r>
              <a:rPr lang="ru-RU" sz="1600" dirty="0">
                <a:solidFill>
                  <a:srgbClr val="0F1115"/>
                </a:solidFill>
                <a:latin typeface="+mn-lt"/>
              </a:rPr>
              <a:t/>
            </a:r>
            <a:br>
              <a:rPr lang="ru-RU" sz="1600" dirty="0">
                <a:solidFill>
                  <a:srgbClr val="0F1115"/>
                </a:solidFill>
                <a:latin typeface="+mn-lt"/>
              </a:rPr>
            </a:br>
            <a:r>
              <a:rPr lang="ru-RU" sz="1600" dirty="0" smtClean="0">
                <a:solidFill>
                  <a:srgbClr val="0F1115"/>
                </a:solidFill>
                <a:latin typeface="+mn-lt"/>
              </a:rPr>
              <a:t>4.После </a:t>
            </a:r>
            <a:r>
              <a:rPr lang="ru-RU" sz="1600" dirty="0">
                <a:solidFill>
                  <a:srgbClr val="0F1115"/>
                </a:solidFill>
                <a:latin typeface="+mn-lt"/>
              </a:rPr>
              <a:t>разделки изделия необходима </a:t>
            </a:r>
            <a:r>
              <a:rPr lang="ru-RU" sz="1600" dirty="0" err="1">
                <a:solidFill>
                  <a:srgbClr val="0F1115"/>
                </a:solidFill>
                <a:latin typeface="+mn-lt"/>
              </a:rPr>
              <a:t>расстойка</a:t>
            </a:r>
            <a:r>
              <a:rPr lang="ru-RU" sz="1600" dirty="0">
                <a:solidFill>
                  <a:srgbClr val="0F1115"/>
                </a:solidFill>
                <a:latin typeface="+mn-lt"/>
              </a:rPr>
              <a:t> 10-12 мин при температуре не выше 35°С. При более высокой температуре масло может размягчиться и вытечь, поэтому изделия получатся сухими и жесткими.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943" y="213584"/>
            <a:ext cx="58050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lt"/>
              </a:rPr>
              <a:t>Эталон ответов по теме: «Приготовление дрожжевого слоеного теста»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70708" y="982459"/>
            <a:ext cx="663632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F1115"/>
                </a:solidFill>
                <a:latin typeface="quote-cjk-patch"/>
              </a:rPr>
              <a:t>5.</a:t>
            </a:r>
            <a:r>
              <a:rPr lang="ru-RU" sz="1600" dirty="0" smtClean="0">
                <a:solidFill>
                  <a:srgbClr val="0F1115"/>
                </a:solidFill>
                <a:latin typeface="+mn-lt"/>
              </a:rPr>
              <a:t>При </a:t>
            </a:r>
            <a:r>
              <a:rPr lang="ru-RU" sz="1600" dirty="0">
                <a:solidFill>
                  <a:srgbClr val="0F1115"/>
                </a:solidFill>
                <a:latin typeface="+mn-lt"/>
              </a:rPr>
              <a:t>приготовлении дрожжевого слоеного теста применяют два способа разрыхления: разрыхление при помощи углекислого газа, образуемого дрожжами, и создание такой слоистости, как при приготовлении слоеного пресного </a:t>
            </a:r>
            <a:r>
              <a:rPr lang="ru-RU" sz="1600" dirty="0" smtClean="0">
                <a:solidFill>
                  <a:srgbClr val="0F1115"/>
                </a:solidFill>
                <a:latin typeface="+mn-lt"/>
              </a:rPr>
              <a:t>теста.</a:t>
            </a:r>
          </a:p>
          <a:p>
            <a:r>
              <a:rPr lang="ru-RU" sz="1600" dirty="0" smtClean="0">
                <a:solidFill>
                  <a:srgbClr val="0F1115"/>
                </a:solidFill>
                <a:latin typeface="+mn-lt"/>
              </a:rPr>
              <a:t>6.Тесто </a:t>
            </a:r>
            <a:r>
              <a:rPr lang="ru-RU" sz="1600" dirty="0">
                <a:solidFill>
                  <a:srgbClr val="0F1115"/>
                </a:solidFill>
                <a:latin typeface="+mn-lt"/>
              </a:rPr>
              <a:t>готовят опарным или </a:t>
            </a:r>
            <a:r>
              <a:rPr lang="ru-RU" sz="1600" dirty="0" err="1">
                <a:solidFill>
                  <a:srgbClr val="0F1115"/>
                </a:solidFill>
                <a:latin typeface="+mn-lt"/>
              </a:rPr>
              <a:t>безопарным</a:t>
            </a:r>
            <a:r>
              <a:rPr lang="ru-RU" sz="1600" dirty="0">
                <a:solidFill>
                  <a:srgbClr val="0F1115"/>
                </a:solidFill>
                <a:latin typeface="+mn-lt"/>
              </a:rPr>
              <a:t> способом, средней густоты.</a:t>
            </a:r>
          </a:p>
          <a:p>
            <a:r>
              <a:rPr lang="ru-RU" sz="1600" dirty="0" smtClean="0">
                <a:solidFill>
                  <a:srgbClr val="0F1115"/>
                </a:solidFill>
                <a:latin typeface="+mn-lt"/>
              </a:rPr>
              <a:t>7.Слоение </a:t>
            </a:r>
            <a:r>
              <a:rPr lang="ru-RU" sz="1600" dirty="0">
                <a:solidFill>
                  <a:srgbClr val="0F1115"/>
                </a:solidFill>
                <a:latin typeface="+mn-lt"/>
              </a:rPr>
              <a:t>и разделку теста производят при 20-22°C. При более высокой температуре масло может размягчиться и вытечь, поэтому изделия получатся сухими и жесткими.</a:t>
            </a:r>
          </a:p>
          <a:p>
            <a:r>
              <a:rPr lang="ru-RU" sz="1600" dirty="0" smtClean="0">
                <a:solidFill>
                  <a:srgbClr val="0F1115"/>
                </a:solidFill>
                <a:latin typeface="+mn-lt"/>
              </a:rPr>
              <a:t>8.Выпекают </a:t>
            </a:r>
            <a:r>
              <a:rPr lang="ru-RU" sz="1600" dirty="0">
                <a:solidFill>
                  <a:srgbClr val="0F1115"/>
                </a:solidFill>
                <a:latin typeface="+mn-lt"/>
              </a:rPr>
              <a:t>изделия при 240-250°С. При более высокой температуре выпекать изделия нельзя, так как на их поверхности быстро образуется корочка и изделия плохо пропекаются. Если температура выпечки ниже, то изделия прогреваются медленно и масло может вытечь.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5018" y="796635"/>
            <a:ext cx="7952509" cy="90180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rPr>
              <a:t>Приготовление пресного слоеного теста 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691" y="2190280"/>
            <a:ext cx="3718214" cy="23405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0318924"/>
      </p:ext>
    </p:extLst>
  </p:cSld>
  <p:clrMapOvr>
    <a:masterClrMapping/>
  </p:clrMapOvr>
</p:sld>
</file>

<file path=ppt/theme/theme1.xml><?xml version="1.0" encoding="utf-8"?>
<a:theme xmlns:a="http://schemas.openxmlformats.org/drawingml/2006/main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642</Words>
  <Application>Microsoft Office PowerPoint</Application>
  <PresentationFormat>Экран (16:9)</PresentationFormat>
  <Paragraphs>90</Paragraphs>
  <Slides>29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quote-cjk-patch</vt:lpstr>
      <vt:lpstr>Times New Roman</vt:lpstr>
      <vt:lpstr>Arial</vt:lpstr>
      <vt:lpstr>Verdana</vt:lpstr>
      <vt:lpstr>Calibri</vt:lpstr>
      <vt:lpstr>Nunito</vt:lpstr>
      <vt:lpstr>Shift</vt:lpstr>
      <vt:lpstr>ГОСУДАРСТВЕННОЕ БЮДЖЕТНОЕ ПРОФЕССИОНАЛЬНОЕ УЧРЕЖДЕНИЕ РОСТОВСКОЙ ОБЛАСТИ « ТАГАНРОГСКИЙ ТЕХНОЛОГИЧЕСКИЙ ТЕХНИКУМ ПИТАНИЯ И ТОРГОВЛИ </vt:lpstr>
      <vt:lpstr>Презентация PowerPoint</vt:lpstr>
      <vt:lpstr>  </vt:lpstr>
      <vt:lpstr>   </vt:lpstr>
      <vt:lpstr>-  каждый учащийся охвачен учебной деятельностью; -повышается эффективность при закреплении материала по теме урока; -активизируется работа внутри групп путем внесения элемента соперничества; -образуются новые знания, новые способы действия. Продолжительность урока  - 90 минут.   </vt:lpstr>
      <vt:lpstr>Блиц – опрос по пройденному материалу: «Приготовление дрожжевого слоеного теста»</vt:lpstr>
      <vt:lpstr>Презентация PowerPoint</vt:lpstr>
      <vt:lpstr>Презентация PowerPoint</vt:lpstr>
      <vt:lpstr>Презентация PowerPoint</vt:lpstr>
      <vt:lpstr>Необходимое сырье</vt:lpstr>
      <vt:lpstr>Приготовление слоеного теста состоит из трех операций:   </vt:lpstr>
      <vt:lpstr>Замес теста:</vt:lpstr>
      <vt:lpstr>Подготовка масла:</vt:lpstr>
      <vt:lpstr>Слоеобразование: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7. Вновь раскатать до толщины 10мм</vt:lpstr>
      <vt:lpstr>8. Вновь свернуть пласт вчетверо или втрое</vt:lpstr>
      <vt:lpstr>10. После охлаждения теста операции раскатывания и складывания в четверо повторяют еще два раза. </vt:lpstr>
      <vt:lpstr>Технологическая схема приготовления теста</vt:lpstr>
      <vt:lpstr>Требования к качеству теста </vt:lpstr>
      <vt:lpstr>Опрос – закрепление новой темы.</vt:lpstr>
      <vt:lpstr>Эталон ответов опроса – закрепления новой темы </vt:lpstr>
      <vt:lpstr>Самоанализ деятельности и ее результатов (рефлексия)</vt:lpstr>
      <vt:lpstr>Домашнее задание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ПРОФЕССИОНАЛЬНОЕ ОБРАЗОВАТЕЛЬНОЕ УЧРЕЖДЕНИЕ РОСТОВСКОЙ ОБЛАСТИ    «ТАГАНРОГСКИЙ ТЕХНОЛОГИЧЕСКИЙ ТЕХНИКУМ ПИТАНИЯ И ТОРГОВЛИ»   IX  СТУДЕНЧЕСКАЯ НАУЧНО-ПРАКТИЧЕСКАЯ КОНФЕРЕНЦИЯ «Молодой исследователь: вызовы и перспективы» Тема:  «Применение нетрадиционного пищевого сырья в кондитерском производстве»       </dc:title>
  <cp:lastModifiedBy>Ludmila</cp:lastModifiedBy>
  <cp:revision>48</cp:revision>
  <dcterms:modified xsi:type="dcterms:W3CDTF">2025-12-06T19:24:23Z</dcterms:modified>
</cp:coreProperties>
</file>