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4630400" cy="8229600"/>
  <p:notesSz cx="8229600" cy="14630400"/>
  <p:embeddedFontLst>
    <p:embeddedFont>
      <p:font typeface="Cambria" panose="02040503050406030204" pitchFamily="18" charset="0"/>
      <p:regular r:id="rId18"/>
      <p:bold r:id="rId19"/>
      <p:italic r:id="rId20"/>
      <p:boldItalic r:id="rId21"/>
    </p:embeddedFont>
    <p:embeddedFont>
      <p:font typeface="Montserrat Black" panose="00000A00000000000000" pitchFamily="2" charset="-52"/>
      <p:regular r:id="rId22"/>
      <p:bold r:id="rId2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89" d="100"/>
          <a:sy n="89" d="100"/>
        </p:scale>
        <p:origin x="58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9556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</p:spTree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</p:spTree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</p:spTree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8ECE4"/>
          </a:solidFill>
          <a:ln/>
        </p:spPr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slow">
    <p:wipe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89" y="1967501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400" b="1" dirty="0" err="1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Ботаника</a:t>
            </a:r>
            <a:r>
              <a:rPr lang="ru-RU" sz="5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 – наука о растениях</a:t>
            </a:r>
            <a:endParaRPr lang="en-US" sz="5400" dirty="0"/>
          </a:p>
        </p:txBody>
      </p:sp>
      <p:sp>
        <p:nvSpPr>
          <p:cNvPr id="4" name="Text 1"/>
          <p:cNvSpPr/>
          <p:nvPr/>
        </p:nvSpPr>
        <p:spPr>
          <a:xfrm>
            <a:off x="6280190" y="4406671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Добро пожаловать в захватывающий мир ботаники, науки о растениях, которая исследует все аспекты их жизни и значения в природе и для человека.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61616" y="610076"/>
            <a:ext cx="5537359" cy="6921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450"/>
              </a:lnSpc>
              <a:buNone/>
            </a:pPr>
            <a:r>
              <a:rPr lang="en-US" sz="4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Палеоботаника</a:t>
            </a:r>
            <a:endParaRPr lang="en-US" sz="4800" dirty="0"/>
          </a:p>
        </p:txBody>
      </p:sp>
      <p:sp>
        <p:nvSpPr>
          <p:cNvPr id="4" name="Text 1"/>
          <p:cNvSpPr/>
          <p:nvPr/>
        </p:nvSpPr>
        <p:spPr>
          <a:xfrm>
            <a:off x="6261616" y="1745099"/>
            <a:ext cx="3630692" cy="7309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750"/>
              </a:lnSpc>
              <a:buNone/>
            </a:pPr>
            <a:r>
              <a:rPr lang="en-US" sz="575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1</a:t>
            </a:r>
            <a:endParaRPr lang="en-US" sz="5750" dirty="0"/>
          </a:p>
        </p:txBody>
      </p:sp>
      <p:sp>
        <p:nvSpPr>
          <p:cNvPr id="5" name="Text 2"/>
          <p:cNvSpPr/>
          <p:nvPr/>
        </p:nvSpPr>
        <p:spPr>
          <a:xfrm>
            <a:off x="6318528" y="2752844"/>
            <a:ext cx="3516749" cy="3459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2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Ископаемые растения</a:t>
            </a:r>
            <a:endParaRPr lang="en-US" sz="2800" dirty="0"/>
          </a:p>
        </p:txBody>
      </p:sp>
      <p:sp>
        <p:nvSpPr>
          <p:cNvPr id="6" name="Text 3"/>
          <p:cNvSpPr/>
          <p:nvPr/>
        </p:nvSpPr>
        <p:spPr>
          <a:xfrm>
            <a:off x="6261616" y="3231713"/>
            <a:ext cx="3630692" cy="1062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Остатки растений, сохранившиеся в геологических слоях.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10224492" y="1745099"/>
            <a:ext cx="3630692" cy="7309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750"/>
              </a:lnSpc>
              <a:buNone/>
            </a:pPr>
            <a:r>
              <a:rPr lang="en-US" sz="575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2</a:t>
            </a:r>
            <a:endParaRPr lang="en-US" sz="5750" dirty="0"/>
          </a:p>
        </p:txBody>
      </p:sp>
      <p:sp>
        <p:nvSpPr>
          <p:cNvPr id="8" name="Text 5"/>
          <p:cNvSpPr/>
          <p:nvPr/>
        </p:nvSpPr>
        <p:spPr>
          <a:xfrm>
            <a:off x="10655498" y="2752844"/>
            <a:ext cx="2768679" cy="3459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2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Эволюция</a:t>
            </a:r>
            <a:endParaRPr lang="en-US" sz="2800" dirty="0"/>
          </a:p>
        </p:txBody>
      </p:sp>
      <p:sp>
        <p:nvSpPr>
          <p:cNvPr id="9" name="Text 6"/>
          <p:cNvSpPr/>
          <p:nvPr/>
        </p:nvSpPr>
        <p:spPr>
          <a:xfrm>
            <a:off x="10224492" y="3231713"/>
            <a:ext cx="3630692" cy="1062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Изучение эволюции растительного мира, его изменений в истории Земли.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6261616" y="5069800"/>
            <a:ext cx="3630692" cy="7309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750"/>
              </a:lnSpc>
              <a:buNone/>
            </a:pPr>
            <a:r>
              <a:rPr lang="en-US" sz="575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3</a:t>
            </a:r>
            <a:endParaRPr lang="en-US" sz="5750" dirty="0"/>
          </a:p>
        </p:txBody>
      </p:sp>
      <p:sp>
        <p:nvSpPr>
          <p:cNvPr id="11" name="Text 8"/>
          <p:cNvSpPr/>
          <p:nvPr/>
        </p:nvSpPr>
        <p:spPr>
          <a:xfrm>
            <a:off x="6671072" y="6077545"/>
            <a:ext cx="2811661" cy="3459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2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Климат прошлого</a:t>
            </a:r>
            <a:endParaRPr lang="en-US" sz="2800" dirty="0"/>
          </a:p>
        </p:txBody>
      </p:sp>
      <p:sp>
        <p:nvSpPr>
          <p:cNvPr id="12" name="Text 9"/>
          <p:cNvSpPr/>
          <p:nvPr/>
        </p:nvSpPr>
        <p:spPr>
          <a:xfrm>
            <a:off x="6261616" y="6556415"/>
            <a:ext cx="3630692" cy="1062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Изучение климатических условий в прошлом по остаткам растений.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10224492" y="5069800"/>
            <a:ext cx="3630692" cy="7309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750"/>
              </a:lnSpc>
              <a:buNone/>
            </a:pPr>
            <a:r>
              <a:rPr lang="en-US" sz="575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4</a:t>
            </a:r>
            <a:endParaRPr lang="en-US" sz="5750" dirty="0"/>
          </a:p>
        </p:txBody>
      </p:sp>
      <p:sp>
        <p:nvSpPr>
          <p:cNvPr id="14" name="Text 11"/>
          <p:cNvSpPr/>
          <p:nvPr/>
        </p:nvSpPr>
        <p:spPr>
          <a:xfrm>
            <a:off x="10655498" y="6077545"/>
            <a:ext cx="2768679" cy="3459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2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Поиск ресурсов</a:t>
            </a:r>
            <a:endParaRPr lang="en-US" sz="2800" dirty="0"/>
          </a:p>
        </p:txBody>
      </p:sp>
      <p:sp>
        <p:nvSpPr>
          <p:cNvPr id="15" name="Text 12"/>
          <p:cNvSpPr/>
          <p:nvPr/>
        </p:nvSpPr>
        <p:spPr>
          <a:xfrm>
            <a:off x="10224492" y="6556415"/>
            <a:ext cx="3630692" cy="1062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Изучение палеоботаники помогает в поисках полезных ископаемых.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8486" y="833878"/>
            <a:ext cx="1223248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Значение растений в жизни человека</a:t>
            </a:r>
            <a:endParaRPr lang="en-US" sz="48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095100"/>
            <a:ext cx="3005495" cy="185749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426491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Пища</a:t>
            </a:r>
            <a:endParaRPr lang="en-US" sz="2400" dirty="0"/>
          </a:p>
        </p:txBody>
      </p:sp>
      <p:sp>
        <p:nvSpPr>
          <p:cNvPr id="5" name="Text 2"/>
          <p:cNvSpPr/>
          <p:nvPr/>
        </p:nvSpPr>
        <p:spPr>
          <a:xfrm>
            <a:off x="743118" y="5275786"/>
            <a:ext cx="300549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Растения - основной источник пищи для человека.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9446" y="2095100"/>
            <a:ext cx="3005614" cy="1857494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4139446" y="4263985"/>
            <a:ext cx="3005614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Лекарственные средства</a:t>
            </a:r>
            <a:endParaRPr lang="en-US" sz="2400" dirty="0"/>
          </a:p>
        </p:txBody>
      </p:sp>
      <p:sp>
        <p:nvSpPr>
          <p:cNvPr id="8" name="Text 4"/>
          <p:cNvSpPr/>
          <p:nvPr/>
        </p:nvSpPr>
        <p:spPr>
          <a:xfrm>
            <a:off x="4139446" y="5640229"/>
            <a:ext cx="3005614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Многие растения используются для создания лекарств.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5221" y="2095100"/>
            <a:ext cx="3005614" cy="1857494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7485221" y="4264916"/>
            <a:ext cx="289607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Промышленность</a:t>
            </a:r>
            <a:endParaRPr lang="en-US" sz="2400" dirty="0"/>
          </a:p>
        </p:txBody>
      </p:sp>
      <p:sp>
        <p:nvSpPr>
          <p:cNvPr id="11" name="Text 6"/>
          <p:cNvSpPr/>
          <p:nvPr/>
        </p:nvSpPr>
        <p:spPr>
          <a:xfrm>
            <a:off x="7485221" y="5285899"/>
            <a:ext cx="3005614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Растения используются для производства материалов, топлива, текстиля.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30997" y="2095100"/>
            <a:ext cx="3005614" cy="1857494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10916186" y="425172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Культура</a:t>
            </a:r>
            <a:endParaRPr lang="en-US" sz="2400" dirty="0"/>
          </a:p>
        </p:txBody>
      </p:sp>
      <p:sp>
        <p:nvSpPr>
          <p:cNvPr id="14" name="Text 8"/>
          <p:cNvSpPr/>
          <p:nvPr/>
        </p:nvSpPr>
        <p:spPr>
          <a:xfrm>
            <a:off x="10830997" y="5285899"/>
            <a:ext cx="3005614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Растения - важная часть культуры, символы, элементы декора.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60248"/>
            <a:ext cx="1280910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Практическое использование растений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346375"/>
            <a:ext cx="3005495" cy="185749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4626887"/>
            <a:ext cx="3005495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Сельское хозяйство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93790" y="5825966"/>
            <a:ext cx="300549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Пшеница как основная зерновая культура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9446" y="2346375"/>
            <a:ext cx="3005614" cy="1857494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4139446" y="4671771"/>
            <a:ext cx="3005614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Текстильная промышленность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4139446" y="5825966"/>
            <a:ext cx="300561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Хлопок для производства одежды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5221" y="2346375"/>
            <a:ext cx="3005614" cy="1857494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7485221" y="4671771"/>
            <a:ext cx="3005614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Ландшафтный дизайн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7485221" y="5825966"/>
            <a:ext cx="300561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Растения для создания садов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30997" y="2346375"/>
            <a:ext cx="3005614" cy="1857494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10830997" y="4626887"/>
            <a:ext cx="3005614" cy="1062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Сельскохозяйственное производство</a:t>
            </a:r>
            <a:endParaRPr lang="en-US" sz="2200" dirty="0"/>
          </a:p>
        </p:txBody>
      </p:sp>
      <p:sp>
        <p:nvSpPr>
          <p:cNvPr id="14" name="Text 8"/>
          <p:cNvSpPr/>
          <p:nvPr/>
        </p:nvSpPr>
        <p:spPr>
          <a:xfrm>
            <a:off x="10830997" y="6180296"/>
            <a:ext cx="300561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Сбор чая на плантациях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69459"/>
            <a:ext cx="9469636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Растения как источник пищи</a:t>
            </a:r>
            <a:endParaRPr lang="en-US" sz="48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126376"/>
            <a:ext cx="4120753" cy="2546747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509385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Зерновые</a:t>
            </a:r>
            <a:endParaRPr lang="en-US" sz="2400" dirty="0"/>
          </a:p>
        </p:txBody>
      </p:sp>
      <p:sp>
        <p:nvSpPr>
          <p:cNvPr id="5" name="Text 2"/>
          <p:cNvSpPr/>
          <p:nvPr/>
        </p:nvSpPr>
        <p:spPr>
          <a:xfrm>
            <a:off x="793790" y="5811917"/>
            <a:ext cx="4120753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Пшеница, рис, кукуруза - основные продовольственные культуры мира.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4704" y="2126376"/>
            <a:ext cx="4120872" cy="2546866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254704" y="510095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Фрукты и овощи</a:t>
            </a:r>
            <a:endParaRPr lang="en-US" sz="2400" dirty="0"/>
          </a:p>
        </p:txBody>
      </p:sp>
      <p:sp>
        <p:nvSpPr>
          <p:cNvPr id="8" name="Text 4"/>
          <p:cNvSpPr/>
          <p:nvPr/>
        </p:nvSpPr>
        <p:spPr>
          <a:xfrm>
            <a:off x="5254704" y="5812036"/>
            <a:ext cx="4120872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Яблоки, бананы, помидоры, картофель - незаменимый источник витаминов.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5738" y="2126376"/>
            <a:ext cx="4120753" cy="2546747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715738" y="506181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Орехи и семена</a:t>
            </a:r>
            <a:endParaRPr lang="en-US" sz="2400" dirty="0"/>
          </a:p>
        </p:txBody>
      </p:sp>
      <p:sp>
        <p:nvSpPr>
          <p:cNvPr id="11" name="Text 6"/>
          <p:cNvSpPr/>
          <p:nvPr/>
        </p:nvSpPr>
        <p:spPr>
          <a:xfrm>
            <a:off x="9715738" y="5811917"/>
            <a:ext cx="4120753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Концентрированный источник белков, жиров и полезных микроэлементов.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3114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71644" y="606266"/>
            <a:ext cx="7600712" cy="13780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400"/>
              </a:lnSpc>
              <a:buNone/>
            </a:pPr>
            <a:r>
              <a:rPr lang="en-US" sz="4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Растения как лекарственное сырье</a:t>
            </a:r>
            <a:endParaRPr lang="en-US" sz="4800" dirty="0"/>
          </a:p>
        </p:txBody>
      </p:sp>
      <p:sp>
        <p:nvSpPr>
          <p:cNvPr id="4" name="Shape 1"/>
          <p:cNvSpPr/>
          <p:nvPr/>
        </p:nvSpPr>
        <p:spPr>
          <a:xfrm>
            <a:off x="1087041" y="2314932"/>
            <a:ext cx="30480" cy="5309949"/>
          </a:xfrm>
          <a:prstGeom prst="roundRect">
            <a:avLst>
              <a:gd name="adj" fmla="val 30000"/>
            </a:avLst>
          </a:prstGeom>
          <a:solidFill>
            <a:srgbClr val="000000">
              <a:alpha val="8000"/>
            </a:srgbClr>
          </a:solidFill>
          <a:ln/>
        </p:spPr>
      </p:sp>
      <p:sp>
        <p:nvSpPr>
          <p:cNvPr id="5" name="Shape 2"/>
          <p:cNvSpPr/>
          <p:nvPr/>
        </p:nvSpPr>
        <p:spPr>
          <a:xfrm>
            <a:off x="1304628" y="2699147"/>
            <a:ext cx="771644" cy="30480"/>
          </a:xfrm>
          <a:prstGeom prst="roundRect">
            <a:avLst>
              <a:gd name="adj" fmla="val 30000"/>
            </a:avLst>
          </a:prstGeom>
          <a:solidFill>
            <a:srgbClr val="151617"/>
          </a:solidFill>
          <a:ln/>
        </p:spPr>
      </p:sp>
      <p:sp>
        <p:nvSpPr>
          <p:cNvPr id="6" name="Shape 3"/>
          <p:cNvSpPr/>
          <p:nvPr/>
        </p:nvSpPr>
        <p:spPr>
          <a:xfrm>
            <a:off x="839093" y="2466379"/>
            <a:ext cx="496014" cy="496014"/>
          </a:xfrm>
          <a:prstGeom prst="roundRect">
            <a:avLst>
              <a:gd name="adj" fmla="val 1843"/>
            </a:avLst>
          </a:prstGeom>
          <a:solidFill>
            <a:srgbClr val="F8ECE4"/>
          </a:solidFill>
          <a:ln w="7620">
            <a:solidFill>
              <a:srgbClr val="151617"/>
            </a:solidFill>
            <a:prstDash val="solid"/>
          </a:ln>
          <a:effectLst>
            <a:outerShdw dist="20320" dir="2700000" algn="bl" rotWithShape="0">
              <a:srgbClr val="151617">
                <a:alpha val="100000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1017925" y="2549009"/>
            <a:ext cx="138232" cy="3307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6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1</a:t>
            </a:r>
            <a:endParaRPr lang="en-US" sz="2600" dirty="0"/>
          </a:p>
        </p:txBody>
      </p:sp>
      <p:sp>
        <p:nvSpPr>
          <p:cNvPr id="8" name="Text 5"/>
          <p:cNvSpPr/>
          <p:nvPr/>
        </p:nvSpPr>
        <p:spPr>
          <a:xfrm>
            <a:off x="2314932" y="2535317"/>
            <a:ext cx="2756178" cy="3444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Травы</a:t>
            </a:r>
            <a:endParaRPr lang="en-US" sz="2800" dirty="0"/>
          </a:p>
        </p:txBody>
      </p:sp>
      <p:sp>
        <p:nvSpPr>
          <p:cNvPr id="9" name="Text 6"/>
          <p:cNvSpPr/>
          <p:nvPr/>
        </p:nvSpPr>
        <p:spPr>
          <a:xfrm>
            <a:off x="2314932" y="3012043"/>
            <a:ext cx="6057424" cy="7055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Ромашка, мята, календула - используются в народной медицине.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1304627" y="4528900"/>
            <a:ext cx="771644" cy="30480"/>
          </a:xfrm>
          <a:prstGeom prst="roundRect">
            <a:avLst>
              <a:gd name="adj" fmla="val 30000"/>
            </a:avLst>
          </a:prstGeom>
          <a:solidFill>
            <a:srgbClr val="151617"/>
          </a:solidFill>
          <a:ln/>
        </p:spPr>
      </p:sp>
      <p:sp>
        <p:nvSpPr>
          <p:cNvPr id="11" name="Shape 8"/>
          <p:cNvSpPr/>
          <p:nvPr/>
        </p:nvSpPr>
        <p:spPr>
          <a:xfrm>
            <a:off x="839092" y="4296133"/>
            <a:ext cx="496014" cy="496014"/>
          </a:xfrm>
          <a:prstGeom prst="roundRect">
            <a:avLst>
              <a:gd name="adj" fmla="val 1843"/>
            </a:avLst>
          </a:prstGeom>
          <a:solidFill>
            <a:srgbClr val="F8ECE4"/>
          </a:solidFill>
          <a:ln w="7620">
            <a:solidFill>
              <a:srgbClr val="151617"/>
            </a:solidFill>
            <a:prstDash val="solid"/>
          </a:ln>
          <a:effectLst>
            <a:outerShdw dist="20320" dir="2700000" algn="bl" rotWithShape="0">
              <a:srgbClr val="151617">
                <a:alpha val="100000"/>
              </a:srgbClr>
            </a:outerShdw>
          </a:effectLst>
        </p:spPr>
      </p:sp>
      <p:sp>
        <p:nvSpPr>
          <p:cNvPr id="12" name="Text 9"/>
          <p:cNvSpPr/>
          <p:nvPr/>
        </p:nvSpPr>
        <p:spPr>
          <a:xfrm>
            <a:off x="986492" y="4378762"/>
            <a:ext cx="201097" cy="3307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6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2</a:t>
            </a:r>
            <a:endParaRPr lang="en-US" sz="2600" dirty="0"/>
          </a:p>
        </p:txBody>
      </p:sp>
      <p:sp>
        <p:nvSpPr>
          <p:cNvPr id="13" name="Text 10"/>
          <p:cNvSpPr/>
          <p:nvPr/>
        </p:nvSpPr>
        <p:spPr>
          <a:xfrm>
            <a:off x="2314932" y="4378762"/>
            <a:ext cx="2756178" cy="3444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Корни</a:t>
            </a:r>
            <a:endParaRPr lang="en-US" sz="2800" dirty="0"/>
          </a:p>
        </p:txBody>
      </p:sp>
      <p:sp>
        <p:nvSpPr>
          <p:cNvPr id="14" name="Text 11"/>
          <p:cNvSpPr/>
          <p:nvPr/>
        </p:nvSpPr>
        <p:spPr>
          <a:xfrm>
            <a:off x="2314932" y="4855488"/>
            <a:ext cx="6057424" cy="7055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Женьшень, солодка - используются для лечения различных заболеваний.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Shape 12"/>
          <p:cNvSpPr/>
          <p:nvPr/>
        </p:nvSpPr>
        <p:spPr>
          <a:xfrm>
            <a:off x="1319808" y="6482596"/>
            <a:ext cx="771644" cy="30480"/>
          </a:xfrm>
          <a:prstGeom prst="roundRect">
            <a:avLst>
              <a:gd name="adj" fmla="val 30000"/>
            </a:avLst>
          </a:prstGeom>
          <a:solidFill>
            <a:srgbClr val="151617"/>
          </a:solidFill>
          <a:ln/>
        </p:spPr>
      </p:sp>
      <p:sp>
        <p:nvSpPr>
          <p:cNvPr id="16" name="Shape 13"/>
          <p:cNvSpPr/>
          <p:nvPr/>
        </p:nvSpPr>
        <p:spPr>
          <a:xfrm>
            <a:off x="854273" y="6249829"/>
            <a:ext cx="496014" cy="496014"/>
          </a:xfrm>
          <a:prstGeom prst="roundRect">
            <a:avLst>
              <a:gd name="adj" fmla="val 1843"/>
            </a:avLst>
          </a:prstGeom>
          <a:solidFill>
            <a:srgbClr val="F8ECE4"/>
          </a:solidFill>
          <a:ln w="7620">
            <a:solidFill>
              <a:srgbClr val="151617"/>
            </a:solidFill>
            <a:prstDash val="solid"/>
          </a:ln>
          <a:effectLst>
            <a:outerShdw dist="20320" dir="2700000" algn="bl" rotWithShape="0">
              <a:srgbClr val="151617">
                <a:alpha val="100000"/>
              </a:srgbClr>
            </a:outerShdw>
          </a:effectLst>
        </p:spPr>
      </p:sp>
      <p:sp>
        <p:nvSpPr>
          <p:cNvPr id="17" name="Text 14"/>
          <p:cNvSpPr/>
          <p:nvPr/>
        </p:nvSpPr>
        <p:spPr>
          <a:xfrm>
            <a:off x="1000720" y="6332458"/>
            <a:ext cx="203121" cy="3307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6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3</a:t>
            </a:r>
            <a:endParaRPr lang="en-US" sz="2600" dirty="0"/>
          </a:p>
        </p:txBody>
      </p:sp>
      <p:sp>
        <p:nvSpPr>
          <p:cNvPr id="18" name="Text 15"/>
          <p:cNvSpPr/>
          <p:nvPr/>
        </p:nvSpPr>
        <p:spPr>
          <a:xfrm>
            <a:off x="2314932" y="6329160"/>
            <a:ext cx="2756178" cy="3444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Цветы</a:t>
            </a:r>
            <a:endParaRPr lang="en-US" sz="2800" dirty="0"/>
          </a:p>
        </p:txBody>
      </p:sp>
      <p:sp>
        <p:nvSpPr>
          <p:cNvPr id="19" name="Text 16"/>
          <p:cNvSpPr/>
          <p:nvPr/>
        </p:nvSpPr>
        <p:spPr>
          <a:xfrm>
            <a:off x="2314932" y="6753520"/>
            <a:ext cx="6057424" cy="7055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Ромашка, календула - применяются в виде настоек и мазей.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22908" y="657225"/>
            <a:ext cx="7592020" cy="5682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450"/>
              </a:lnSpc>
              <a:buNone/>
            </a:pPr>
            <a:r>
              <a:rPr lang="en-US" sz="36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Растения в промышленности</a:t>
            </a:r>
            <a:endParaRPr lang="en-US" sz="36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2908" y="1625679"/>
            <a:ext cx="909280" cy="145482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304961" y="1807488"/>
            <a:ext cx="2287905" cy="2840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Деревообработка</a:t>
            </a:r>
            <a:endParaRPr lang="en-US" sz="2400" dirty="0"/>
          </a:p>
        </p:txBody>
      </p:sp>
      <p:sp>
        <p:nvSpPr>
          <p:cNvPr id="6" name="Text 2"/>
          <p:cNvSpPr/>
          <p:nvPr/>
        </p:nvSpPr>
        <p:spPr>
          <a:xfrm>
            <a:off x="7304961" y="2200632"/>
            <a:ext cx="6688931" cy="2908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Производство мебели, бумаги, </a:t>
            </a:r>
            <a:r>
              <a:rPr lang="en-US" sz="2000" dirty="0" err="1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строительных</a:t>
            </a: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 </a:t>
            </a:r>
            <a:endParaRPr lang="ru-RU" sz="2000" dirty="0">
              <a:solidFill>
                <a:srgbClr val="151617"/>
              </a:solidFill>
              <a:latin typeface="Cambria" panose="02040503050406030204" pitchFamily="18" charset="0"/>
              <a:ea typeface="Cambria" panose="02040503050406030204" pitchFamily="18" charset="0"/>
              <a:cs typeface="Inconsolata" pitchFamily="34" charset="-120"/>
            </a:endParaRPr>
          </a:p>
          <a:p>
            <a:pPr marL="0" indent="0" algn="l">
              <a:lnSpc>
                <a:spcPts val="2250"/>
              </a:lnSpc>
              <a:buNone/>
            </a:pPr>
            <a:r>
              <a:rPr lang="en-US" sz="2000" dirty="0" err="1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материалов</a:t>
            </a: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2908" y="3188612"/>
            <a:ext cx="909280" cy="145482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304961" y="3370421"/>
            <a:ext cx="4003596" cy="2840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Текстильная промышленность</a:t>
            </a:r>
            <a:endParaRPr lang="en-US" sz="2400" dirty="0"/>
          </a:p>
        </p:txBody>
      </p:sp>
      <p:sp>
        <p:nvSpPr>
          <p:cNvPr id="9" name="Text 4"/>
          <p:cNvSpPr/>
          <p:nvPr/>
        </p:nvSpPr>
        <p:spPr>
          <a:xfrm>
            <a:off x="7304961" y="3763565"/>
            <a:ext cx="6688931" cy="2908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Хлопок, лен, шелк - натуральные волокна для одежды.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2908" y="4796065"/>
            <a:ext cx="909280" cy="145482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304961" y="4887277"/>
            <a:ext cx="2273260" cy="2840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Биотопливо</a:t>
            </a:r>
            <a:endParaRPr lang="en-US" sz="2400" dirty="0"/>
          </a:p>
        </p:txBody>
      </p:sp>
      <p:sp>
        <p:nvSpPr>
          <p:cNvPr id="12" name="Text 6"/>
          <p:cNvSpPr/>
          <p:nvPr/>
        </p:nvSpPr>
        <p:spPr>
          <a:xfrm>
            <a:off x="7304961" y="5280422"/>
            <a:ext cx="6688931" cy="2908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Растения используются для производства </a:t>
            </a:r>
            <a:r>
              <a:rPr lang="en-US" sz="2000" dirty="0" err="1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этанола</a:t>
            </a: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 </a:t>
            </a:r>
            <a:endParaRPr lang="ru-RU" sz="2000" dirty="0">
              <a:solidFill>
                <a:srgbClr val="151617"/>
              </a:solidFill>
              <a:latin typeface="Cambria" panose="02040503050406030204" pitchFamily="18" charset="0"/>
              <a:ea typeface="Cambria" panose="02040503050406030204" pitchFamily="18" charset="0"/>
              <a:cs typeface="Inconsolata" pitchFamily="34" charset="-120"/>
            </a:endParaRPr>
          </a:p>
          <a:p>
            <a:pPr marL="0" indent="0" algn="l">
              <a:lnSpc>
                <a:spcPts val="22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и биодизеля.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22908" y="6403518"/>
            <a:ext cx="909280" cy="1454825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7304961" y="6585327"/>
            <a:ext cx="3948351" cy="2840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Химическая промышленность</a:t>
            </a:r>
            <a:endParaRPr lang="en-US" sz="2400" dirty="0"/>
          </a:p>
        </p:txBody>
      </p:sp>
      <p:sp>
        <p:nvSpPr>
          <p:cNvPr id="15" name="Text 8"/>
          <p:cNvSpPr/>
          <p:nvPr/>
        </p:nvSpPr>
        <p:spPr>
          <a:xfrm>
            <a:off x="7304961" y="6978471"/>
            <a:ext cx="6688931" cy="5817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Растения - источник натуральных красителей, ароматизаторов, лекарственных веществ.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26267" y="946546"/>
            <a:ext cx="7366754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Что изучает ботаника?</a:t>
            </a:r>
            <a:endParaRPr lang="en-US" sz="4800" dirty="0"/>
          </a:p>
        </p:txBody>
      </p:sp>
      <p:sp>
        <p:nvSpPr>
          <p:cNvPr id="4" name="Text 1"/>
          <p:cNvSpPr/>
          <p:nvPr/>
        </p:nvSpPr>
        <p:spPr>
          <a:xfrm>
            <a:off x="793790" y="2727008"/>
            <a:ext cx="214955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Строение</a:t>
            </a:r>
            <a:endParaRPr lang="en-US" sz="2400" dirty="0"/>
          </a:p>
        </p:txBody>
      </p:sp>
      <p:sp>
        <p:nvSpPr>
          <p:cNvPr id="5" name="Text 2"/>
          <p:cNvSpPr/>
          <p:nvPr/>
        </p:nvSpPr>
        <p:spPr>
          <a:xfrm>
            <a:off x="814307" y="3635763"/>
            <a:ext cx="2149554" cy="32661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Ботаника исследует строение растений, их внутренние структуры и органы, как они развиваются и функционируют.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3504367" y="2727008"/>
            <a:ext cx="214955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Функции</a:t>
            </a:r>
            <a:endParaRPr lang="en-US" sz="2400" dirty="0"/>
          </a:p>
        </p:txBody>
      </p:sp>
      <p:sp>
        <p:nvSpPr>
          <p:cNvPr id="7" name="Text 4"/>
          <p:cNvSpPr/>
          <p:nvPr/>
        </p:nvSpPr>
        <p:spPr>
          <a:xfrm>
            <a:off x="3514625" y="3662482"/>
            <a:ext cx="2149554" cy="32661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Она изучает процессы, которые происходят в растениях, такие как фотосинтез, дыхание, рост и развитие, размножение.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6047424" y="2727008"/>
            <a:ext cx="2929057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Взаимодействия</a:t>
            </a:r>
            <a:endParaRPr lang="en-US" sz="2400" dirty="0"/>
          </a:p>
        </p:txBody>
      </p:sp>
      <p:sp>
        <p:nvSpPr>
          <p:cNvPr id="9" name="Text 6"/>
          <p:cNvSpPr/>
          <p:nvPr/>
        </p:nvSpPr>
        <p:spPr>
          <a:xfrm>
            <a:off x="6214943" y="3662482"/>
            <a:ext cx="2149554" cy="29032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Ботаника изучает, как растения взаимодействуют друг с другом, с животными, грибами и окружающей средой.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49380" y="463034"/>
            <a:ext cx="7645241" cy="13382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4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Теофраст: "Отец" ботаники</a:t>
            </a:r>
            <a:endParaRPr lang="en-US" sz="4800" dirty="0"/>
          </a:p>
        </p:txBody>
      </p:sp>
      <p:sp>
        <p:nvSpPr>
          <p:cNvPr id="4" name="Shape 1"/>
          <p:cNvSpPr/>
          <p:nvPr/>
        </p:nvSpPr>
        <p:spPr>
          <a:xfrm>
            <a:off x="749379" y="2380416"/>
            <a:ext cx="481727" cy="481727"/>
          </a:xfrm>
          <a:prstGeom prst="roundRect">
            <a:avLst>
              <a:gd name="adj" fmla="val 1898"/>
            </a:avLst>
          </a:prstGeom>
          <a:solidFill>
            <a:srgbClr val="F8ECE4"/>
          </a:solidFill>
          <a:ln w="7620">
            <a:solidFill>
              <a:srgbClr val="151617"/>
            </a:solidFill>
            <a:prstDash val="solid"/>
          </a:ln>
          <a:effectLst>
            <a:outerShdw dist="19050" dir="2700000" algn="bl" rotWithShape="0">
              <a:srgbClr val="151617">
                <a:alpha val="100000"/>
              </a:srgbClr>
            </a:outerShdw>
          </a:effectLst>
        </p:spPr>
      </p:sp>
      <p:sp>
        <p:nvSpPr>
          <p:cNvPr id="5" name="Text 2"/>
          <p:cNvSpPr/>
          <p:nvPr/>
        </p:nvSpPr>
        <p:spPr>
          <a:xfrm>
            <a:off x="923092" y="2460664"/>
            <a:ext cx="134303" cy="3212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5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1</a:t>
            </a:r>
            <a:endParaRPr lang="en-US" sz="2500" dirty="0"/>
          </a:p>
        </p:txBody>
      </p:sp>
      <p:sp>
        <p:nvSpPr>
          <p:cNvPr id="6" name="Text 3"/>
          <p:cNvSpPr/>
          <p:nvPr/>
        </p:nvSpPr>
        <p:spPr>
          <a:xfrm>
            <a:off x="1445181" y="2380416"/>
            <a:ext cx="3019782" cy="6691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Древнегреческий ученый</a:t>
            </a:r>
            <a:endParaRPr lang="en-US" sz="2800" dirty="0"/>
          </a:p>
        </p:txBody>
      </p:sp>
      <p:sp>
        <p:nvSpPr>
          <p:cNvPr id="7" name="Text 4"/>
          <p:cNvSpPr/>
          <p:nvPr/>
        </p:nvSpPr>
        <p:spPr>
          <a:xfrm>
            <a:off x="1445181" y="3458647"/>
            <a:ext cx="3019782" cy="20559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Теофраст, ученик Аристотеля, считается одним из отцов ботаники, заложившим основы систематического описания растений.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Shape 5"/>
          <p:cNvSpPr/>
          <p:nvPr/>
        </p:nvSpPr>
        <p:spPr>
          <a:xfrm>
            <a:off x="4679037" y="2380416"/>
            <a:ext cx="481727" cy="481727"/>
          </a:xfrm>
          <a:prstGeom prst="roundRect">
            <a:avLst>
              <a:gd name="adj" fmla="val 1898"/>
            </a:avLst>
          </a:prstGeom>
          <a:solidFill>
            <a:srgbClr val="F8ECE4"/>
          </a:solidFill>
          <a:ln w="7620">
            <a:solidFill>
              <a:srgbClr val="151617"/>
            </a:solidFill>
            <a:prstDash val="solid"/>
          </a:ln>
          <a:effectLst>
            <a:outerShdw dist="19050" dir="2700000" algn="bl" rotWithShape="0">
              <a:srgbClr val="151617">
                <a:alpha val="100000"/>
              </a:srgb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4822269" y="2460664"/>
            <a:ext cx="195263" cy="3212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5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2</a:t>
            </a:r>
            <a:endParaRPr lang="en-US" sz="2500" dirty="0"/>
          </a:p>
        </p:txBody>
      </p:sp>
      <p:sp>
        <p:nvSpPr>
          <p:cNvPr id="10" name="Text 7"/>
          <p:cNvSpPr/>
          <p:nvPr/>
        </p:nvSpPr>
        <p:spPr>
          <a:xfrm>
            <a:off x="5374838" y="2380416"/>
            <a:ext cx="2676644" cy="3345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buNone/>
            </a:pPr>
            <a:r>
              <a:rPr lang="en-US" sz="2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Классификация</a:t>
            </a:r>
            <a:endParaRPr lang="en-US" sz="2800" dirty="0"/>
          </a:p>
        </p:txBody>
      </p:sp>
      <p:sp>
        <p:nvSpPr>
          <p:cNvPr id="11" name="Text 8"/>
          <p:cNvSpPr/>
          <p:nvPr/>
        </p:nvSpPr>
        <p:spPr>
          <a:xfrm>
            <a:off x="5374838" y="3124081"/>
            <a:ext cx="3019782" cy="23986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Он предложил классификацию растений, разделив их на деревья, кустарники и травы, заложив фундамент для будущих систематических исследований.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Shape 9"/>
          <p:cNvSpPr/>
          <p:nvPr/>
        </p:nvSpPr>
        <p:spPr>
          <a:xfrm>
            <a:off x="749378" y="6218515"/>
            <a:ext cx="481727" cy="481727"/>
          </a:xfrm>
          <a:prstGeom prst="roundRect">
            <a:avLst>
              <a:gd name="adj" fmla="val 1898"/>
            </a:avLst>
          </a:prstGeom>
          <a:solidFill>
            <a:srgbClr val="F8ECE4"/>
          </a:solidFill>
          <a:ln w="7620">
            <a:solidFill>
              <a:srgbClr val="151617"/>
            </a:solidFill>
            <a:prstDash val="solid"/>
          </a:ln>
          <a:effectLst>
            <a:outerShdw dist="19050" dir="2700000" algn="bl" rotWithShape="0">
              <a:srgbClr val="151617">
                <a:alpha val="100000"/>
              </a:srgbClr>
            </a:outerShdw>
          </a:effectLst>
        </p:spPr>
      </p:sp>
      <p:sp>
        <p:nvSpPr>
          <p:cNvPr id="13" name="Text 10"/>
          <p:cNvSpPr/>
          <p:nvPr/>
        </p:nvSpPr>
        <p:spPr>
          <a:xfrm>
            <a:off x="891658" y="6298763"/>
            <a:ext cx="197168" cy="3212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5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3</a:t>
            </a:r>
            <a:endParaRPr lang="en-US" sz="2500" dirty="0"/>
          </a:p>
        </p:txBody>
      </p:sp>
      <p:sp>
        <p:nvSpPr>
          <p:cNvPr id="14" name="Text 11"/>
          <p:cNvSpPr/>
          <p:nvPr/>
        </p:nvSpPr>
        <p:spPr>
          <a:xfrm>
            <a:off x="1445181" y="6211848"/>
            <a:ext cx="3185041" cy="3345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buNone/>
            </a:pPr>
            <a:r>
              <a:rPr lang="en-US" sz="2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Ботанические труды</a:t>
            </a:r>
            <a:endParaRPr lang="en-US" sz="2800" dirty="0"/>
          </a:p>
        </p:txBody>
      </p:sp>
      <p:sp>
        <p:nvSpPr>
          <p:cNvPr id="15" name="Text 12"/>
          <p:cNvSpPr/>
          <p:nvPr/>
        </p:nvSpPr>
        <p:spPr>
          <a:xfrm>
            <a:off x="1445181" y="6830020"/>
            <a:ext cx="6949440" cy="10279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Его работы "История растений" и "О причинах растений" долгое время были основными источниками знаний о ботанике.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79145"/>
            <a:ext cx="603492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Разделы ботаники</a:t>
            </a:r>
            <a:endParaRPr lang="en-US" sz="4800" dirty="0"/>
          </a:p>
        </p:txBody>
      </p:sp>
      <p:sp>
        <p:nvSpPr>
          <p:cNvPr id="3" name="Shape 1"/>
          <p:cNvSpPr/>
          <p:nvPr/>
        </p:nvSpPr>
        <p:spPr>
          <a:xfrm>
            <a:off x="793790" y="1941552"/>
            <a:ext cx="6408063" cy="1685092"/>
          </a:xfrm>
          <a:prstGeom prst="roundRect">
            <a:avLst>
              <a:gd name="adj" fmla="val 543"/>
            </a:avLst>
          </a:prstGeom>
          <a:solidFill>
            <a:srgbClr val="F8ECE4"/>
          </a:solidFill>
          <a:ln w="7620">
            <a:solidFill>
              <a:srgbClr val="151617"/>
            </a:solidFill>
            <a:prstDash val="solid"/>
          </a:ln>
          <a:effectLst>
            <a:outerShdw dist="20320" dir="2700000" algn="bl" rotWithShape="0">
              <a:srgbClr val="151617">
                <a:alpha val="100000"/>
              </a:srgbClr>
            </a:outerShdw>
          </a:effectLst>
        </p:spPr>
      </p:sp>
      <p:sp>
        <p:nvSpPr>
          <p:cNvPr id="4" name="Text 2"/>
          <p:cNvSpPr/>
          <p:nvPr/>
        </p:nvSpPr>
        <p:spPr>
          <a:xfrm>
            <a:off x="1028224" y="217598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800" b="1" dirty="0" err="1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Анатомия</a:t>
            </a:r>
            <a:r>
              <a:rPr lang="ru-RU" sz="2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 растений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1028224" y="2666405"/>
            <a:ext cx="593919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Изучает внутреннее строение растений, их ткани и органы.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Shape 4"/>
          <p:cNvSpPr/>
          <p:nvPr/>
        </p:nvSpPr>
        <p:spPr>
          <a:xfrm>
            <a:off x="7428667" y="1941552"/>
            <a:ext cx="6408063" cy="1685092"/>
          </a:xfrm>
          <a:prstGeom prst="roundRect">
            <a:avLst>
              <a:gd name="adj" fmla="val 543"/>
            </a:avLst>
          </a:prstGeom>
          <a:solidFill>
            <a:srgbClr val="F8ECE4"/>
          </a:solidFill>
          <a:ln w="7620">
            <a:solidFill>
              <a:srgbClr val="151617"/>
            </a:solidFill>
            <a:prstDash val="solid"/>
          </a:ln>
          <a:effectLst>
            <a:outerShdw dist="20320" dir="2700000" algn="bl" rotWithShape="0">
              <a:srgbClr val="151617">
                <a:alpha val="100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663101" y="217598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800" b="1" dirty="0" err="1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Физиология</a:t>
            </a:r>
            <a:r>
              <a:rPr lang="ru-RU" sz="2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 растений</a:t>
            </a:r>
            <a:endParaRPr lang="en-US" sz="2800" dirty="0"/>
          </a:p>
        </p:txBody>
      </p:sp>
      <p:sp>
        <p:nvSpPr>
          <p:cNvPr id="8" name="Text 6"/>
          <p:cNvSpPr/>
          <p:nvPr/>
        </p:nvSpPr>
        <p:spPr>
          <a:xfrm>
            <a:off x="7663101" y="2666405"/>
            <a:ext cx="593919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Изучает функции растений, как они работают, процессы роста, размножения, фотосинтеза.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Shape 7"/>
          <p:cNvSpPr/>
          <p:nvPr/>
        </p:nvSpPr>
        <p:spPr>
          <a:xfrm>
            <a:off x="793790" y="3853458"/>
            <a:ext cx="6408063" cy="1685092"/>
          </a:xfrm>
          <a:prstGeom prst="roundRect">
            <a:avLst>
              <a:gd name="adj" fmla="val 543"/>
            </a:avLst>
          </a:prstGeom>
          <a:solidFill>
            <a:srgbClr val="F8ECE4"/>
          </a:solidFill>
          <a:ln w="7620">
            <a:solidFill>
              <a:srgbClr val="151617"/>
            </a:solidFill>
            <a:prstDash val="solid"/>
          </a:ln>
          <a:effectLst>
            <a:outerShdw dist="20320" dir="2700000" algn="bl" rotWithShape="0">
              <a:srgbClr val="151617">
                <a:alpha val="100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1028224" y="408789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800" b="1" dirty="0" err="1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География</a:t>
            </a:r>
            <a:r>
              <a:rPr lang="ru-RU" sz="2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 растений</a:t>
            </a:r>
            <a:endParaRPr lang="en-US" sz="2800" dirty="0"/>
          </a:p>
        </p:txBody>
      </p:sp>
      <p:sp>
        <p:nvSpPr>
          <p:cNvPr id="11" name="Text 9"/>
          <p:cNvSpPr/>
          <p:nvPr/>
        </p:nvSpPr>
        <p:spPr>
          <a:xfrm>
            <a:off x="1028224" y="4578310"/>
            <a:ext cx="593919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Изучает распространение растений, их ареалы, влияние климата и почвы на рост.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Shape 10"/>
          <p:cNvSpPr/>
          <p:nvPr/>
        </p:nvSpPr>
        <p:spPr>
          <a:xfrm>
            <a:off x="7428667" y="3853458"/>
            <a:ext cx="6408063" cy="1685092"/>
          </a:xfrm>
          <a:prstGeom prst="roundRect">
            <a:avLst>
              <a:gd name="adj" fmla="val 543"/>
            </a:avLst>
          </a:prstGeom>
          <a:solidFill>
            <a:srgbClr val="F8ECE4"/>
          </a:solidFill>
          <a:ln w="7620">
            <a:solidFill>
              <a:srgbClr val="151617"/>
            </a:solidFill>
            <a:prstDash val="solid"/>
          </a:ln>
          <a:effectLst>
            <a:outerShdw dist="20320" dir="2700000" algn="bl" rotWithShape="0">
              <a:srgbClr val="151617">
                <a:alpha val="100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7663101" y="408789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Систематика</a:t>
            </a:r>
            <a:endParaRPr lang="en-US" sz="2800" dirty="0"/>
          </a:p>
        </p:txBody>
      </p:sp>
      <p:sp>
        <p:nvSpPr>
          <p:cNvPr id="14" name="Text 12"/>
          <p:cNvSpPr/>
          <p:nvPr/>
        </p:nvSpPr>
        <p:spPr>
          <a:xfrm>
            <a:off x="7663101" y="4578310"/>
            <a:ext cx="593919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Изучает классификацию и систематику растений, их родственные связи и эволюцию.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Shape 13"/>
          <p:cNvSpPr/>
          <p:nvPr/>
        </p:nvSpPr>
        <p:spPr>
          <a:xfrm>
            <a:off x="793790" y="5765363"/>
            <a:ext cx="6408063" cy="1685092"/>
          </a:xfrm>
          <a:prstGeom prst="roundRect">
            <a:avLst>
              <a:gd name="adj" fmla="val 543"/>
            </a:avLst>
          </a:prstGeom>
          <a:solidFill>
            <a:srgbClr val="F8ECE4"/>
          </a:solidFill>
          <a:ln w="7620">
            <a:solidFill>
              <a:srgbClr val="151617"/>
            </a:solidFill>
            <a:prstDash val="solid"/>
          </a:ln>
          <a:effectLst>
            <a:outerShdw dist="20320" dir="2700000" algn="bl" rotWithShape="0">
              <a:srgbClr val="151617">
                <a:alpha val="100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1028224" y="599979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800" b="1" dirty="0" err="1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Экология</a:t>
            </a:r>
            <a:r>
              <a:rPr lang="ru-RU" sz="2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 растений</a:t>
            </a:r>
            <a:endParaRPr lang="en-US" sz="2800" dirty="0"/>
          </a:p>
        </p:txBody>
      </p:sp>
      <p:sp>
        <p:nvSpPr>
          <p:cNvPr id="17" name="Text 15"/>
          <p:cNvSpPr/>
          <p:nvPr/>
        </p:nvSpPr>
        <p:spPr>
          <a:xfrm>
            <a:off x="1028224" y="6490216"/>
            <a:ext cx="593919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Изучает взаимодействие растений с окружающей средой, их роль в экосистемах.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Shape 16"/>
          <p:cNvSpPr/>
          <p:nvPr/>
        </p:nvSpPr>
        <p:spPr>
          <a:xfrm>
            <a:off x="7428667" y="5765363"/>
            <a:ext cx="6408063" cy="1685092"/>
          </a:xfrm>
          <a:prstGeom prst="roundRect">
            <a:avLst>
              <a:gd name="adj" fmla="val 543"/>
            </a:avLst>
          </a:prstGeom>
          <a:solidFill>
            <a:srgbClr val="F8ECE4"/>
          </a:solidFill>
          <a:ln w="7620">
            <a:solidFill>
              <a:srgbClr val="151617"/>
            </a:solidFill>
            <a:prstDash val="solid"/>
          </a:ln>
          <a:effectLst>
            <a:outerShdw dist="20320" dir="2700000" algn="bl" rotWithShape="0">
              <a:srgbClr val="151617">
                <a:alpha val="100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7663101" y="599979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Палеоботаника</a:t>
            </a:r>
            <a:endParaRPr lang="en-US" sz="2800" dirty="0"/>
          </a:p>
        </p:txBody>
      </p:sp>
      <p:sp>
        <p:nvSpPr>
          <p:cNvPr id="20" name="Text 18"/>
          <p:cNvSpPr/>
          <p:nvPr/>
        </p:nvSpPr>
        <p:spPr>
          <a:xfrm>
            <a:off x="7663101" y="6490216"/>
            <a:ext cx="593919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Изучает ископаемые растения, их эволюцию и изменения в истории Земли.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695765"/>
            <a:ext cx="637401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Анатомия растений</a:t>
            </a:r>
            <a:endParaRPr lang="en-US" sz="48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1880711"/>
            <a:ext cx="566976" cy="56697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93790" y="267450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Листья</a:t>
            </a:r>
            <a:endParaRPr lang="en-US" sz="2800" dirty="0"/>
          </a:p>
        </p:txBody>
      </p:sp>
      <p:sp>
        <p:nvSpPr>
          <p:cNvPr id="6" name="Text 2"/>
          <p:cNvSpPr/>
          <p:nvPr/>
        </p:nvSpPr>
        <p:spPr>
          <a:xfrm>
            <a:off x="793790" y="3260423"/>
            <a:ext cx="360807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Фотосинтез, газообмен, испарение воды.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2021" y="1880711"/>
            <a:ext cx="566976" cy="56697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742021" y="267450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Стебли</a:t>
            </a:r>
            <a:endParaRPr lang="en-US" sz="2800" dirty="0"/>
          </a:p>
        </p:txBody>
      </p:sp>
      <p:sp>
        <p:nvSpPr>
          <p:cNvPr id="9" name="Text 4"/>
          <p:cNvSpPr/>
          <p:nvPr/>
        </p:nvSpPr>
        <p:spPr>
          <a:xfrm>
            <a:off x="4752439" y="3221593"/>
            <a:ext cx="360818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Поддержка, транспорт воды и питательных веществ.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790" y="4797981"/>
            <a:ext cx="566976" cy="566976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93790" y="559177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Корни</a:t>
            </a:r>
            <a:endParaRPr lang="en-US" sz="2800" dirty="0"/>
          </a:p>
        </p:txBody>
      </p:sp>
      <p:sp>
        <p:nvSpPr>
          <p:cNvPr id="12" name="Text 6"/>
          <p:cNvSpPr/>
          <p:nvPr/>
        </p:nvSpPr>
        <p:spPr>
          <a:xfrm>
            <a:off x="793790" y="6263640"/>
            <a:ext cx="360807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Поглощение воды и питательных веществ, закрепление в почве.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2021" y="4797981"/>
            <a:ext cx="566976" cy="566976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4742021" y="559177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Цветы</a:t>
            </a:r>
            <a:endParaRPr lang="en-US" sz="2800" dirty="0"/>
          </a:p>
        </p:txBody>
      </p:sp>
      <p:sp>
        <p:nvSpPr>
          <p:cNvPr id="15" name="Text 8"/>
          <p:cNvSpPr/>
          <p:nvPr/>
        </p:nvSpPr>
        <p:spPr>
          <a:xfrm>
            <a:off x="4742021" y="6263640"/>
            <a:ext cx="360818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Размножение, привлечение насекомых для опыления.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76617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42247" y="3145154"/>
            <a:ext cx="6958251" cy="6915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400"/>
              </a:lnSpc>
              <a:buNone/>
            </a:pPr>
            <a:r>
              <a:rPr lang="en-US" sz="4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Физиология растений</a:t>
            </a:r>
            <a:endParaRPr lang="en-US" sz="4800" dirty="0"/>
          </a:p>
        </p:txBody>
      </p:sp>
      <p:sp>
        <p:nvSpPr>
          <p:cNvPr id="4" name="Shape 1"/>
          <p:cNvSpPr/>
          <p:nvPr/>
        </p:nvSpPr>
        <p:spPr>
          <a:xfrm>
            <a:off x="774502" y="4907280"/>
            <a:ext cx="13081397" cy="30480"/>
          </a:xfrm>
          <a:prstGeom prst="roundRect">
            <a:avLst>
              <a:gd name="adj" fmla="val 30000"/>
            </a:avLst>
          </a:prstGeom>
          <a:solidFill>
            <a:srgbClr val="000000">
              <a:alpha val="8000"/>
            </a:srgbClr>
          </a:solidFill>
          <a:ln/>
        </p:spPr>
      </p:sp>
      <p:sp>
        <p:nvSpPr>
          <p:cNvPr id="5" name="Shape 2"/>
          <p:cNvSpPr/>
          <p:nvPr/>
        </p:nvSpPr>
        <p:spPr>
          <a:xfrm>
            <a:off x="2311360" y="4907220"/>
            <a:ext cx="30480" cy="774502"/>
          </a:xfrm>
          <a:prstGeom prst="roundRect">
            <a:avLst>
              <a:gd name="adj" fmla="val 30000"/>
            </a:avLst>
          </a:prstGeom>
          <a:solidFill>
            <a:srgbClr val="151617"/>
          </a:solidFill>
          <a:ln/>
        </p:spPr>
      </p:sp>
      <p:sp>
        <p:nvSpPr>
          <p:cNvPr id="6" name="Shape 3"/>
          <p:cNvSpPr/>
          <p:nvPr/>
        </p:nvSpPr>
        <p:spPr>
          <a:xfrm>
            <a:off x="2077760" y="4658380"/>
            <a:ext cx="497800" cy="497800"/>
          </a:xfrm>
          <a:prstGeom prst="roundRect">
            <a:avLst>
              <a:gd name="adj" fmla="val 1837"/>
            </a:avLst>
          </a:prstGeom>
          <a:solidFill>
            <a:srgbClr val="F8ECE4"/>
          </a:solidFill>
          <a:ln w="7620">
            <a:solidFill>
              <a:srgbClr val="151617"/>
            </a:solidFill>
            <a:prstDash val="solid"/>
          </a:ln>
          <a:effectLst>
            <a:outerShdw dist="20320" dir="2700000" algn="bl" rotWithShape="0">
              <a:srgbClr val="151617">
                <a:alpha val="100000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2257306" y="4741247"/>
            <a:ext cx="138708" cy="3319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6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1</a:t>
            </a:r>
            <a:endParaRPr lang="en-US" sz="2600" dirty="0"/>
          </a:p>
        </p:txBody>
      </p:sp>
      <p:sp>
        <p:nvSpPr>
          <p:cNvPr id="8" name="Text 5"/>
          <p:cNvSpPr/>
          <p:nvPr/>
        </p:nvSpPr>
        <p:spPr>
          <a:xfrm>
            <a:off x="995720" y="5903000"/>
            <a:ext cx="2661999" cy="3456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Фотосинтез</a:t>
            </a:r>
            <a:endParaRPr lang="en-US" sz="2400" dirty="0"/>
          </a:p>
        </p:txBody>
      </p:sp>
      <p:sp>
        <p:nvSpPr>
          <p:cNvPr id="9" name="Text 6"/>
          <p:cNvSpPr/>
          <p:nvPr/>
        </p:nvSpPr>
        <p:spPr>
          <a:xfrm>
            <a:off x="995720" y="6381393"/>
            <a:ext cx="2661999" cy="10622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Превращение солнечной энергии в химическую энергию.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5637014" y="4907220"/>
            <a:ext cx="30480" cy="774502"/>
          </a:xfrm>
          <a:prstGeom prst="roundRect">
            <a:avLst>
              <a:gd name="adj" fmla="val 30000"/>
            </a:avLst>
          </a:prstGeom>
          <a:solidFill>
            <a:srgbClr val="151617"/>
          </a:solidFill>
          <a:ln/>
        </p:spPr>
      </p:sp>
      <p:sp>
        <p:nvSpPr>
          <p:cNvPr id="11" name="Shape 8"/>
          <p:cNvSpPr/>
          <p:nvPr/>
        </p:nvSpPr>
        <p:spPr>
          <a:xfrm>
            <a:off x="5403413" y="4658380"/>
            <a:ext cx="497800" cy="497800"/>
          </a:xfrm>
          <a:prstGeom prst="roundRect">
            <a:avLst>
              <a:gd name="adj" fmla="val 1837"/>
            </a:avLst>
          </a:prstGeom>
          <a:solidFill>
            <a:srgbClr val="F8ECE4"/>
          </a:solidFill>
          <a:ln w="7620">
            <a:solidFill>
              <a:srgbClr val="151617"/>
            </a:solidFill>
            <a:prstDash val="solid"/>
          </a:ln>
          <a:effectLst>
            <a:outerShdw dist="20320" dir="2700000" algn="bl" rotWithShape="0">
              <a:srgbClr val="151617">
                <a:alpha val="100000"/>
              </a:srgbClr>
            </a:outerShdw>
          </a:effectLst>
        </p:spPr>
      </p:sp>
      <p:sp>
        <p:nvSpPr>
          <p:cNvPr id="12" name="Text 9"/>
          <p:cNvSpPr/>
          <p:nvPr/>
        </p:nvSpPr>
        <p:spPr>
          <a:xfrm>
            <a:off x="5551408" y="4741247"/>
            <a:ext cx="201811" cy="3319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6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2</a:t>
            </a:r>
            <a:endParaRPr lang="en-US" sz="2600" dirty="0"/>
          </a:p>
        </p:txBody>
      </p:sp>
      <p:sp>
        <p:nvSpPr>
          <p:cNvPr id="13" name="Text 10"/>
          <p:cNvSpPr/>
          <p:nvPr/>
        </p:nvSpPr>
        <p:spPr>
          <a:xfrm>
            <a:off x="4321373" y="5903000"/>
            <a:ext cx="2661999" cy="3456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Дыхание</a:t>
            </a:r>
            <a:endParaRPr lang="en-US" sz="2400" dirty="0"/>
          </a:p>
        </p:txBody>
      </p:sp>
      <p:sp>
        <p:nvSpPr>
          <p:cNvPr id="14" name="Text 11"/>
          <p:cNvSpPr/>
          <p:nvPr/>
        </p:nvSpPr>
        <p:spPr>
          <a:xfrm>
            <a:off x="4321373" y="6381393"/>
            <a:ext cx="2661999" cy="10622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Поглощение кислорода и выделение углекислого газа.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Shape 12"/>
          <p:cNvSpPr/>
          <p:nvPr/>
        </p:nvSpPr>
        <p:spPr>
          <a:xfrm>
            <a:off x="8962668" y="4907220"/>
            <a:ext cx="30480" cy="774502"/>
          </a:xfrm>
          <a:prstGeom prst="roundRect">
            <a:avLst>
              <a:gd name="adj" fmla="val 30000"/>
            </a:avLst>
          </a:prstGeom>
          <a:solidFill>
            <a:srgbClr val="151617"/>
          </a:solidFill>
          <a:ln/>
        </p:spPr>
      </p:sp>
      <p:sp>
        <p:nvSpPr>
          <p:cNvPr id="16" name="Shape 13"/>
          <p:cNvSpPr/>
          <p:nvPr/>
        </p:nvSpPr>
        <p:spPr>
          <a:xfrm>
            <a:off x="8729067" y="4658380"/>
            <a:ext cx="497800" cy="497800"/>
          </a:xfrm>
          <a:prstGeom prst="roundRect">
            <a:avLst>
              <a:gd name="adj" fmla="val 1837"/>
            </a:avLst>
          </a:prstGeom>
          <a:solidFill>
            <a:srgbClr val="F8ECE4"/>
          </a:solidFill>
          <a:ln w="7620">
            <a:solidFill>
              <a:srgbClr val="151617"/>
            </a:solidFill>
            <a:prstDash val="solid"/>
          </a:ln>
          <a:effectLst>
            <a:outerShdw dist="20320" dir="2700000" algn="bl" rotWithShape="0">
              <a:srgbClr val="151617">
                <a:alpha val="100000"/>
              </a:srgbClr>
            </a:outerShdw>
          </a:effectLst>
        </p:spPr>
      </p:sp>
      <p:sp>
        <p:nvSpPr>
          <p:cNvPr id="17" name="Text 14"/>
          <p:cNvSpPr/>
          <p:nvPr/>
        </p:nvSpPr>
        <p:spPr>
          <a:xfrm>
            <a:off x="8875990" y="4741247"/>
            <a:ext cx="203835" cy="3319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6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3</a:t>
            </a:r>
            <a:endParaRPr lang="en-US" sz="2600" dirty="0"/>
          </a:p>
        </p:txBody>
      </p:sp>
      <p:sp>
        <p:nvSpPr>
          <p:cNvPr id="18" name="Text 15"/>
          <p:cNvSpPr/>
          <p:nvPr/>
        </p:nvSpPr>
        <p:spPr>
          <a:xfrm>
            <a:off x="7647027" y="5903000"/>
            <a:ext cx="2661999" cy="3456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Рост и развитие</a:t>
            </a:r>
            <a:endParaRPr lang="en-US" sz="2400" dirty="0"/>
          </a:p>
        </p:txBody>
      </p:sp>
      <p:sp>
        <p:nvSpPr>
          <p:cNvPr id="19" name="Text 16"/>
          <p:cNvSpPr/>
          <p:nvPr/>
        </p:nvSpPr>
        <p:spPr>
          <a:xfrm>
            <a:off x="7647027" y="6517243"/>
            <a:ext cx="2661999" cy="10622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000" dirty="0" err="1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Увеличение</a:t>
            </a: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 </a:t>
            </a:r>
            <a:r>
              <a:rPr lang="en-US" sz="2000" dirty="0" err="1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размеров</a:t>
            </a: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 и </a:t>
            </a:r>
            <a:r>
              <a:rPr lang="en-US" sz="2000" dirty="0" err="1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изменения</a:t>
            </a: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 в </a:t>
            </a:r>
            <a:r>
              <a:rPr lang="en-US" sz="2000" dirty="0" err="1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строении</a:t>
            </a: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 </a:t>
            </a:r>
            <a:r>
              <a:rPr lang="en-US" sz="2000" dirty="0" err="1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растения</a:t>
            </a: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Shape 17"/>
          <p:cNvSpPr/>
          <p:nvPr/>
        </p:nvSpPr>
        <p:spPr>
          <a:xfrm>
            <a:off x="12288322" y="4907220"/>
            <a:ext cx="30480" cy="774502"/>
          </a:xfrm>
          <a:prstGeom prst="roundRect">
            <a:avLst>
              <a:gd name="adj" fmla="val 30000"/>
            </a:avLst>
          </a:prstGeom>
          <a:solidFill>
            <a:srgbClr val="151617"/>
          </a:solidFill>
          <a:ln/>
        </p:spPr>
      </p:sp>
      <p:sp>
        <p:nvSpPr>
          <p:cNvPr id="21" name="Shape 18"/>
          <p:cNvSpPr/>
          <p:nvPr/>
        </p:nvSpPr>
        <p:spPr>
          <a:xfrm>
            <a:off x="12054721" y="4658380"/>
            <a:ext cx="497800" cy="497800"/>
          </a:xfrm>
          <a:prstGeom prst="roundRect">
            <a:avLst>
              <a:gd name="adj" fmla="val 1837"/>
            </a:avLst>
          </a:prstGeom>
          <a:solidFill>
            <a:srgbClr val="F8ECE4"/>
          </a:solidFill>
          <a:ln w="7620">
            <a:solidFill>
              <a:srgbClr val="151617"/>
            </a:solidFill>
            <a:prstDash val="solid"/>
          </a:ln>
          <a:effectLst>
            <a:outerShdw dist="20320" dir="2700000" algn="bl" rotWithShape="0">
              <a:srgbClr val="151617">
                <a:alpha val="100000"/>
              </a:srgbClr>
            </a:outerShdw>
          </a:effectLst>
        </p:spPr>
      </p:sp>
      <p:sp>
        <p:nvSpPr>
          <p:cNvPr id="22" name="Text 19"/>
          <p:cNvSpPr/>
          <p:nvPr/>
        </p:nvSpPr>
        <p:spPr>
          <a:xfrm>
            <a:off x="12185452" y="4741247"/>
            <a:ext cx="236339" cy="3319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6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4</a:t>
            </a:r>
            <a:endParaRPr lang="en-US" sz="2600" dirty="0"/>
          </a:p>
        </p:txBody>
      </p:sp>
      <p:sp>
        <p:nvSpPr>
          <p:cNvPr id="23" name="Text 20"/>
          <p:cNvSpPr/>
          <p:nvPr/>
        </p:nvSpPr>
        <p:spPr>
          <a:xfrm>
            <a:off x="10972681" y="5903000"/>
            <a:ext cx="2661999" cy="3456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Размножение</a:t>
            </a:r>
            <a:endParaRPr lang="en-US" sz="2400" dirty="0"/>
          </a:p>
        </p:txBody>
      </p:sp>
      <p:sp>
        <p:nvSpPr>
          <p:cNvPr id="24" name="Text 21"/>
          <p:cNvSpPr/>
          <p:nvPr/>
        </p:nvSpPr>
        <p:spPr>
          <a:xfrm>
            <a:off x="10987802" y="6517243"/>
            <a:ext cx="2661999" cy="10622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Образование новых растений из семян, клубней, луковиц.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61901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33306" y="2933224"/>
            <a:ext cx="6066234" cy="6548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150"/>
              </a:lnSpc>
              <a:buNone/>
            </a:pPr>
            <a:r>
              <a:rPr lang="en-US" sz="4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География растений</a:t>
            </a:r>
            <a:endParaRPr lang="en-US" sz="48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306" y="3996571"/>
            <a:ext cx="3290887" cy="83808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42737" y="5144047"/>
            <a:ext cx="2619018" cy="3274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Ареалы</a:t>
            </a:r>
            <a:endParaRPr lang="en-US" sz="2400" dirty="0"/>
          </a:p>
        </p:txBody>
      </p:sp>
      <p:sp>
        <p:nvSpPr>
          <p:cNvPr id="6" name="Text 2"/>
          <p:cNvSpPr/>
          <p:nvPr/>
        </p:nvSpPr>
        <p:spPr>
          <a:xfrm>
            <a:off x="894397" y="6089628"/>
            <a:ext cx="2872026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Географические области, где произрастают определенные виды растений.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4193" y="3996571"/>
            <a:ext cx="3291007" cy="838081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128908" y="5138380"/>
            <a:ext cx="3081576" cy="6548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Флористические области</a:t>
            </a:r>
            <a:endParaRPr lang="en-US" sz="2400" dirty="0"/>
          </a:p>
        </p:txBody>
      </p:sp>
      <p:sp>
        <p:nvSpPr>
          <p:cNvPr id="9" name="Text 4"/>
          <p:cNvSpPr/>
          <p:nvPr/>
        </p:nvSpPr>
        <p:spPr>
          <a:xfrm>
            <a:off x="4233624" y="6096953"/>
            <a:ext cx="2872145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Регионы с уникальным составом растительности, обусловленным климатом и историей.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5200" y="3996571"/>
            <a:ext cx="3290887" cy="838081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524631" y="5152787"/>
            <a:ext cx="2619018" cy="3274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Эндемики</a:t>
            </a:r>
            <a:endParaRPr lang="en-US" sz="2400" dirty="0"/>
          </a:p>
        </p:txBody>
      </p:sp>
      <p:sp>
        <p:nvSpPr>
          <p:cNvPr id="12" name="Text 6"/>
          <p:cNvSpPr/>
          <p:nvPr/>
        </p:nvSpPr>
        <p:spPr>
          <a:xfrm>
            <a:off x="7548800" y="6089628"/>
            <a:ext cx="2872026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Растения, которые встречаются только в определенной области и нигде больше.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06087" y="3996571"/>
            <a:ext cx="3291007" cy="838081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0815518" y="5144047"/>
            <a:ext cx="2619018" cy="3274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Введение видов</a:t>
            </a:r>
            <a:endParaRPr lang="en-US" sz="2400" dirty="0"/>
          </a:p>
        </p:txBody>
      </p:sp>
      <p:sp>
        <p:nvSpPr>
          <p:cNvPr id="15" name="Text 8"/>
          <p:cNvSpPr/>
          <p:nvPr/>
        </p:nvSpPr>
        <p:spPr>
          <a:xfrm>
            <a:off x="10863858" y="5971342"/>
            <a:ext cx="2872145" cy="1676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Перемещение растений человеком из одного ареала в другой, иногда с негативными последствиями.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9116" y="432316"/>
            <a:ext cx="5096947" cy="4902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850"/>
              </a:lnSpc>
              <a:buNone/>
            </a:pPr>
            <a:r>
              <a:rPr lang="en-US" sz="40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Систематика растений</a:t>
            </a:r>
            <a:endParaRPr lang="en-US" sz="40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3646" y="1236345"/>
            <a:ext cx="956905" cy="90368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890962" y="1643301"/>
            <a:ext cx="82034" cy="3137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15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1</a:t>
            </a:r>
            <a:endParaRPr lang="en-US" sz="1500" dirty="0"/>
          </a:p>
        </p:txBody>
      </p:sp>
      <p:sp>
        <p:nvSpPr>
          <p:cNvPr id="5" name="Text 2"/>
          <p:cNvSpPr/>
          <p:nvPr/>
        </p:nvSpPr>
        <p:spPr>
          <a:xfrm>
            <a:off x="4567357" y="1565672"/>
            <a:ext cx="2011204" cy="2450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2400" b="1" dirty="0" err="1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Царство</a:t>
            </a: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 </a:t>
            </a:r>
            <a:r>
              <a:rPr lang="en-US" sz="2400" b="1" dirty="0" err="1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Растения</a:t>
            </a:r>
            <a:endParaRPr lang="en-US" sz="2400" dirty="0"/>
          </a:p>
        </p:txBody>
      </p:sp>
      <p:sp>
        <p:nvSpPr>
          <p:cNvPr id="6" name="Shape 3"/>
          <p:cNvSpPr/>
          <p:nvPr/>
        </p:nvSpPr>
        <p:spPr>
          <a:xfrm>
            <a:off x="4449723" y="2150031"/>
            <a:ext cx="9592389" cy="11430"/>
          </a:xfrm>
          <a:prstGeom prst="roundRect">
            <a:avLst>
              <a:gd name="adj" fmla="val 80000"/>
            </a:avLst>
          </a:prstGeom>
          <a:solidFill>
            <a:srgbClr val="151617"/>
          </a:solidFill>
          <a:ln/>
        </p:spPr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5134" y="2179201"/>
            <a:ext cx="1913811" cy="903684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3872389" y="2474119"/>
            <a:ext cx="119301" cy="3137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15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2</a:t>
            </a:r>
            <a:endParaRPr lang="en-US" sz="1500" dirty="0"/>
          </a:p>
        </p:txBody>
      </p:sp>
      <p:sp>
        <p:nvSpPr>
          <p:cNvPr id="9" name="Text 5"/>
          <p:cNvSpPr/>
          <p:nvPr/>
        </p:nvSpPr>
        <p:spPr>
          <a:xfrm>
            <a:off x="5045750" y="2336006"/>
            <a:ext cx="1961436" cy="2450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Отделы</a:t>
            </a:r>
            <a:endParaRPr lang="en-US" sz="2400" dirty="0"/>
          </a:p>
        </p:txBody>
      </p:sp>
      <p:sp>
        <p:nvSpPr>
          <p:cNvPr id="10" name="Text 6"/>
          <p:cNvSpPr/>
          <p:nvPr/>
        </p:nvSpPr>
        <p:spPr>
          <a:xfrm>
            <a:off x="5045750" y="2675096"/>
            <a:ext cx="4591050" cy="250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Папоротниковидные, Голосеменные, Покрытосеменные.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Shape 7"/>
          <p:cNvSpPr/>
          <p:nvPr/>
        </p:nvSpPr>
        <p:spPr>
          <a:xfrm>
            <a:off x="4928116" y="3092887"/>
            <a:ext cx="9113996" cy="11430"/>
          </a:xfrm>
          <a:prstGeom prst="roundRect">
            <a:avLst>
              <a:gd name="adj" fmla="val 80000"/>
            </a:avLst>
          </a:prstGeom>
          <a:solidFill>
            <a:srgbClr val="151617"/>
          </a:solidFill>
          <a:ln/>
        </p:spPr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6741" y="3122057"/>
            <a:ext cx="2870716" cy="903684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3871793" y="3416975"/>
            <a:ext cx="120491" cy="3137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15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3</a:t>
            </a:r>
            <a:endParaRPr lang="en-US" sz="1500" dirty="0"/>
          </a:p>
        </p:txBody>
      </p:sp>
      <p:sp>
        <p:nvSpPr>
          <p:cNvPr id="14" name="Text 9"/>
          <p:cNvSpPr/>
          <p:nvPr/>
        </p:nvSpPr>
        <p:spPr>
          <a:xfrm>
            <a:off x="5524262" y="3278862"/>
            <a:ext cx="1961436" cy="2450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Классы</a:t>
            </a:r>
            <a:endParaRPr lang="en-US" sz="2400" dirty="0"/>
          </a:p>
        </p:txBody>
      </p:sp>
      <p:sp>
        <p:nvSpPr>
          <p:cNvPr id="15" name="Text 10"/>
          <p:cNvSpPr/>
          <p:nvPr/>
        </p:nvSpPr>
        <p:spPr>
          <a:xfrm>
            <a:off x="5524262" y="3617952"/>
            <a:ext cx="2265521" cy="250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Двудольные, Однодольные.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Shape 11"/>
          <p:cNvSpPr/>
          <p:nvPr/>
        </p:nvSpPr>
        <p:spPr>
          <a:xfrm>
            <a:off x="5406628" y="4035743"/>
            <a:ext cx="8635484" cy="11430"/>
          </a:xfrm>
          <a:prstGeom prst="roundRect">
            <a:avLst>
              <a:gd name="adj" fmla="val 80000"/>
            </a:avLst>
          </a:prstGeom>
          <a:solidFill>
            <a:srgbClr val="151617"/>
          </a:solidFill>
          <a:ln/>
        </p:spPr>
      </p:sp>
      <p:pic>
        <p:nvPicPr>
          <p:cNvPr id="1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18228" y="4064913"/>
            <a:ext cx="3827621" cy="903684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3862149" y="4359831"/>
            <a:ext cx="139660" cy="3137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15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4</a:t>
            </a:r>
            <a:endParaRPr lang="en-US" sz="1500" dirty="0"/>
          </a:p>
        </p:txBody>
      </p:sp>
      <p:sp>
        <p:nvSpPr>
          <p:cNvPr id="19" name="Text 13"/>
          <p:cNvSpPr/>
          <p:nvPr/>
        </p:nvSpPr>
        <p:spPr>
          <a:xfrm>
            <a:off x="6002655" y="4221718"/>
            <a:ext cx="1961436" cy="2450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Порядки</a:t>
            </a:r>
            <a:endParaRPr lang="en-US" sz="2400" dirty="0"/>
          </a:p>
        </p:txBody>
      </p:sp>
      <p:sp>
        <p:nvSpPr>
          <p:cNvPr id="20" name="Text 14"/>
          <p:cNvSpPr/>
          <p:nvPr/>
        </p:nvSpPr>
        <p:spPr>
          <a:xfrm>
            <a:off x="6002655" y="4560808"/>
            <a:ext cx="2880122" cy="250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Розоцветные, Бобовые, Лилейные.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Shape 15"/>
          <p:cNvSpPr/>
          <p:nvPr/>
        </p:nvSpPr>
        <p:spPr>
          <a:xfrm>
            <a:off x="5885021" y="4978598"/>
            <a:ext cx="8157091" cy="11430"/>
          </a:xfrm>
          <a:prstGeom prst="roundRect">
            <a:avLst>
              <a:gd name="adj" fmla="val 80000"/>
            </a:avLst>
          </a:prstGeom>
          <a:solidFill>
            <a:srgbClr val="151617"/>
          </a:solidFill>
          <a:ln/>
        </p:spPr>
      </p:sp>
      <p:pic>
        <p:nvPicPr>
          <p:cNvPr id="22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39835" y="5007769"/>
            <a:ext cx="4784527" cy="903684"/>
          </a:xfrm>
          <a:prstGeom prst="rect">
            <a:avLst/>
          </a:prstGeom>
        </p:spPr>
      </p:pic>
      <p:sp>
        <p:nvSpPr>
          <p:cNvPr id="23" name="Text 16"/>
          <p:cNvSpPr/>
          <p:nvPr/>
        </p:nvSpPr>
        <p:spPr>
          <a:xfrm>
            <a:off x="3871317" y="5302687"/>
            <a:ext cx="121444" cy="3137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15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5</a:t>
            </a:r>
            <a:endParaRPr lang="en-US" sz="1500" dirty="0"/>
          </a:p>
        </p:txBody>
      </p:sp>
      <p:sp>
        <p:nvSpPr>
          <p:cNvPr id="24" name="Text 17"/>
          <p:cNvSpPr/>
          <p:nvPr/>
        </p:nvSpPr>
        <p:spPr>
          <a:xfrm>
            <a:off x="6481167" y="5164574"/>
            <a:ext cx="1961436" cy="2450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Семейства</a:t>
            </a:r>
            <a:endParaRPr lang="en-US" sz="2400" dirty="0"/>
          </a:p>
        </p:txBody>
      </p:sp>
      <p:sp>
        <p:nvSpPr>
          <p:cNvPr id="25" name="Text 18"/>
          <p:cNvSpPr/>
          <p:nvPr/>
        </p:nvSpPr>
        <p:spPr>
          <a:xfrm>
            <a:off x="6481167" y="5503664"/>
            <a:ext cx="2520910" cy="250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Розовые, Бобовые, Лилейные.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" name="Shape 19"/>
          <p:cNvSpPr/>
          <p:nvPr/>
        </p:nvSpPr>
        <p:spPr>
          <a:xfrm>
            <a:off x="6363533" y="5921454"/>
            <a:ext cx="7678579" cy="11430"/>
          </a:xfrm>
          <a:prstGeom prst="roundRect">
            <a:avLst>
              <a:gd name="adj" fmla="val 80000"/>
            </a:avLst>
          </a:prstGeom>
          <a:solidFill>
            <a:srgbClr val="151617"/>
          </a:solidFill>
          <a:ln/>
        </p:spPr>
      </p:sp>
      <p:pic>
        <p:nvPicPr>
          <p:cNvPr id="2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1323" y="5950625"/>
            <a:ext cx="5741432" cy="903684"/>
          </a:xfrm>
          <a:prstGeom prst="rect">
            <a:avLst/>
          </a:prstGeom>
        </p:spPr>
      </p:pic>
      <p:sp>
        <p:nvSpPr>
          <p:cNvPr id="28" name="Text 20"/>
          <p:cNvSpPr/>
          <p:nvPr/>
        </p:nvSpPr>
        <p:spPr>
          <a:xfrm>
            <a:off x="3867150" y="6245543"/>
            <a:ext cx="129659" cy="3137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15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6</a:t>
            </a:r>
            <a:endParaRPr lang="en-US" sz="1500" dirty="0"/>
          </a:p>
        </p:txBody>
      </p:sp>
      <p:sp>
        <p:nvSpPr>
          <p:cNvPr id="29" name="Text 21"/>
          <p:cNvSpPr/>
          <p:nvPr/>
        </p:nvSpPr>
        <p:spPr>
          <a:xfrm>
            <a:off x="6959560" y="6107430"/>
            <a:ext cx="1838563" cy="2450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Роды</a:t>
            </a:r>
            <a:endParaRPr lang="en-US" sz="2400" dirty="0"/>
          </a:p>
        </p:txBody>
      </p:sp>
      <p:sp>
        <p:nvSpPr>
          <p:cNvPr id="30" name="Text 22"/>
          <p:cNvSpPr/>
          <p:nvPr/>
        </p:nvSpPr>
        <p:spPr>
          <a:xfrm>
            <a:off x="6959560" y="6446520"/>
            <a:ext cx="1838563" cy="250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Роза, Горох, Ландыш.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1" name="Shape 23"/>
          <p:cNvSpPr/>
          <p:nvPr/>
        </p:nvSpPr>
        <p:spPr>
          <a:xfrm>
            <a:off x="6841927" y="6864310"/>
            <a:ext cx="7200186" cy="11430"/>
          </a:xfrm>
          <a:prstGeom prst="roundRect">
            <a:avLst>
              <a:gd name="adj" fmla="val 80000"/>
            </a:avLst>
          </a:prstGeom>
          <a:solidFill>
            <a:srgbClr val="151617"/>
          </a:solidFill>
          <a:ln/>
        </p:spPr>
      </p:sp>
      <p:pic>
        <p:nvPicPr>
          <p:cNvPr id="32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2930" y="6893481"/>
            <a:ext cx="6698337" cy="903684"/>
          </a:xfrm>
          <a:prstGeom prst="rect">
            <a:avLst/>
          </a:prstGeom>
        </p:spPr>
      </p:pic>
      <p:sp>
        <p:nvSpPr>
          <p:cNvPr id="33" name="Text 24"/>
          <p:cNvSpPr/>
          <p:nvPr/>
        </p:nvSpPr>
        <p:spPr>
          <a:xfrm>
            <a:off x="3868698" y="7188398"/>
            <a:ext cx="126563" cy="3137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15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7</a:t>
            </a:r>
            <a:endParaRPr lang="en-US" sz="1500" dirty="0"/>
          </a:p>
        </p:txBody>
      </p:sp>
      <p:sp>
        <p:nvSpPr>
          <p:cNvPr id="34" name="Text 25"/>
          <p:cNvSpPr/>
          <p:nvPr/>
        </p:nvSpPr>
        <p:spPr>
          <a:xfrm>
            <a:off x="7438073" y="7050286"/>
            <a:ext cx="1961436" cy="2450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24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Виды</a:t>
            </a:r>
            <a:endParaRPr lang="en-US" sz="2400" dirty="0"/>
          </a:p>
        </p:txBody>
      </p:sp>
      <p:sp>
        <p:nvSpPr>
          <p:cNvPr id="35" name="Text 26"/>
          <p:cNvSpPr/>
          <p:nvPr/>
        </p:nvSpPr>
        <p:spPr>
          <a:xfrm>
            <a:off x="7438073" y="7389376"/>
            <a:ext cx="4079796" cy="250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20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Роза садовая, Горох посевной, Ландыш майский.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94273"/>
            <a:ext cx="6215182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8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Экология растений</a:t>
            </a:r>
            <a:endParaRPr lang="en-US" sz="48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129793"/>
            <a:ext cx="3005495" cy="185749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805458" y="425969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Взаимодействия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93790" y="5104448"/>
            <a:ext cx="3005495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Растения взаимодействуют друг с другом, с животными, грибами и окружающей средой.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9446" y="2129793"/>
            <a:ext cx="3005614" cy="1857494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4139446" y="425969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Экосистемы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4139446" y="5104448"/>
            <a:ext cx="3005614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Сообщества растений и животных, взаимодействующих в определенной среде.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5221" y="2129793"/>
            <a:ext cx="3005614" cy="1857494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7485221" y="4300724"/>
            <a:ext cx="284702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Биоразнообразие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7485221" y="5104448"/>
            <a:ext cx="3005614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Количество и разнообразие видов растений в экосистеме.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30997" y="2129793"/>
            <a:ext cx="3005614" cy="1857494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10830997" y="430072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151617"/>
                </a:solidFill>
                <a:latin typeface="Montserrat Black" pitchFamily="34" charset="0"/>
                <a:ea typeface="Montserrat Black" pitchFamily="34" charset="-122"/>
                <a:cs typeface="Montserrat Black" pitchFamily="34" charset="-120"/>
              </a:rPr>
              <a:t>Угрозы</a:t>
            </a:r>
            <a:endParaRPr lang="en-US" sz="2200" dirty="0"/>
          </a:p>
        </p:txBody>
      </p:sp>
      <p:sp>
        <p:nvSpPr>
          <p:cNvPr id="14" name="Text 8"/>
          <p:cNvSpPr/>
          <p:nvPr/>
        </p:nvSpPr>
        <p:spPr>
          <a:xfrm>
            <a:off x="10830997" y="5104448"/>
            <a:ext cx="3005614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151617"/>
                </a:solidFill>
                <a:latin typeface="Cambria" panose="02040503050406030204" pitchFamily="18" charset="0"/>
                <a:ea typeface="Cambria" panose="02040503050406030204" pitchFamily="18" charset="0"/>
                <a:cs typeface="Inconsolata" pitchFamily="34" charset="-120"/>
              </a:rPr>
              <a:t>Загрязнение, вырубка лесов, изменение климата угрожают растительному миру.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761</Words>
  <Application>Microsoft Office PowerPoint</Application>
  <PresentationFormat>Произвольный</PresentationFormat>
  <Paragraphs>167</Paragraphs>
  <Slides>15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Montserrat Black</vt:lpstr>
      <vt:lpstr>Cambria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Виктор Смирнов</cp:lastModifiedBy>
  <cp:revision>6</cp:revision>
  <dcterms:created xsi:type="dcterms:W3CDTF">2025-01-15T16:30:11Z</dcterms:created>
  <dcterms:modified xsi:type="dcterms:W3CDTF">2025-01-16T18:46:07Z</dcterms:modified>
</cp:coreProperties>
</file>