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28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872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28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872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4520" cy="614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9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31928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802872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6"/>
          <p:cNvSpPr>
            <a:spLocks noGrp="1"/>
          </p:cNvSpPr>
          <p:nvPr>
            <p:ph type="body"/>
          </p:nvPr>
        </p:nvSpPr>
        <p:spPr>
          <a:xfrm>
            <a:off x="431928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6" name="PlaceHolder 7"/>
          <p:cNvSpPr>
            <a:spLocks noGrp="1"/>
          </p:cNvSpPr>
          <p:nvPr>
            <p:ph type="body"/>
          </p:nvPr>
        </p:nvSpPr>
        <p:spPr>
          <a:xfrm>
            <a:off x="802872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4520" cy="614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31928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802872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 type="body"/>
          </p:nvPr>
        </p:nvSpPr>
        <p:spPr>
          <a:xfrm>
            <a:off x="431928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4" name="PlaceHolder 7"/>
          <p:cNvSpPr>
            <a:spLocks noGrp="1"/>
          </p:cNvSpPr>
          <p:nvPr>
            <p:ph type="body"/>
          </p:nvPr>
        </p:nvSpPr>
        <p:spPr>
          <a:xfrm>
            <a:off x="802872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4520" cy="614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31928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802872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1" name="PlaceHolder 6"/>
          <p:cNvSpPr>
            <a:spLocks noGrp="1"/>
          </p:cNvSpPr>
          <p:nvPr>
            <p:ph type="body"/>
          </p:nvPr>
        </p:nvSpPr>
        <p:spPr>
          <a:xfrm>
            <a:off x="431928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2" name="PlaceHolder 7"/>
          <p:cNvSpPr>
            <a:spLocks noGrp="1"/>
          </p:cNvSpPr>
          <p:nvPr>
            <p:ph type="body"/>
          </p:nvPr>
        </p:nvSpPr>
        <p:spPr>
          <a:xfrm>
            <a:off x="802872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4520" cy="614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4520" cy="614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7" name="PlaceHolder 3"/>
          <p:cNvSpPr>
            <a:spLocks noGrp="1"/>
          </p:cNvSpPr>
          <p:nvPr>
            <p:ph type="body"/>
          </p:nvPr>
        </p:nvSpPr>
        <p:spPr>
          <a:xfrm>
            <a:off x="431928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8" name="PlaceHolder 4"/>
          <p:cNvSpPr>
            <a:spLocks noGrp="1"/>
          </p:cNvSpPr>
          <p:nvPr>
            <p:ph type="body"/>
          </p:nvPr>
        </p:nvSpPr>
        <p:spPr>
          <a:xfrm>
            <a:off x="802872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0" name="PlaceHolder 6"/>
          <p:cNvSpPr>
            <a:spLocks noGrp="1"/>
          </p:cNvSpPr>
          <p:nvPr>
            <p:ph type="body"/>
          </p:nvPr>
        </p:nvSpPr>
        <p:spPr>
          <a:xfrm>
            <a:off x="431928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1" name="PlaceHolder 7"/>
          <p:cNvSpPr>
            <a:spLocks noGrp="1"/>
          </p:cNvSpPr>
          <p:nvPr>
            <p:ph type="body"/>
          </p:nvPr>
        </p:nvSpPr>
        <p:spPr>
          <a:xfrm>
            <a:off x="802872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4520" cy="614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2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 type="body"/>
          </p:nvPr>
        </p:nvSpPr>
        <p:spPr>
          <a:xfrm>
            <a:off x="431928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6" name="PlaceHolder 4"/>
          <p:cNvSpPr>
            <a:spLocks noGrp="1"/>
          </p:cNvSpPr>
          <p:nvPr>
            <p:ph type="body"/>
          </p:nvPr>
        </p:nvSpPr>
        <p:spPr>
          <a:xfrm>
            <a:off x="8028720" y="160452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7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8" name="PlaceHolder 6"/>
          <p:cNvSpPr>
            <a:spLocks noGrp="1"/>
          </p:cNvSpPr>
          <p:nvPr>
            <p:ph type="body"/>
          </p:nvPr>
        </p:nvSpPr>
        <p:spPr>
          <a:xfrm>
            <a:off x="431928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9" name="PlaceHolder 7"/>
          <p:cNvSpPr>
            <a:spLocks noGrp="1"/>
          </p:cNvSpPr>
          <p:nvPr>
            <p:ph type="body"/>
          </p:nvPr>
        </p:nvSpPr>
        <p:spPr>
          <a:xfrm>
            <a:off x="8028720" y="3682080"/>
            <a:ext cx="35326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520" cy="132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9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CustomShape 1"/>
          <p:cNvSpPr/>
          <p:nvPr/>
        </p:nvSpPr>
        <p:spPr>
          <a:xfrm>
            <a:off x="1143000" y="343080"/>
            <a:ext cx="9524160" cy="4411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 Light"/>
                <a:ea typeface="DejaVu Sans"/>
              </a:rPr>
              <a:t>КОМИТЕТ ПО ДЕЛАМ ОБРАЗОВАНИЯ ГОРОДА ЧЕЛЯБИНСКА</a:t>
            </a:r>
            <a:br/>
            <a:r>
              <a:rPr lang="ru-RU" sz="2400" b="1" strike="noStrike" spc="-1">
                <a:solidFill>
                  <a:srgbClr val="000000"/>
                </a:solidFill>
                <a:latin typeface="Calibri Light"/>
                <a:ea typeface="DejaVu Sans"/>
              </a:rPr>
              <a:t>МБОУ «Школа-интернат № 4 г. Челябинска»</a:t>
            </a:r>
            <a:br/>
            <a:br/>
            <a:br/>
            <a:r>
              <a:rPr lang="ru-RU" sz="3200" b="1" strike="noStrike" spc="-1">
                <a:solidFill>
                  <a:srgbClr val="000000"/>
                </a:solidFill>
                <a:latin typeface="Calibri Light"/>
                <a:ea typeface="DejaVu Sans"/>
              </a:rPr>
              <a:t>Наставничество в модели «Педагог-педагог» как кадровая технология преемственности успешного опыта профессиональной деятельности в условиях единого специального (коррекционного) образовательного пространства ДОУ</a:t>
            </a:r>
            <a:br/>
            <a:endParaRPr lang="ru-RU" sz="3200" b="0" strike="noStrike" spc="-1">
              <a:latin typeface="Arial"/>
            </a:endParaRPr>
          </a:p>
        </p:txBody>
      </p:sp>
      <p:sp>
        <p:nvSpPr>
          <p:cNvPr id="231" name="CustomShape 2"/>
          <p:cNvSpPr/>
          <p:nvPr/>
        </p:nvSpPr>
        <p:spPr>
          <a:xfrm>
            <a:off x="1523880" y="4754880"/>
            <a:ext cx="10307160" cy="146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83000"/>
          </a:bodyPr>
          <a:lstStyle/>
          <a:p>
            <a:pPr algn="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algn="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algn="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2900" b="0" strike="noStrike" spc="-1">
                <a:solidFill>
                  <a:srgbClr val="000000"/>
                </a:solidFill>
                <a:latin typeface="Calibri"/>
                <a:ea typeface="DejaVu Sans"/>
              </a:rPr>
              <a:t>Букреева Е.Ю. </a:t>
            </a:r>
            <a:endParaRPr lang="ru-RU" sz="2900" b="0" strike="noStrike" spc="-1">
              <a:latin typeface="Arial"/>
            </a:endParaRPr>
          </a:p>
          <a:p>
            <a:pPr algn="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2900" b="0" strike="noStrike" spc="-1">
                <a:solidFill>
                  <a:srgbClr val="000000"/>
                </a:solidFill>
                <a:latin typeface="Calibri"/>
                <a:ea typeface="DejaVu Sans"/>
              </a:rPr>
              <a:t>старший воспитатель</a:t>
            </a:r>
            <a:endParaRPr lang="ru-RU" sz="29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CustomShape 1"/>
          <p:cNvSpPr/>
          <p:nvPr/>
        </p:nvSpPr>
        <p:spPr>
          <a:xfrm>
            <a:off x="838080" y="365040"/>
            <a:ext cx="10514520" cy="110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4</a:t>
            </a:r>
            <a:r>
              <a:rPr lang="ru-RU" sz="4400" b="1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ru-RU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этап</a:t>
            </a:r>
            <a:r>
              <a:rPr lang="ru-RU" sz="4400" b="1" strike="noStrike" spc="-1">
                <a:solidFill>
                  <a:srgbClr val="000000"/>
                </a:solidFill>
                <a:latin typeface="Arial"/>
                <a:ea typeface="DejaVu Sans"/>
              </a:rPr>
              <a:t> – </a:t>
            </a:r>
            <a:r>
              <a:rPr lang="ru-RU" sz="2800" b="1" strike="noStrike" spc="-1">
                <a:solidFill>
                  <a:srgbClr val="000000"/>
                </a:solidFill>
                <a:latin typeface="Arial"/>
                <a:ea typeface="DejaVu Sans"/>
              </a:rPr>
              <a:t>АНАЛИЗ (КОНТРОЛЬНО-ОЦЕНОЧНЫЙ</a:t>
            </a:r>
            <a:r>
              <a:rPr lang="ru-RU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)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271" name="CustomShape 2"/>
          <p:cNvSpPr/>
          <p:nvPr/>
        </p:nvSpPr>
        <p:spPr>
          <a:xfrm>
            <a:off x="428760" y="1307520"/>
            <a:ext cx="5142960" cy="5395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endParaRPr lang="ru-RU" sz="1800" b="0" strike="noStrike" spc="-1">
              <a:latin typeface="Arial"/>
            </a:endParaRPr>
          </a:p>
          <a:p>
            <a:pPr marL="343080" indent="-34236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СКЛАДЫВАЕТСЯ СВОЯ СИСТЕМА РАБОТЫ </a:t>
            </a:r>
            <a:endParaRPr lang="ru-RU" sz="2400" b="0" strike="noStrike" spc="-1">
              <a:latin typeface="Arial"/>
            </a:endParaRPr>
          </a:p>
          <a:p>
            <a:pPr marL="343080" indent="-34236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ИМЕЮТСЯ СОБСТВЕННЫЕ РАЗРАБОТКИ </a:t>
            </a:r>
            <a:endParaRPr lang="ru-RU" sz="2400" b="0" strike="noStrike" spc="-1">
              <a:latin typeface="Arial"/>
            </a:endParaRPr>
          </a:p>
          <a:p>
            <a:pPr marL="343080" indent="-34236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УЧАСТИЕ В ПРОЕКТЕ СОЦИАЛЬНЫХ ПАРТНЕРОВ ПО КАНИСТЕРАПИИ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pic>
        <p:nvPicPr>
          <p:cNvPr id="272" name="Рисунок 4"/>
          <p:cNvPicPr/>
          <p:nvPr/>
        </p:nvPicPr>
        <p:blipFill>
          <a:blip r:embed="rId2"/>
          <a:stretch/>
        </p:blipFill>
        <p:spPr>
          <a:xfrm>
            <a:off x="9541800" y="204480"/>
            <a:ext cx="2546280" cy="3655440"/>
          </a:xfrm>
          <a:prstGeom prst="rect">
            <a:avLst/>
          </a:prstGeom>
          <a:ln w="0">
            <a:noFill/>
          </a:ln>
        </p:spPr>
      </p:pic>
      <p:pic>
        <p:nvPicPr>
          <p:cNvPr id="273" name="Рисунок 5"/>
          <p:cNvPicPr/>
          <p:nvPr/>
        </p:nvPicPr>
        <p:blipFill>
          <a:blip r:embed="rId3"/>
          <a:stretch/>
        </p:blipFill>
        <p:spPr>
          <a:xfrm>
            <a:off x="6064200" y="1468800"/>
            <a:ext cx="2741400" cy="3655440"/>
          </a:xfrm>
          <a:prstGeom prst="rect">
            <a:avLst/>
          </a:prstGeom>
          <a:ln w="0">
            <a:noFill/>
          </a:ln>
        </p:spPr>
      </p:pic>
      <p:pic>
        <p:nvPicPr>
          <p:cNvPr id="274" name="Picture 2" descr="Picture background"/>
          <p:cNvPicPr/>
          <p:nvPr/>
        </p:nvPicPr>
        <p:blipFill>
          <a:blip r:embed="rId4"/>
          <a:stretch/>
        </p:blipFill>
        <p:spPr>
          <a:xfrm>
            <a:off x="8265240" y="4074840"/>
            <a:ext cx="3717360" cy="2628360"/>
          </a:xfrm>
          <a:prstGeom prst="rect">
            <a:avLst/>
          </a:prstGeom>
          <a:ln w="0">
            <a:noFill/>
          </a:ln>
        </p:spPr>
      </p:pic>
      <p:pic>
        <p:nvPicPr>
          <p:cNvPr id="275" name="Рисунок 8"/>
          <p:cNvPicPr/>
          <p:nvPr/>
        </p:nvPicPr>
        <p:blipFill>
          <a:blip r:embed="rId5"/>
          <a:stretch/>
        </p:blipFill>
        <p:spPr>
          <a:xfrm>
            <a:off x="957240" y="3700440"/>
            <a:ext cx="4370760" cy="2791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CustomShape 1"/>
          <p:cNvSpPr/>
          <p:nvPr/>
        </p:nvSpPr>
        <p:spPr>
          <a:xfrm>
            <a:off x="714240" y="243000"/>
            <a:ext cx="10638360" cy="188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ru-RU" sz="3200" b="1" strike="noStrike" spc="-1">
                <a:solidFill>
                  <a:srgbClr val="000000"/>
                </a:solidFill>
                <a:latin typeface="Calibri"/>
                <a:ea typeface="DejaVu Sans"/>
              </a:rPr>
              <a:t>Итоговое мероприятие в рамках реализации системы наставничества в учреждении </a:t>
            </a:r>
            <a:br/>
            <a:endParaRPr lang="ru-RU" sz="3200" b="0" strike="noStrike" spc="-1">
              <a:latin typeface="Arial"/>
            </a:endParaRPr>
          </a:p>
        </p:txBody>
      </p:sp>
      <p:sp>
        <p:nvSpPr>
          <p:cNvPr id="277" name="CustomShape 2"/>
          <p:cNvSpPr/>
          <p:nvPr/>
        </p:nvSpPr>
        <p:spPr>
          <a:xfrm>
            <a:off x="985680" y="2314440"/>
            <a:ext cx="10366920" cy="3861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 fontScale="88000"/>
          </a:bodyPr>
          <a:lstStyle/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  <a:ea typeface="DejaVu Sans"/>
              </a:rPr>
              <a:t>Защита проекта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3000" b="0" strike="noStrike" spc="-1">
                <a:solidFill>
                  <a:srgbClr val="000000"/>
                </a:solidFill>
                <a:latin typeface="Calibri"/>
                <a:ea typeface="DejaVu Sans"/>
              </a:rPr>
              <a:t>Участие в модели </a:t>
            </a:r>
            <a:endParaRPr lang="ru-RU" sz="30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3000" b="0" strike="noStrike" spc="-1">
                <a:solidFill>
                  <a:srgbClr val="000000"/>
                </a:solidFill>
                <a:latin typeface="Calibri"/>
                <a:ea typeface="DejaVu Sans"/>
              </a:rPr>
              <a:t>«Педагог-педагог»</a:t>
            </a:r>
            <a:endParaRPr lang="ru-RU" sz="3000" b="0" strike="noStrike" spc="-1"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3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2021-2022  - 1 педагог</a:t>
            </a:r>
            <a:endParaRPr lang="ru-RU" sz="3000" b="0" strike="noStrike" spc="-1"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3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2022-2023 – 2 педагога</a:t>
            </a:r>
            <a:endParaRPr lang="ru-RU" sz="3000" b="0" strike="noStrike" spc="-1"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3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2023-2024 – 1 педагог</a:t>
            </a:r>
            <a:endParaRPr lang="ru-RU" sz="3000" b="0" strike="noStrike" spc="-1"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3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2024-2025 – 2 педагога</a:t>
            </a:r>
            <a:endParaRPr lang="ru-RU" sz="3000" b="0" strike="noStrike" spc="-1">
              <a:latin typeface="Arial"/>
            </a:endParaRPr>
          </a:p>
        </p:txBody>
      </p:sp>
      <p:pic>
        <p:nvPicPr>
          <p:cNvPr id="278" name="Рисунок 3"/>
          <p:cNvPicPr/>
          <p:nvPr/>
        </p:nvPicPr>
        <p:blipFill>
          <a:blip r:embed="rId2"/>
          <a:stretch/>
        </p:blipFill>
        <p:spPr>
          <a:xfrm>
            <a:off x="8820000" y="1440000"/>
            <a:ext cx="3059640" cy="4206600"/>
          </a:xfrm>
          <a:prstGeom prst="rect">
            <a:avLst/>
          </a:prstGeom>
          <a:ln w="0">
            <a:noFill/>
          </a:ln>
        </p:spPr>
      </p:pic>
      <p:pic>
        <p:nvPicPr>
          <p:cNvPr id="279" name="Рисунок 278"/>
          <p:cNvPicPr/>
          <p:nvPr/>
        </p:nvPicPr>
        <p:blipFill>
          <a:blip r:embed="rId3"/>
          <a:stretch/>
        </p:blipFill>
        <p:spPr>
          <a:xfrm>
            <a:off x="5632200" y="1985400"/>
            <a:ext cx="3007440" cy="4134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CustomShape 1"/>
          <p:cNvSpPr/>
          <p:nvPr/>
        </p:nvSpPr>
        <p:spPr>
          <a:xfrm>
            <a:off x="1143000" y="343080"/>
            <a:ext cx="9524160" cy="4411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 Light"/>
                <a:ea typeface="DejaVu Sans"/>
              </a:rPr>
              <a:t>КОМИТЕТ ПО ДЕЛАМ ОБРАЗОВАНИЯ ГОРОДА ЧЕЛЯБИНСКА</a:t>
            </a:r>
            <a:br/>
            <a:r>
              <a:rPr lang="ru-RU" sz="2400" b="1" strike="noStrike" spc="-1">
                <a:solidFill>
                  <a:srgbClr val="000000"/>
                </a:solidFill>
                <a:latin typeface="Calibri Light"/>
                <a:ea typeface="DejaVu Sans"/>
              </a:rPr>
              <a:t>МБОУ «Школа-интернат № 4 г. Челябинска»</a:t>
            </a:r>
            <a:br/>
            <a:br/>
            <a:br/>
            <a:r>
              <a:rPr lang="ru-RU" sz="3200" b="1" strike="noStrike" spc="-1">
                <a:solidFill>
                  <a:srgbClr val="000000"/>
                </a:solidFill>
                <a:latin typeface="Calibri Light"/>
                <a:ea typeface="DejaVu Sans"/>
              </a:rPr>
              <a:t>Наставничество в модели «Педагог-педагог» как кадровая технология преемственности успешного опыта профессиональной деятельности в условиях единого специального (коррекционного) образовательного пространства ДОУ</a:t>
            </a:r>
            <a:br/>
            <a:endParaRPr lang="ru-RU" sz="3200" b="0" strike="noStrike" spc="-1">
              <a:latin typeface="Arial"/>
            </a:endParaRPr>
          </a:p>
        </p:txBody>
      </p:sp>
      <p:sp>
        <p:nvSpPr>
          <p:cNvPr id="281" name="CustomShape 2"/>
          <p:cNvSpPr/>
          <p:nvPr/>
        </p:nvSpPr>
        <p:spPr>
          <a:xfrm>
            <a:off x="1523880" y="4754880"/>
            <a:ext cx="10307160" cy="146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83000"/>
          </a:bodyPr>
          <a:lstStyle/>
          <a:p>
            <a:pPr algn="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algn="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algn="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2900" b="0" strike="noStrike" spc="-1">
                <a:solidFill>
                  <a:srgbClr val="000000"/>
                </a:solidFill>
                <a:latin typeface="Calibri"/>
                <a:ea typeface="DejaVu Sans"/>
              </a:rPr>
              <a:t>Букреева Е.Ю. </a:t>
            </a:r>
            <a:endParaRPr lang="ru-RU" sz="2900" b="0" strike="noStrike" spc="-1">
              <a:latin typeface="Arial"/>
            </a:endParaRPr>
          </a:p>
          <a:p>
            <a:pPr algn="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2900" b="0" strike="noStrike" spc="-1">
                <a:solidFill>
                  <a:srgbClr val="000000"/>
                </a:solidFill>
                <a:latin typeface="Calibri"/>
                <a:ea typeface="DejaVu Sans"/>
              </a:rPr>
              <a:t>старший воспитатель</a:t>
            </a:r>
            <a:endParaRPr lang="ru-RU" sz="29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CustomShape 1"/>
          <p:cNvSpPr/>
          <p:nvPr/>
        </p:nvSpPr>
        <p:spPr>
          <a:xfrm>
            <a:off x="838080" y="365040"/>
            <a:ext cx="10514520" cy="1324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Calibri Light"/>
                <a:ea typeface="DejaVu Sans"/>
              </a:rPr>
              <a:t>НА ЧТО ОПИРАЕТСЯ: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233" name="CustomShape 2"/>
          <p:cNvSpPr/>
          <p:nvPr/>
        </p:nvSpPr>
        <p:spPr>
          <a:xfrm>
            <a:off x="304920" y="1417320"/>
            <a:ext cx="5713560" cy="4758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60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endParaRPr lang="ru-RU" sz="1800" b="0" strike="noStrike" spc="-1">
              <a:latin typeface="Arial"/>
            </a:endParaRPr>
          </a:p>
          <a:p>
            <a:pPr marL="457200" indent="-456480">
              <a:lnSpc>
                <a:spcPct val="100000"/>
              </a:lnSpc>
              <a:buClr>
                <a:srgbClr val="020C22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20C22"/>
                </a:solidFill>
                <a:latin typeface="ITCFranklinGothicW10-Md 862390"/>
                <a:ea typeface="DejaVu Sans"/>
              </a:rPr>
              <a:t>Указ Президента Российской Федерации от 07.05.2018 г. № 204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020C22"/>
                </a:solidFill>
                <a:latin typeface="ITCFranklinGothicW10-Bk 862339"/>
                <a:ea typeface="DejaVu Sans"/>
              </a:rPr>
              <a:t>О национальных целях и стратегических задачах развития Российской Федерации на период до 2024 года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ru-RU" sz="2800" b="0" strike="noStrike" spc="-1">
              <a:latin typeface="Arial"/>
            </a:endParaRPr>
          </a:p>
          <a:p>
            <a:pPr marL="228600" indent="-2275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Основные принципы национальной системы профессионального роста педагогических работников Российской Федерации, включая национальную систему учительского роста (п. 33 распоряжения Правительства РФ от 31.12.2019 № 3273-р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34" name="CustomShape 3"/>
          <p:cNvSpPr/>
          <p:nvPr/>
        </p:nvSpPr>
        <p:spPr>
          <a:xfrm>
            <a:off x="6019200" y="1188720"/>
            <a:ext cx="5333400" cy="498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228600" indent="-2275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Методические рекомендации по разработке и внедрению системы (целевой модели) наставничества педагогических работников в образовательных организациях (письмо Минпросвещения России от 21.12.2021 № АЗ-1128/08 и Общероссийского Профсоюза образования от 21.12.2021 № 657</a:t>
            </a:r>
            <a:endParaRPr lang="ru-RU" sz="2400" b="0" strike="noStrike" spc="-1">
              <a:latin typeface="Arial"/>
            </a:endParaRPr>
          </a:p>
          <a:p>
            <a:pPr marL="360">
              <a:lnSpc>
                <a:spcPct val="90000"/>
              </a:lnSpc>
              <a:spcBef>
                <a:spcPts val="1001"/>
              </a:spcBef>
            </a:pPr>
            <a:endParaRPr lang="ru-RU" sz="2400" b="0" strike="noStrike" spc="-1">
              <a:latin typeface="Arial"/>
            </a:endParaRPr>
          </a:p>
          <a:p>
            <a:pPr marL="228600" indent="-2275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Федеральный проект «Современная школа»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CustomShape 1"/>
          <p:cNvSpPr/>
          <p:nvPr/>
        </p:nvSpPr>
        <p:spPr>
          <a:xfrm>
            <a:off x="1523880" y="1122480"/>
            <a:ext cx="9813600" cy="2386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just">
              <a:lnSpc>
                <a:spcPct val="9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apple-system, BlinkMacSystemFont, Arial, Helvetica, sans-serif"/>
                <a:ea typeface="DejaVu Sans"/>
              </a:rPr>
              <a:t>Наставничество</a:t>
            </a:r>
            <a:r>
              <a:rPr lang="ru-RU" sz="2800" b="0" strike="noStrike" spc="-1">
                <a:solidFill>
                  <a:srgbClr val="000000"/>
                </a:solidFill>
                <a:latin typeface="apple-system, BlinkMacSystemFont, Arial, Helvetica, sans-serif"/>
                <a:ea typeface="DejaVu Sans"/>
              </a:rPr>
              <a:t> в модели </a:t>
            </a:r>
            <a:r>
              <a:rPr lang="ru-RU" sz="2800" b="1" strike="noStrike" spc="-1">
                <a:solidFill>
                  <a:srgbClr val="000000"/>
                </a:solidFill>
                <a:latin typeface="apple-system, BlinkMacSystemFont, Arial, Helvetica, sans-serif"/>
                <a:ea typeface="DejaVu Sans"/>
              </a:rPr>
              <a:t>«Педагог—педагог»</a:t>
            </a:r>
            <a:r>
              <a:rPr lang="ru-RU" sz="2800" b="1" strike="noStrike" spc="-1">
                <a:solidFill>
                  <a:srgbClr val="000000"/>
                </a:solidFill>
                <a:latin typeface="Calibri Light"/>
                <a:ea typeface="DejaVu Sans"/>
              </a:rPr>
              <a:t>—</a:t>
            </a:r>
            <a:r>
              <a:rPr lang="ru-RU" sz="2800" b="0" strike="noStrike" spc="-1">
                <a:solidFill>
                  <a:srgbClr val="000000"/>
                </a:solidFill>
                <a:latin typeface="apple-system, BlinkMacSystemFont, Arial, Helvetica, sans-serif"/>
                <a:ea typeface="DejaVu Sans"/>
              </a:rPr>
              <a:t>это кадровая технология, которая способствует преемственности успешного опыта профессиональной деятельности в условиях единого образовательного пространства	ДОУ</a:t>
            </a:r>
            <a:r>
              <a:rPr lang="ru-RU" sz="2800" b="1" strike="noStrike" spc="-1">
                <a:solidFill>
                  <a:srgbClr val="000000"/>
                </a:solidFill>
                <a:latin typeface="Calibri Light"/>
                <a:ea typeface="DejaVu Sans"/>
              </a:rPr>
              <a:t> </a:t>
            </a:r>
            <a:br/>
            <a:endParaRPr lang="ru-RU" sz="2800" b="0" strike="noStrike" spc="-1">
              <a:latin typeface="Arial"/>
            </a:endParaRPr>
          </a:p>
        </p:txBody>
      </p:sp>
      <p:sp>
        <p:nvSpPr>
          <p:cNvPr id="236" name="CustomShape 2"/>
          <p:cNvSpPr/>
          <p:nvPr/>
        </p:nvSpPr>
        <p:spPr>
          <a:xfrm>
            <a:off x="1523880" y="3602160"/>
            <a:ext cx="9813600" cy="2578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just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2800" b="1" strike="noStrike" spc="-1">
                <a:solidFill>
                  <a:srgbClr val="000000"/>
                </a:solidFill>
                <a:latin typeface="apple-system, BlinkMacSystemFont, Arial, Helvetica, sans-serif"/>
                <a:ea typeface="DejaVu Sans"/>
              </a:rPr>
              <a:t>Цель</a:t>
            </a:r>
            <a:r>
              <a:rPr lang="ru-RU" sz="2800" b="0" strike="noStrike" spc="-1">
                <a:solidFill>
                  <a:srgbClr val="000000"/>
                </a:solidFill>
                <a:latin typeface="apple-system, BlinkMacSystemFont, Arial, Helvetica, sans-serif"/>
                <a:ea typeface="DejaVu Sans"/>
              </a:rPr>
              <a:t> такой модели</a:t>
            </a:r>
            <a:r>
              <a:rPr lang="ru-RU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—</a:t>
            </a:r>
            <a:r>
              <a:rPr lang="ru-RU" sz="2800" b="0" strike="noStrike" spc="-1">
                <a:solidFill>
                  <a:srgbClr val="000000"/>
                </a:solidFill>
                <a:latin typeface="apple-system, BlinkMacSystemFont, Arial, Helvetica, sans-serif"/>
                <a:ea typeface="DejaVu Sans"/>
              </a:rPr>
              <a:t>успешное закрепление молодого (начинающего) педагога на месте работы или в должности педагога, повышение его профессионального потенциала и уровня, а также создание комфортной профессиональной среды внутри образовательной организации. </a:t>
            </a:r>
            <a:r>
              <a:rPr lang="ru-RU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ru-RU" sz="2800" b="0" strike="noStrike" spc="-1">
              <a:latin typeface="Arial"/>
            </a:endParaRPr>
          </a:p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CustomShape 1"/>
          <p:cNvSpPr/>
          <p:nvPr/>
        </p:nvSpPr>
        <p:spPr>
          <a:xfrm>
            <a:off x="838080" y="365040"/>
            <a:ext cx="10514520" cy="1324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100" b="1" strike="noStrike" spc="-1">
                <a:solidFill>
                  <a:srgbClr val="000000"/>
                </a:solidFill>
                <a:latin typeface="Calibri Light"/>
                <a:ea typeface="DejaVu Sans"/>
              </a:rPr>
              <a:t>СИСТЕМА РАБОТЫ с начинающими педагогами в дошкольном отделении МБОУ «Школа-интернат №4 г.Челябинска» регламентируется</a:t>
            </a:r>
            <a:r>
              <a:rPr lang="ru-RU" sz="4400" b="1" strike="noStrike" spc="-1">
                <a:solidFill>
                  <a:srgbClr val="000000"/>
                </a:solidFill>
                <a:latin typeface="Calibri Light"/>
                <a:ea typeface="DejaVu Sans"/>
              </a:rPr>
              <a:t>: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238" name="CustomShape 2"/>
          <p:cNvSpPr/>
          <p:nvPr/>
        </p:nvSpPr>
        <p:spPr>
          <a:xfrm>
            <a:off x="838080" y="1825560"/>
            <a:ext cx="10514520" cy="4350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228600" indent="-22752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Приказ «Об утверждении положения о системе наставничества педагогических работников в учреждении»</a:t>
            </a:r>
            <a:endParaRPr lang="ru-RU" sz="2800" b="0" strike="noStrike" spc="-1">
              <a:latin typeface="Arial"/>
            </a:endParaRPr>
          </a:p>
          <a:p>
            <a:pPr marL="228600" indent="-22752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Положение о системе наставничестве в ОО </a:t>
            </a:r>
            <a:endParaRPr lang="ru-RU" sz="2800" b="0" strike="noStrike" spc="-1">
              <a:latin typeface="Arial"/>
            </a:endParaRPr>
          </a:p>
          <a:p>
            <a:pPr marL="228600" indent="-22752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Программа  наставничества по формам наставничества </a:t>
            </a:r>
            <a:endParaRPr lang="ru-RU" sz="2800" b="0" strike="noStrike" spc="-1">
              <a:latin typeface="Arial"/>
            </a:endParaRPr>
          </a:p>
          <a:p>
            <a:pPr marL="228600" indent="-22752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Приказ «Об утверждении  наставнических пар»</a:t>
            </a:r>
            <a:endParaRPr lang="ru-RU" sz="2800" b="0" strike="noStrike" spc="-1">
              <a:latin typeface="Arial"/>
            </a:endParaRPr>
          </a:p>
          <a:p>
            <a:pPr marL="457200" indent="-45648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Приказ «О проведении итогового мероприятия в рамках реализации системы наставничества» 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CustomShape 1"/>
          <p:cNvSpPr/>
          <p:nvPr/>
        </p:nvSpPr>
        <p:spPr>
          <a:xfrm>
            <a:off x="838080" y="365040"/>
            <a:ext cx="10514520" cy="1324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u="sng" strike="noStrike" spc="-1">
                <a:solidFill>
                  <a:srgbClr val="4472C4"/>
                </a:solidFill>
                <a:uFillTx/>
                <a:latin typeface="Arial"/>
                <a:ea typeface="DejaVu Sans"/>
              </a:rPr>
              <a:t>4 ЭТАПА НАСТАВНИЧЕСТА:</a:t>
            </a:r>
            <a:br/>
            <a:r>
              <a:rPr lang="ru-RU" sz="2800" b="1" strike="noStrike" spc="-1">
                <a:solidFill>
                  <a:srgbClr val="000000"/>
                </a:solidFill>
                <a:latin typeface="Arial"/>
                <a:ea typeface="DejaVu Sans"/>
              </a:rPr>
              <a:t>1 этап АДАПТАЦИОННЫЙ</a:t>
            </a:r>
            <a:br/>
            <a:endParaRPr lang="ru-RU" sz="2800" b="0" strike="noStrike" spc="-1">
              <a:latin typeface="Arial"/>
            </a:endParaRPr>
          </a:p>
        </p:txBody>
      </p:sp>
      <p:sp>
        <p:nvSpPr>
          <p:cNvPr id="240" name="CustomShape 2"/>
          <p:cNvSpPr/>
          <p:nvPr/>
        </p:nvSpPr>
        <p:spPr>
          <a:xfrm>
            <a:off x="343080" y="1027800"/>
            <a:ext cx="5625720" cy="5148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Цель : предупредить разочарование и конфликты, поддержать педагога эмоционально, укрепить веру в себя</a:t>
            </a:r>
            <a:endParaRPr lang="ru-RU" sz="2800" b="0" strike="noStrike" spc="-1">
              <a:latin typeface="Arial"/>
            </a:endParaRPr>
          </a:p>
          <a:p>
            <a:pPr marL="457200" indent="-4564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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Беседа – знакомство </a:t>
            </a:r>
            <a:endParaRPr lang="ru-RU" sz="2800" b="0" strike="noStrike" spc="-1">
              <a:latin typeface="Arial"/>
            </a:endParaRPr>
          </a:p>
          <a:p>
            <a:pPr marL="457200" indent="-4564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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Анкетирование 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</p:txBody>
      </p:sp>
      <p:sp>
        <p:nvSpPr>
          <p:cNvPr id="241" name="CustomShape 3"/>
          <p:cNvSpPr/>
          <p:nvPr/>
        </p:nvSpPr>
        <p:spPr>
          <a:xfrm>
            <a:off x="4143240" y="1079280"/>
            <a:ext cx="7958520" cy="541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42" name="Рисунок 2"/>
          <p:cNvPicPr/>
          <p:nvPr/>
        </p:nvPicPr>
        <p:blipFill>
          <a:blip r:embed="rId2"/>
          <a:stretch/>
        </p:blipFill>
        <p:spPr>
          <a:xfrm>
            <a:off x="7242840" y="1079280"/>
            <a:ext cx="4859280" cy="3109680"/>
          </a:xfrm>
          <a:prstGeom prst="rect">
            <a:avLst/>
          </a:prstGeom>
          <a:ln w="0">
            <a:noFill/>
          </a:ln>
        </p:spPr>
      </p:pic>
      <p:pic>
        <p:nvPicPr>
          <p:cNvPr id="243" name="Объект 9"/>
          <p:cNvPicPr/>
          <p:nvPr/>
        </p:nvPicPr>
        <p:blipFill>
          <a:blip r:embed="rId3"/>
          <a:stretch/>
        </p:blipFill>
        <p:spPr>
          <a:xfrm>
            <a:off x="4923720" y="3394080"/>
            <a:ext cx="4547160" cy="3410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CustomShape 1"/>
          <p:cNvSpPr/>
          <p:nvPr/>
        </p:nvSpPr>
        <p:spPr>
          <a:xfrm>
            <a:off x="838080" y="365040"/>
            <a:ext cx="10514520" cy="1324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Arial"/>
                <a:ea typeface="DejaVu Sans"/>
              </a:rPr>
              <a:t>1 этап АДАПТАЦИОННЫЙ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45" name="CustomShape 2"/>
          <p:cNvSpPr/>
          <p:nvPr/>
        </p:nvSpPr>
        <p:spPr>
          <a:xfrm>
            <a:off x="6929280" y="1980000"/>
            <a:ext cx="5130360" cy="4350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457200" indent="-4564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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Участие в заседаниях методического объединения</a:t>
            </a:r>
            <a:endParaRPr lang="ru-RU" sz="2800" b="0" strike="noStrike" spc="-1">
              <a:latin typeface="Arial"/>
            </a:endParaRPr>
          </a:p>
          <a:p>
            <a:pPr marL="457200" indent="-4564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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Составление плана работы наставника и наставляемого</a:t>
            </a:r>
            <a:endParaRPr lang="ru-RU" sz="2800" b="0" strike="noStrike" spc="-1">
              <a:latin typeface="Arial"/>
            </a:endParaRPr>
          </a:p>
          <a:p>
            <a:pPr marL="457200" indent="-4564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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Изучение нормативно-правовой базы </a:t>
            </a:r>
            <a:endParaRPr lang="ru-RU" sz="2800" b="0" strike="noStrike" spc="-1">
              <a:latin typeface="Arial"/>
            </a:endParaRPr>
          </a:p>
          <a:p>
            <a:pPr marL="457200" indent="-4564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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Ведение документации</a:t>
            </a:r>
            <a:r>
              <a:rPr lang="ru-RU" sz="96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ru-RU" sz="96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9600" b="0" strike="noStrike" spc="-1">
              <a:latin typeface="Arial"/>
            </a:endParaRPr>
          </a:p>
        </p:txBody>
      </p:sp>
      <p:sp>
        <p:nvSpPr>
          <p:cNvPr id="246" name="CustomShape 3"/>
          <p:cNvSpPr/>
          <p:nvPr/>
        </p:nvSpPr>
        <p:spPr>
          <a:xfrm>
            <a:off x="900000" y="1949400"/>
            <a:ext cx="5130360" cy="4350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47" name="Рисунок 10"/>
          <p:cNvPicPr/>
          <p:nvPr/>
        </p:nvPicPr>
        <p:blipFill>
          <a:blip r:embed="rId2"/>
          <a:stretch/>
        </p:blipFill>
        <p:spPr>
          <a:xfrm>
            <a:off x="3531240" y="1689480"/>
            <a:ext cx="2588760" cy="1876320"/>
          </a:xfrm>
          <a:prstGeom prst="rect">
            <a:avLst/>
          </a:prstGeom>
          <a:ln w="0">
            <a:noFill/>
          </a:ln>
        </p:spPr>
      </p:pic>
      <p:pic>
        <p:nvPicPr>
          <p:cNvPr id="248" name="Рисунок 5"/>
          <p:cNvPicPr/>
          <p:nvPr/>
        </p:nvPicPr>
        <p:blipFill>
          <a:blip r:embed="rId3"/>
          <a:srcRect l="202" r="2280"/>
          <a:stretch/>
        </p:blipFill>
        <p:spPr>
          <a:xfrm>
            <a:off x="456480" y="1441800"/>
            <a:ext cx="2783160" cy="1797840"/>
          </a:xfrm>
          <a:prstGeom prst="rect">
            <a:avLst/>
          </a:prstGeom>
          <a:ln w="0">
            <a:noFill/>
          </a:ln>
        </p:spPr>
      </p:pic>
      <p:pic>
        <p:nvPicPr>
          <p:cNvPr id="249" name="Рисунок 9"/>
          <p:cNvPicPr/>
          <p:nvPr/>
        </p:nvPicPr>
        <p:blipFill>
          <a:blip r:embed="rId4"/>
          <a:stretch/>
        </p:blipFill>
        <p:spPr>
          <a:xfrm>
            <a:off x="540000" y="3420000"/>
            <a:ext cx="2102400" cy="3272760"/>
          </a:xfrm>
          <a:prstGeom prst="rect">
            <a:avLst/>
          </a:prstGeom>
          <a:ln w="0">
            <a:noFill/>
          </a:ln>
        </p:spPr>
      </p:pic>
      <p:pic>
        <p:nvPicPr>
          <p:cNvPr id="250" name="Рисунок 4"/>
          <p:cNvPicPr/>
          <p:nvPr/>
        </p:nvPicPr>
        <p:blipFill>
          <a:blip r:embed="rId5"/>
          <a:srcRect t="3882" r="5" b="17164"/>
          <a:stretch/>
        </p:blipFill>
        <p:spPr>
          <a:xfrm>
            <a:off x="3111120" y="4140000"/>
            <a:ext cx="3188880" cy="2517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CustomShape 1"/>
          <p:cNvSpPr/>
          <p:nvPr/>
        </p:nvSpPr>
        <p:spPr>
          <a:xfrm>
            <a:off x="838080" y="365040"/>
            <a:ext cx="10514520" cy="1324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Arial"/>
                <a:ea typeface="DejaVu Sans"/>
              </a:rPr>
              <a:t>2 этап ОСНОВНОЙ </a:t>
            </a:r>
            <a:br/>
            <a:r>
              <a:rPr lang="ru-RU" sz="2800" b="1" strike="noStrike" spc="-1">
                <a:solidFill>
                  <a:srgbClr val="000000"/>
                </a:solidFill>
                <a:latin typeface="Arial"/>
                <a:ea typeface="DejaVu Sans"/>
              </a:rPr>
              <a:t>(ПРОЕКТИРОВОЧНЫЙ)</a:t>
            </a:r>
            <a:br/>
            <a:endParaRPr lang="ru-RU" sz="2800" b="0" strike="noStrike" spc="-1">
              <a:latin typeface="Arial"/>
            </a:endParaRPr>
          </a:p>
        </p:txBody>
      </p:sp>
      <p:sp>
        <p:nvSpPr>
          <p:cNvPr id="252" name="CustomShape 2"/>
          <p:cNvSpPr/>
          <p:nvPr/>
        </p:nvSpPr>
        <p:spPr>
          <a:xfrm>
            <a:off x="299880" y="1419120"/>
            <a:ext cx="5668560" cy="51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228600" indent="-2275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ПРОЦЕСС РАЗВИТИЯ ПРОФЕССИОНАЛЬНЫХ УМЕНИЙ </a:t>
            </a:r>
            <a:endParaRPr lang="ru-RU" sz="2400" b="0" strike="noStrike" spc="-1">
              <a:latin typeface="Arial"/>
            </a:endParaRPr>
          </a:p>
          <a:p>
            <a:pPr marL="228600" indent="-2275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ФОРМИРОВАНИЯ СВОЕГО </a:t>
            </a:r>
            <a:endParaRPr lang="ru-RU" sz="2400" b="0" strike="noStrike" spc="-1">
              <a:latin typeface="Arial"/>
            </a:endParaRPr>
          </a:p>
          <a:p>
            <a:pPr marL="360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   СТИЛЯ В РАБОТЕ </a:t>
            </a:r>
            <a:endParaRPr lang="ru-RU" sz="2400" b="0" strike="noStrike" spc="-1">
              <a:latin typeface="Arial"/>
            </a:endParaRPr>
          </a:p>
          <a:p>
            <a:pPr marL="228600" indent="-2275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ПОИСК ЛУЧШИХ МЕТОДОВ И </a:t>
            </a:r>
            <a:endParaRPr lang="ru-RU" sz="2400" b="0" strike="noStrike" spc="-1">
              <a:latin typeface="Arial"/>
            </a:endParaRPr>
          </a:p>
          <a:p>
            <a:pPr marL="228600" indent="-2275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ПРИЕМОВ РАБОТЫ С ДЕТЬМИ</a:t>
            </a:r>
            <a:endParaRPr lang="ru-RU" sz="2400" b="0" strike="noStrike" spc="-1">
              <a:latin typeface="Arial"/>
            </a:endParaRPr>
          </a:p>
          <a:p>
            <a:pPr marL="228600" indent="-2275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НАКОПЛЕНИЕ ОПЫТА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253" name="CustomShape 3"/>
          <p:cNvSpPr/>
          <p:nvPr/>
        </p:nvSpPr>
        <p:spPr>
          <a:xfrm>
            <a:off x="5019480" y="1058040"/>
            <a:ext cx="6500160" cy="5241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54" name="Рисунок 11"/>
          <p:cNvPicPr/>
          <p:nvPr/>
        </p:nvPicPr>
        <p:blipFill>
          <a:blip r:embed="rId2"/>
          <a:stretch/>
        </p:blipFill>
        <p:spPr>
          <a:xfrm>
            <a:off x="9000000" y="180000"/>
            <a:ext cx="2699640" cy="3343320"/>
          </a:xfrm>
          <a:prstGeom prst="rect">
            <a:avLst/>
          </a:prstGeom>
          <a:ln w="0">
            <a:noFill/>
          </a:ln>
        </p:spPr>
      </p:pic>
      <p:pic>
        <p:nvPicPr>
          <p:cNvPr id="255" name="Рисунок 254"/>
          <p:cNvPicPr/>
          <p:nvPr/>
        </p:nvPicPr>
        <p:blipFill>
          <a:blip r:embed="rId3"/>
          <a:stretch/>
        </p:blipFill>
        <p:spPr>
          <a:xfrm>
            <a:off x="5760000" y="1973160"/>
            <a:ext cx="2706480" cy="3606480"/>
          </a:xfrm>
          <a:prstGeom prst="rect">
            <a:avLst/>
          </a:prstGeom>
          <a:ln w="0">
            <a:noFill/>
          </a:ln>
        </p:spPr>
      </p:pic>
      <p:pic>
        <p:nvPicPr>
          <p:cNvPr id="256" name="Рисунок 255"/>
          <p:cNvPicPr/>
          <p:nvPr/>
        </p:nvPicPr>
        <p:blipFill>
          <a:blip r:embed="rId4"/>
          <a:stretch/>
        </p:blipFill>
        <p:spPr>
          <a:xfrm>
            <a:off x="8676360" y="3349800"/>
            <a:ext cx="2663280" cy="3309840"/>
          </a:xfrm>
          <a:prstGeom prst="rect">
            <a:avLst/>
          </a:prstGeom>
          <a:ln w="0">
            <a:noFill/>
          </a:ln>
        </p:spPr>
      </p:pic>
      <p:pic>
        <p:nvPicPr>
          <p:cNvPr id="257" name="Рисунок 2_0"/>
          <p:cNvPicPr/>
          <p:nvPr/>
        </p:nvPicPr>
        <p:blipFill>
          <a:blip r:embed="rId5"/>
          <a:stretch/>
        </p:blipFill>
        <p:spPr>
          <a:xfrm>
            <a:off x="3087000" y="4320000"/>
            <a:ext cx="3212640" cy="2409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Рисунок 6"/>
          <p:cNvPicPr/>
          <p:nvPr/>
        </p:nvPicPr>
        <p:blipFill>
          <a:blip r:embed="rId2"/>
          <a:stretch/>
        </p:blipFill>
        <p:spPr>
          <a:xfrm>
            <a:off x="9244080" y="2160000"/>
            <a:ext cx="1915560" cy="2699640"/>
          </a:xfrm>
          <a:prstGeom prst="rect">
            <a:avLst/>
          </a:prstGeom>
          <a:ln w="0">
            <a:noFill/>
          </a:ln>
        </p:spPr>
      </p:pic>
      <p:sp>
        <p:nvSpPr>
          <p:cNvPr id="259" name="CustomShape 1"/>
          <p:cNvSpPr/>
          <p:nvPr/>
        </p:nvSpPr>
        <p:spPr>
          <a:xfrm>
            <a:off x="5929200" y="235080"/>
            <a:ext cx="5628600" cy="9526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Подготовка  и участие детей в конкурсах</a:t>
            </a:r>
            <a:endParaRPr lang="ru-RU" sz="2800" b="0" strike="noStrike" spc="-1" dirty="0">
              <a:latin typeface="Arial"/>
            </a:endParaRPr>
          </a:p>
        </p:txBody>
      </p:sp>
      <p:pic>
        <p:nvPicPr>
          <p:cNvPr id="260" name="Рисунок 259"/>
          <p:cNvPicPr/>
          <p:nvPr/>
        </p:nvPicPr>
        <p:blipFill>
          <a:blip r:embed="rId3"/>
          <a:stretch/>
        </p:blipFill>
        <p:spPr>
          <a:xfrm>
            <a:off x="2634120" y="3600000"/>
            <a:ext cx="2225520" cy="3059640"/>
          </a:xfrm>
          <a:prstGeom prst="rect">
            <a:avLst/>
          </a:prstGeom>
          <a:ln w="0">
            <a:noFill/>
          </a:ln>
        </p:spPr>
      </p:pic>
      <p:pic>
        <p:nvPicPr>
          <p:cNvPr id="261" name="Рисунок 260"/>
          <p:cNvPicPr/>
          <p:nvPr/>
        </p:nvPicPr>
        <p:blipFill>
          <a:blip r:embed="rId4"/>
          <a:stretch/>
        </p:blipFill>
        <p:spPr>
          <a:xfrm>
            <a:off x="360000" y="518040"/>
            <a:ext cx="1979640" cy="2721600"/>
          </a:xfrm>
          <a:prstGeom prst="rect">
            <a:avLst/>
          </a:prstGeom>
          <a:ln w="0">
            <a:noFill/>
          </a:ln>
        </p:spPr>
      </p:pic>
      <p:pic>
        <p:nvPicPr>
          <p:cNvPr id="262" name="Рисунок 261"/>
          <p:cNvPicPr/>
          <p:nvPr/>
        </p:nvPicPr>
        <p:blipFill>
          <a:blip r:embed="rId5"/>
          <a:stretch/>
        </p:blipFill>
        <p:spPr>
          <a:xfrm>
            <a:off x="2520000" y="360000"/>
            <a:ext cx="2094840" cy="2879640"/>
          </a:xfrm>
          <a:prstGeom prst="rect">
            <a:avLst/>
          </a:prstGeom>
          <a:ln w="0">
            <a:noFill/>
          </a:ln>
        </p:spPr>
      </p:pic>
      <p:pic>
        <p:nvPicPr>
          <p:cNvPr id="263" name="Рисунок 262"/>
          <p:cNvPicPr/>
          <p:nvPr/>
        </p:nvPicPr>
        <p:blipFill>
          <a:blip r:embed="rId6"/>
          <a:stretch/>
        </p:blipFill>
        <p:spPr>
          <a:xfrm>
            <a:off x="5580000" y="1980000"/>
            <a:ext cx="2225880" cy="3059640"/>
          </a:xfrm>
          <a:prstGeom prst="rect">
            <a:avLst/>
          </a:prstGeom>
          <a:ln w="0">
            <a:noFill/>
          </a:ln>
        </p:spPr>
      </p:pic>
      <p:pic>
        <p:nvPicPr>
          <p:cNvPr id="264" name="Рисунок 263"/>
          <p:cNvPicPr/>
          <p:nvPr/>
        </p:nvPicPr>
        <p:blipFill>
          <a:blip r:embed="rId7"/>
          <a:stretch/>
        </p:blipFill>
        <p:spPr>
          <a:xfrm>
            <a:off x="540000" y="3780000"/>
            <a:ext cx="1963800" cy="269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CustomShape 1"/>
          <p:cNvSpPr/>
          <p:nvPr/>
        </p:nvSpPr>
        <p:spPr>
          <a:xfrm>
            <a:off x="838080" y="365040"/>
            <a:ext cx="10514520" cy="1324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Arial"/>
                <a:ea typeface="DejaVu Sans"/>
              </a:rPr>
              <a:t>3  ЭТАП</a:t>
            </a:r>
            <a:br/>
            <a:r>
              <a:rPr lang="ru-RU" sz="2800" b="1" strike="noStrike" spc="-1">
                <a:solidFill>
                  <a:srgbClr val="000000"/>
                </a:solidFill>
                <a:latin typeface="Arial"/>
                <a:ea typeface="DejaVu Sans"/>
              </a:rPr>
              <a:t>САМОСОВЕРШЕНСТВОВАНИЕ И САМОРАЗВИТИЕ МОЛОДОГО ПЕДАГОГА 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66" name="CustomShape 2"/>
          <p:cNvSpPr/>
          <p:nvPr/>
        </p:nvSpPr>
        <p:spPr>
          <a:xfrm>
            <a:off x="394560" y="1939320"/>
            <a:ext cx="4790880" cy="455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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Подготовка портфолио</a:t>
            </a:r>
            <a:endParaRPr lang="ru-RU" sz="2800" b="0" strike="noStrike" spc="-1"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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Участие в конкурсном 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  движении:</a:t>
            </a:r>
            <a:endParaRPr lang="ru-RU" sz="2800" b="0" strike="noStrike" spc="-1"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Педагогический калейдоскоп</a:t>
            </a:r>
            <a:endParaRPr lang="ru-RU" sz="2800" b="0" strike="noStrike" spc="-1"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Конкурс на лучшую методическую разработку.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Педагогический дебют.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</p:txBody>
      </p:sp>
      <p:pic>
        <p:nvPicPr>
          <p:cNvPr id="267" name="Рисунок 3"/>
          <p:cNvPicPr/>
          <p:nvPr/>
        </p:nvPicPr>
        <p:blipFill>
          <a:blip r:embed="rId2"/>
          <a:stretch/>
        </p:blipFill>
        <p:spPr>
          <a:xfrm>
            <a:off x="5940000" y="2160000"/>
            <a:ext cx="2509920" cy="3349800"/>
          </a:xfrm>
          <a:prstGeom prst="rect">
            <a:avLst/>
          </a:prstGeom>
          <a:ln w="0">
            <a:noFill/>
          </a:ln>
        </p:spPr>
      </p:pic>
      <p:pic>
        <p:nvPicPr>
          <p:cNvPr id="268" name="Рисунок 5"/>
          <p:cNvPicPr/>
          <p:nvPr/>
        </p:nvPicPr>
        <p:blipFill>
          <a:blip r:embed="rId3"/>
          <a:stretch/>
        </p:blipFill>
        <p:spPr>
          <a:xfrm>
            <a:off x="9180000" y="1278720"/>
            <a:ext cx="2161080" cy="3220920"/>
          </a:xfrm>
          <a:prstGeom prst="rect">
            <a:avLst/>
          </a:prstGeom>
          <a:ln w="0">
            <a:noFill/>
          </a:ln>
        </p:spPr>
      </p:pic>
      <p:pic>
        <p:nvPicPr>
          <p:cNvPr id="269" name="Рисунок 268"/>
          <p:cNvPicPr/>
          <p:nvPr/>
        </p:nvPicPr>
        <p:blipFill>
          <a:blip r:embed="rId4"/>
          <a:stretch/>
        </p:blipFill>
        <p:spPr>
          <a:xfrm>
            <a:off x="8749800" y="4334400"/>
            <a:ext cx="2949840" cy="2145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701</TotalTime>
  <Words>485</Words>
  <Application>Microsoft Office PowerPoint</Application>
  <PresentationFormat>Широкоэкранный</PresentationFormat>
  <Paragraphs>82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12</vt:i4>
      </vt:variant>
    </vt:vector>
  </HeadingPairs>
  <TitlesOfParts>
    <vt:vector size="26" baseType="lpstr">
      <vt:lpstr>apple-system, BlinkMacSystemFont, Arial, Helvetica, sans-serif</vt:lpstr>
      <vt:lpstr>Arial</vt:lpstr>
      <vt:lpstr>Calibri</vt:lpstr>
      <vt:lpstr>Calibri Light</vt:lpstr>
      <vt:lpstr>ITCFranklinGothicW10-Bk 862339</vt:lpstr>
      <vt:lpstr>ITCFranklinGothicW10-Md 862390</vt:lpstr>
      <vt:lpstr>Symbol</vt:lpstr>
      <vt:lpstr>Wingdings</vt:lpstr>
      <vt:lpstr>Office Theme</vt:lpstr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Елена Букреева</dc:creator>
  <dc:description/>
  <cp:lastModifiedBy>Елена Букреева</cp:lastModifiedBy>
  <cp:revision>38</cp:revision>
  <dcterms:created xsi:type="dcterms:W3CDTF">2024-11-07T14:55:20Z</dcterms:created>
  <dcterms:modified xsi:type="dcterms:W3CDTF">2024-11-11T17:10:07Z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Широкоэкранный</vt:lpwstr>
  </property>
  <property fmtid="{D5CDD505-2E9C-101B-9397-08002B2CF9AE}" pid="3" name="Slides">
    <vt:i4>12</vt:i4>
  </property>
</Properties>
</file>