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90" r:id="rId3"/>
    <p:sldId id="288" r:id="rId4"/>
    <p:sldId id="257" r:id="rId5"/>
    <p:sldId id="289" r:id="rId6"/>
    <p:sldId id="259" r:id="rId7"/>
    <p:sldId id="291" r:id="rId8"/>
    <p:sldId id="266" r:id="rId9"/>
    <p:sldId id="260" r:id="rId10"/>
    <p:sldId id="292" r:id="rId11"/>
    <p:sldId id="293" r:id="rId12"/>
    <p:sldId id="301" r:id="rId13"/>
    <p:sldId id="300" r:id="rId14"/>
    <p:sldId id="294" r:id="rId15"/>
    <p:sldId id="295" r:id="rId16"/>
    <p:sldId id="296" r:id="rId17"/>
    <p:sldId id="262" r:id="rId18"/>
    <p:sldId id="297" r:id="rId19"/>
    <p:sldId id="263" r:id="rId20"/>
    <p:sldId id="264" r:id="rId21"/>
    <p:sldId id="267" r:id="rId22"/>
    <p:sldId id="298" r:id="rId23"/>
    <p:sldId id="269" r:id="rId24"/>
    <p:sldId id="270" r:id="rId25"/>
    <p:sldId id="271" r:id="rId26"/>
    <p:sldId id="299" r:id="rId27"/>
    <p:sldId id="272" r:id="rId28"/>
    <p:sldId id="273" r:id="rId29"/>
    <p:sldId id="275" r:id="rId30"/>
    <p:sldId id="283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74" r:id="rId39"/>
    <p:sldId id="284" r:id="rId40"/>
    <p:sldId id="285" r:id="rId41"/>
    <p:sldId id="287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00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82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8042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632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4510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244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429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615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02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289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8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01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81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09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485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622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9FD7A-59A8-477D-8741-2AF13262B9FF}" type="datetimeFigureOut">
              <a:rPr lang="ru-RU" smtClean="0"/>
              <a:t>30.12.2025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A19CDF7-0ED0-4D74-A535-544E0B70E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579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rasotaimedicina.ru/symptom/heaviness/abdominal" TargetMode="External"/><Relationship Id="rId2" Type="http://schemas.openxmlformats.org/officeDocument/2006/relationships/hyperlink" Target="https://www.krasotaimedicina.ru/symptom/abdominal-pain/lower-women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6543"/>
            <a:ext cx="9144000" cy="14608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Республики Крым</a:t>
            </a:r>
            <a:b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образовательное учреждение</a:t>
            </a:r>
            <a:b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</a:t>
            </a:r>
            <a:b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«Крымский медицинский колледж»</a:t>
            </a:r>
            <a:br>
              <a:rPr lang="ru-RU" sz="1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956118"/>
            <a:ext cx="9144000" cy="318738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ЦМК по акушерству и гинекологии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МДК.02.03., Раздел3, Подраздел 3.1. Оказание акушерской помощи 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Лекция № 5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Аномалии таза: диагностика различных форм узкого таза, определение клинического несоответствия, профилактика осложнений</a:t>
            </a:r>
          </a:p>
          <a:p>
            <a:pPr algn="ctr"/>
            <a:endParaRPr lang="ru-RU" sz="32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  <a:r>
              <a:rPr lang="ru-RU" sz="1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Шембелев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И.Г</a:t>
            </a:r>
            <a:r>
              <a:rPr lang="ru-RU" sz="19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498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Классификация анатомически узкого таза</a:t>
            </a:r>
            <a:br>
              <a:rPr lang="ru-RU" dirty="0"/>
            </a:br>
            <a:r>
              <a:rPr lang="ru-RU" dirty="0"/>
              <a:t>по степени сужения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41714"/>
            <a:ext cx="8596668" cy="46010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степени сужения таза, как правило, судят по величине истинной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конъюгаты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Литцману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4 степени: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vera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- 11,0-9,0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vera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- 9,0-7,5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vera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- 7,5-6,5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vera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&lt; 6,5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Малиновскому: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•Легкая степень сужения: 8,0- 10,0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•Резкая степень сужения: 6,0- 8,0 см.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•Абсолютная степень сужения: &lt; 6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864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5371"/>
          </a:xfrm>
        </p:spPr>
        <p:txBody>
          <a:bodyPr/>
          <a:lstStyle/>
          <a:p>
            <a:pPr algn="ctr"/>
            <a:r>
              <a:rPr lang="ru-RU" dirty="0"/>
              <a:t>Диагностика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94971"/>
            <a:ext cx="9721308" cy="4820769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Анамнез: возраст, перенесенные общие и инфекционные заболевания (инфантилизм, рахит, костный туберкулез). </a:t>
            </a:r>
          </a:p>
          <a:p>
            <a:pPr algn="just"/>
            <a:r>
              <a:rPr lang="ru-RU" sz="2000" dirty="0"/>
              <a:t>Акушерский анамнез: позднее начало менструаций, нарушение их ритма, затяжные предшествующие роды со слабостью родовой деятельности, оперативное </a:t>
            </a:r>
            <a:r>
              <a:rPr lang="ru-RU" sz="2000" dirty="0" err="1"/>
              <a:t>родоразрешение</a:t>
            </a:r>
            <a:r>
              <a:rPr lang="ru-RU" sz="2000" dirty="0"/>
              <a:t>, особенно кесарево сечение, </a:t>
            </a:r>
            <a:r>
              <a:rPr lang="ru-RU" sz="2000" dirty="0" err="1"/>
              <a:t>плодоразрушающие</a:t>
            </a:r>
            <a:r>
              <a:rPr lang="ru-RU" sz="2000" dirty="0"/>
              <a:t> операции, роды крупным плодом. </a:t>
            </a:r>
          </a:p>
          <a:p>
            <a:pPr algn="just"/>
            <a:r>
              <a:rPr lang="ru-RU" sz="2000" dirty="0"/>
              <a:t>При общем наружном осмотре: малый рост – 155-145 см. и ниже, как предпосылка </a:t>
            </a:r>
            <a:r>
              <a:rPr lang="ru-RU" sz="2000" dirty="0" err="1"/>
              <a:t>равномерносуженному</a:t>
            </a:r>
            <a:r>
              <a:rPr lang="ru-RU" sz="2000" dirty="0"/>
              <a:t> тазу; большой рост – выше 165 см. – воронкообразному; на признаки рахита – плоскорахитическому, а также к простому плоскому тазу; укорочение ноги, изменение формы тазобедренных суставов (одного из двух) – кососуженных тазов.</a:t>
            </a:r>
          </a:p>
          <a:p>
            <a:pPr algn="just"/>
            <a:r>
              <a:rPr lang="ru-RU" sz="2000" dirty="0"/>
              <a:t>Обращают внимание на форму живота: при узком тазе он имеет остроконечную форму у первородящих и становится отвислым у повторнородящих</a:t>
            </a:r>
          </a:p>
        </p:txBody>
      </p:sp>
    </p:spTree>
    <p:extLst>
      <p:ext uri="{BB962C8B-B14F-4D97-AF65-F5344CB8AC3E}">
        <p14:creationId xmlns:p14="http://schemas.microsoft.com/office/powerpoint/2010/main" val="1296319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Инфантильный таз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491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f8e39d19da19adf85b28ba7c27a745b94e567ce8-7552414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7" y="740229"/>
            <a:ext cx="8026400" cy="571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374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Тазометрия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94885"/>
            <a:ext cx="8596668" cy="44464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Основным методом диагностики узкого таза в практическом акушерстве является наружная </a:t>
            </a:r>
            <a:r>
              <a:rPr lang="ru-RU" dirty="0" err="1"/>
              <a:t>пельвиометрия</a:t>
            </a:r>
            <a:r>
              <a:rPr lang="ru-RU" dirty="0"/>
              <a:t>: </a:t>
            </a:r>
          </a:p>
          <a:p>
            <a:pPr marL="0" indent="0">
              <a:buNone/>
            </a:pPr>
            <a:r>
              <a:rPr lang="ru-RU" dirty="0"/>
              <a:t>• - d. </a:t>
            </a:r>
            <a:r>
              <a:rPr lang="ru-RU" dirty="0" err="1"/>
              <a:t>spinarum</a:t>
            </a:r>
            <a:r>
              <a:rPr lang="ru-RU" dirty="0"/>
              <a:t>- (25-26 см норма)</a:t>
            </a:r>
          </a:p>
          <a:p>
            <a:pPr marL="0" indent="0">
              <a:buNone/>
            </a:pPr>
            <a:r>
              <a:rPr lang="ru-RU" dirty="0"/>
              <a:t> • - d. </a:t>
            </a:r>
            <a:r>
              <a:rPr lang="ru-RU" dirty="0" err="1"/>
              <a:t>cristarum</a:t>
            </a:r>
            <a:r>
              <a:rPr lang="ru-RU" dirty="0"/>
              <a:t> (28-29 см)</a:t>
            </a:r>
          </a:p>
          <a:p>
            <a:pPr marL="0" indent="0">
              <a:buNone/>
            </a:pPr>
            <a:r>
              <a:rPr lang="ru-RU" dirty="0"/>
              <a:t> • - d. </a:t>
            </a:r>
            <a:r>
              <a:rPr lang="ru-RU" dirty="0" err="1"/>
              <a:t>trochanterica</a:t>
            </a:r>
            <a:r>
              <a:rPr lang="ru-RU" dirty="0"/>
              <a:t> (30-31 см)</a:t>
            </a:r>
          </a:p>
          <a:p>
            <a:pPr marL="0" indent="0">
              <a:buNone/>
            </a:pPr>
            <a:r>
              <a:rPr lang="ru-RU" dirty="0"/>
              <a:t> • - </a:t>
            </a:r>
            <a:r>
              <a:rPr lang="ru-RU" dirty="0" err="1"/>
              <a:t>conjugata</a:t>
            </a:r>
            <a:r>
              <a:rPr lang="ru-RU" dirty="0"/>
              <a:t> </a:t>
            </a:r>
            <a:r>
              <a:rPr lang="ru-RU" dirty="0" err="1"/>
              <a:t>externa</a:t>
            </a:r>
            <a:r>
              <a:rPr lang="ru-RU" dirty="0"/>
              <a:t> (21 см)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0324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0.slide-share.ru/s_slide/224918a92507bd561f0ccbe7cf285df0/8f4340b1-d1f8-4e33-8163-0408f599081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88" y="637954"/>
            <a:ext cx="9144000" cy="569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966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dUniver.com-izmerenie_narugnix_razmerov_taza-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7775" y="449263"/>
            <a:ext cx="8171996" cy="5592762"/>
          </a:xfrm>
        </p:spPr>
      </p:pic>
    </p:spTree>
    <p:extLst>
      <p:ext uri="{BB962C8B-B14F-4D97-AF65-F5344CB8AC3E}">
        <p14:creationId xmlns:p14="http://schemas.microsoft.com/office/powerpoint/2010/main" val="319843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302" y="289559"/>
            <a:ext cx="10015870" cy="1985807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Ромб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Михаэлиса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ромбовидный контур, который иногда заметен в нижней части спины человека. Ромб определяется следующими вершинами: Ямки Венеры, верх ягодичной складки и выступающие края больших спинных мышц. Ромб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Михаэлиса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назван в честь Густава Адольфа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Михаэлиса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немецкого акушера 19 века. </a:t>
            </a:r>
          </a:p>
        </p:txBody>
      </p:sp>
      <p:pic>
        <p:nvPicPr>
          <p:cNvPr id="3074" name="Picture 2" descr="https://avatars.mds.yandex.net/i?id=8cfe6ec46362b57bfe78abb04b9378561f7cb5b9-447707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2275366"/>
            <a:ext cx="9019558" cy="458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793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22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42103"/>
            <a:ext cx="8596668" cy="4699259"/>
          </a:xfrm>
        </p:spPr>
        <p:txBody>
          <a:bodyPr/>
          <a:lstStyle/>
          <a:p>
            <a:pPr>
              <a:buNone/>
              <a:defRPr/>
            </a:pP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Влагалищное исследование:</a:t>
            </a:r>
          </a:p>
          <a:p>
            <a:pPr>
              <a:defRPr/>
            </a:pP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диагональной </a:t>
            </a:r>
            <a:r>
              <a:rPr lang="ru-RU" alt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конъюгаты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(12,5-13 см), </a:t>
            </a:r>
          </a:p>
          <a:p>
            <a:pPr>
              <a:defRPr/>
            </a:pP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исследуются крестцовая впадина, </a:t>
            </a:r>
          </a:p>
          <a:p>
            <a:pPr>
              <a:defRPr/>
            </a:pP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седалищные ости, </a:t>
            </a:r>
          </a:p>
          <a:p>
            <a:pPr>
              <a:defRPr/>
            </a:pP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выявляются экзостозы и деформации в малом тазу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327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1461"/>
            <a:ext cx="8596668" cy="57899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ИСТИННАЯ КОНЪЮГАТА РАССЧИТЫВАЕТСЯ: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по диагональной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конъюгате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(-1,5; -2 см);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по наружной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конъюгате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(-9 см);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по вертикальному размеру ромба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Михаэлиса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по размеру Франка (расстояние от остистого отростка VII шейного позвонка до середины яремной вырезки);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с помощью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рентгенопельвиометрии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по данным УЗИ</a:t>
            </a:r>
          </a:p>
        </p:txBody>
      </p:sp>
    </p:spTree>
    <p:extLst>
      <p:ext uri="{BB962C8B-B14F-4D97-AF65-F5344CB8AC3E}">
        <p14:creationId xmlns:p14="http://schemas.microsoft.com/office/powerpoint/2010/main" val="291706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5714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Цели лекции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179" y="1652822"/>
            <a:ext cx="8596668" cy="48217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Изучить понятие, причины возникновения узкого таза.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 методы  диагностики узких тазов.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Изучить методы профилактики узких тазов.</a:t>
            </a:r>
            <a:endParaRPr lang="ru-RU" dirty="0"/>
          </a:p>
          <a:p>
            <a:pPr marL="0" indent="0">
              <a:buNone/>
            </a:pPr>
            <a:r>
              <a:rPr lang="ru-RU" sz="3900" dirty="0">
                <a:solidFill>
                  <a:srgbClr val="00B050"/>
                </a:solidFill>
              </a:rPr>
              <a:t>Актуальность</a:t>
            </a:r>
            <a:endParaRPr lang="ru-RU" sz="15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Частота анатомически узкого таза колеблется в широких пределах (от 2,6 до 15-20%), а в последнее десятилетие остается достаточно стабильной: 3,6- 4,7%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Роды при узком тазе могут осложняться и приводить к гибели женщины и новорожденного. Своевременная диагностика аномалий таза  способствует благополучному исходу родов.</a:t>
            </a:r>
          </a:p>
        </p:txBody>
      </p:sp>
    </p:spTree>
    <p:extLst>
      <p:ext uri="{BB962C8B-B14F-4D97-AF65-F5344CB8AC3E}">
        <p14:creationId xmlns:p14="http://schemas.microsoft.com/office/powerpoint/2010/main" val="3522252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97180"/>
            <a:ext cx="8596668" cy="6149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ОПРЕДЕЛЕНИЕ ДИАГОНАЛЬНОЙ КОНЪЮГАТЫ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493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25880"/>
            <a:ext cx="9335346" cy="516635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методы исследования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Рентгенопельвиометрия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(прямые и поперечные размеры малого таза, форма и наклон стенок таза, экзостозы, ширина симфиза, размер головки плода, особенности ее строения и т.д.)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УЗИ 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(истинная </a:t>
            </a:r>
            <a:r>
              <a:rPr lang="ru-RU" alt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коньюгата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место расположения, размеры головки, при </a:t>
            </a:r>
            <a:r>
              <a:rPr lang="ru-RU" alt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трансвагинальном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сканировании - прямые и поперечные размеры малого таза)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Магнитно-резонансная томография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(точное измерения таза, предлежащей части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99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dirty="0"/>
              <a:t>Клинически узкий таз. </a:t>
            </a:r>
            <a:br>
              <a:rPr lang="ru-RU" altLang="ru-RU" dirty="0"/>
            </a:br>
            <a:r>
              <a:rPr lang="ru-RU" altLang="ru-RU" dirty="0"/>
              <a:t>Диагностика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42615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головка не прижата ко входу в малый таз с началом родовой деятельности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аномалии родовой деятельности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несвоевременное излитие околоплодных вод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головка не продвигается при полном открытии шейки матки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 или прекращение мочеиспускания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выраженная конфигурация головки, образование родовой опухоли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отек шейки матки, она свисает во влагалище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затяжное течение родов, гипоксия плода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симптом </a:t>
            </a:r>
            <a:r>
              <a:rPr lang="ru-RU" alt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Вастена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Цангемайстера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140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80999"/>
            <a:ext cx="10542209" cy="118654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/>
              <a:t>Признаки соответствия </a:t>
            </a:r>
            <a:br>
              <a:rPr lang="ru-RU" altLang="ru-RU" b="1" dirty="0"/>
            </a:br>
            <a:r>
              <a:rPr lang="ru-RU" altLang="ru-RU" b="1" dirty="0"/>
              <a:t>головки и таза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17485"/>
            <a:ext cx="9642324" cy="4194629"/>
          </a:xfrm>
        </p:spPr>
        <p:txBody>
          <a:bodyPr>
            <a:noAutofit/>
          </a:bodyPr>
          <a:lstStyle/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</a:t>
            </a:r>
            <a:r>
              <a:rPr lang="ru-RU" altLang="ru-RU" sz="2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Вастена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  <a:defRPr/>
            </a:pP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отхождения вод и вставления головки одну ладонь кладут на поверхность симфиза, другую — на область предлежащей головки. При соответствии размеров таза роженицы и головки плода передняя поверхность головки расположена ниже плоскости симфиза (признак </a:t>
            </a:r>
            <a:r>
              <a:rPr lang="ru-RU" alt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Вастена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отрицательный). Если передняя поверхность головки находится на одном уровне с симфизом (признак </a:t>
            </a:r>
            <a:r>
              <a:rPr lang="ru-RU" alt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Вастена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вровень), существует небольшое несоответствие размеров. При несоответствии размеров таза роженицы и головки плода передняя поверхность головки находится выше плоскости, симфиза (признак </a:t>
            </a:r>
            <a:r>
              <a:rPr lang="ru-RU" alt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Вастена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положительный).</a:t>
            </a:r>
          </a:p>
          <a:p>
            <a:pPr marL="0" indent="0">
              <a:buNone/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2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2.ppt-online.org/files2/slide/r/RbAynZFfaBwVvHIX687iLK1xdtOGlSM4NDoU3TWsC9/slide-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5" y="595087"/>
            <a:ext cx="8331200" cy="608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37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9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5900" y="457200"/>
            <a:ext cx="8035471" cy="5584825"/>
          </a:xfrm>
        </p:spPr>
      </p:pic>
    </p:spTree>
    <p:extLst>
      <p:ext uri="{BB962C8B-B14F-4D97-AF65-F5344CB8AC3E}">
        <p14:creationId xmlns:p14="http://schemas.microsoft.com/office/powerpoint/2010/main" val="72959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37030"/>
            <a:ext cx="8887580" cy="16110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</a:t>
            </a:r>
            <a:r>
              <a:rPr lang="ru-RU" altLang="ru-RU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Цангемейстера</a:t>
            </a: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измеряют степень возвышения передней поверхности головки над симфизом. В норме расстояние от головки до </a:t>
            </a:r>
            <a:r>
              <a:rPr lang="ru-RU" alt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надкрестцовой</a:t>
            </a: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ямки должно быть на 3-4 см меньше наружной </a:t>
            </a:r>
            <a:r>
              <a:rPr lang="ru-RU" alt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конъюгаты</a:t>
            </a: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 одинаковой величине несоответствие небольшое, прогноз родов сомнительный.</a:t>
            </a:r>
          </a:p>
          <a:p>
            <a:endParaRPr lang="ru-RU" dirty="0"/>
          </a:p>
        </p:txBody>
      </p:sp>
      <p:pic>
        <p:nvPicPr>
          <p:cNvPr id="4098" name="Picture 2" descr="https://avatars.mds.yandex.net/i?id=d4db1ab2cb8c46893f13f80f91629ab4-512925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599" y="2264228"/>
            <a:ext cx="7489372" cy="433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65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81001"/>
            <a:ext cx="8596668" cy="8305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1581"/>
            <a:ext cx="8596668" cy="48297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474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Самопроизвольный аборт (выкидыш)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17321"/>
            <a:ext cx="8596668" cy="462404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самопроизвольное прерывание беременности до достижения плодом жизнеспособного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гестационного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срока. Согласно определению ВОЗ, аборт — самопроизвольное изгнание или экстракция эмбриона или плода массой до 500 г, что соответствует сроку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гестации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менее 22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43723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762000"/>
          </a:xfrm>
        </p:spPr>
        <p:txBody>
          <a:bodyPr/>
          <a:lstStyle/>
          <a:p>
            <a:r>
              <a:rPr lang="ru-RU" dirty="0"/>
              <a:t>Классификация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05840"/>
            <a:ext cx="9906846" cy="54635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срокам возникновения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ранние (до 14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поздние (14-22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стадиям развития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угрожающий;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начавшийся;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аборт в ходу;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неполный аборт;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аборт;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несостоявшийся выкидыш (неразвивающаяся беременность)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086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В акушерстве существует два понятия об узком тазе: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● </a:t>
            </a:r>
            <a:r>
              <a:rPr lang="ru-RU" sz="4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анатомически узкий таз</a:t>
            </a:r>
          </a:p>
          <a:p>
            <a:pPr marL="0" indent="0">
              <a:buNone/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4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 узкий таз</a:t>
            </a:r>
          </a:p>
        </p:txBody>
      </p:sp>
    </p:spTree>
    <p:extLst>
      <p:ext uri="{BB962C8B-B14F-4D97-AF65-F5344CB8AC3E}">
        <p14:creationId xmlns:p14="http://schemas.microsoft.com/office/powerpoint/2010/main" val="870529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48641"/>
            <a:ext cx="8596668" cy="549272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клиническому течению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неинфицированный аборт;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инфицированный аборт (лихорадочный) с признаками общего или местного инфекционного процесса: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неосложненный — при инфицировании матки (местной инфекции);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осложненный – при распространении инфекции за пределами матки;</a:t>
            </a:r>
          </a:p>
          <a:p>
            <a:pPr fontAlgn="base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септический – при генерализации инфекции.</a:t>
            </a:r>
          </a:p>
          <a:p>
            <a:pPr marL="0" indent="0" fontAlgn="base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Выкидыш, повторяющийся  три  и более раз, называют привычным.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2865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670560"/>
          </a:xfrm>
        </p:spPr>
        <p:txBody>
          <a:bodyPr/>
          <a:lstStyle/>
          <a:p>
            <a:r>
              <a:rPr lang="ru-RU" dirty="0"/>
              <a:t>Этиология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70560"/>
            <a:ext cx="10478346" cy="5798819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хромосомная патология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нарушение имплантации оплодотворенной яйцеклетки в слизистую матки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эндокринные нарушения (дефицит прогестерона, </a:t>
            </a:r>
            <a:r>
              <a:rPr lang="ru-RU" dirty="0" err="1">
                <a:solidFill>
                  <a:srgbClr val="0070C0"/>
                </a:solidFill>
              </a:rPr>
              <a:t>гипотериоз</a:t>
            </a:r>
            <a:r>
              <a:rPr lang="ru-RU" dirty="0">
                <a:solidFill>
                  <a:srgbClr val="0070C0"/>
                </a:solidFill>
              </a:rPr>
              <a:t>)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аутоиммунные заболевания матери 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деформации полости матки (двурогая матка, внутриматочная перегородка, </a:t>
            </a:r>
            <a:r>
              <a:rPr lang="ru-RU" dirty="0" err="1">
                <a:solidFill>
                  <a:srgbClr val="0070C0"/>
                </a:solidFill>
              </a:rPr>
              <a:t>синехии</a:t>
            </a:r>
            <a:r>
              <a:rPr lang="ru-RU" dirty="0">
                <a:solidFill>
                  <a:srgbClr val="0070C0"/>
                </a:solidFill>
              </a:rPr>
              <a:t>).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аборты, сопровождающиеся развитием </a:t>
            </a:r>
            <a:r>
              <a:rPr lang="ru-RU" dirty="0" err="1">
                <a:solidFill>
                  <a:srgbClr val="0070C0"/>
                </a:solidFill>
              </a:rPr>
              <a:t>истмико</a:t>
            </a:r>
            <a:r>
              <a:rPr lang="ru-RU" dirty="0">
                <a:solidFill>
                  <a:srgbClr val="0070C0"/>
                </a:solidFill>
              </a:rPr>
              <a:t>-цервикальной </a:t>
            </a:r>
            <a:r>
              <a:rPr lang="ru-RU" dirty="0" err="1">
                <a:solidFill>
                  <a:srgbClr val="0070C0"/>
                </a:solidFill>
              </a:rPr>
              <a:t>недостаточностии</a:t>
            </a:r>
            <a:r>
              <a:rPr lang="ru-RU" dirty="0">
                <a:solidFill>
                  <a:srgbClr val="0070C0"/>
                </a:solidFill>
              </a:rPr>
              <a:t>  (ИЦН)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 воспаления гениталий (эндометриты, </a:t>
            </a:r>
            <a:r>
              <a:rPr lang="ru-RU" dirty="0" err="1">
                <a:solidFill>
                  <a:srgbClr val="0070C0"/>
                </a:solidFill>
              </a:rPr>
              <a:t>эндоцервициты</a:t>
            </a:r>
            <a:r>
              <a:rPr lang="ru-RU" dirty="0">
                <a:solidFill>
                  <a:srgbClr val="0070C0"/>
                </a:solidFill>
              </a:rPr>
              <a:t>, аднекситы) инфекции (грипп, токсоплазмоз, </a:t>
            </a:r>
            <a:r>
              <a:rPr lang="ru-RU" dirty="0" err="1">
                <a:solidFill>
                  <a:srgbClr val="0070C0"/>
                </a:solidFill>
              </a:rPr>
              <a:t>хламидиозх</a:t>
            </a:r>
            <a:r>
              <a:rPr lang="ru-RU" dirty="0">
                <a:solidFill>
                  <a:srgbClr val="0070C0"/>
                </a:solidFill>
              </a:rPr>
              <a:t>, краснуха, микоплазмоз), перенесенные во время беременности.</a:t>
            </a:r>
          </a:p>
          <a:p>
            <a:pPr marL="0" indent="0" fontAlgn="base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Риск самопроизвольного прерывания беременности увеличивается при: 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привычном выкидыше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Многоплодной беременности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70C0"/>
                </a:solidFill>
              </a:rPr>
              <a:t>Rh-</a:t>
            </a:r>
            <a:r>
              <a:rPr lang="ru-RU" dirty="0">
                <a:solidFill>
                  <a:srgbClr val="0070C0"/>
                </a:solidFill>
              </a:rPr>
              <a:t>конфликте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наличии у матери сахарного диабета, гипертонии, почечной недостаточности 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активных физических нагрузках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травмах (физической, психологической)</a:t>
            </a:r>
          </a:p>
          <a:p>
            <a:pPr fontAlgn="base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курении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6417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3420"/>
          </a:xfrm>
        </p:spPr>
        <p:txBody>
          <a:bodyPr/>
          <a:lstStyle/>
          <a:p>
            <a:r>
              <a:rPr lang="ru-RU" dirty="0"/>
              <a:t>Клиника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03020"/>
            <a:ext cx="9838266" cy="5189219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угрозе самопроизвольного прерывания беременности появляются ноющие 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боли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тяжесть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внизу живота и в крестце; на более поздних сроках боли носят схваткообразный характер. Могут наблюдаться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слизисто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-сукровичные или кровянистые выделения из влагалища. Тонус матки повышен, ее размер соответствует сроку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гестации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шейка матки - закрыта, нормальной длины; рост и развитие плода чаще всего не нарушены.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7467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65761"/>
            <a:ext cx="8596668" cy="567560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Начавшийся аборт характеризуется более выраженными приступообразными болями и кровянистыми выделениями из половых путей, слегка приоткрытой шейкой матки, но еще не отторгнутым плодом. 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аборте в ходу возникают регулярные схваткообразные боли внизу живота, часто - обильные кровянистые выделения. Внутренний и наружный зев шейки матки открыты, плодное яйцо может находиться в канале шейки матки или во влагалище, величина матки оценивается меньше срока беременности, возможно 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подтекание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околоплодных вод. 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47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11481"/>
            <a:ext cx="9312486" cy="562988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полном самопроизвольном прерывании беременности плодное яйцо изгоняется из матки полностью, матка сокращается и кровотечение останавливается. 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 неполном аборте некоторые элементы плодного яйца задерживаются в полости матки, матка сокращается не полностью, возможны большая кровопотеря и развитие 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гиповолемического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шока</a:t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4512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65761"/>
            <a:ext cx="9426786" cy="567560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Неосложненный инфицированный аборт характеризуется воспалительным процессом в эндометрии (эндометрит) и оболочках плода (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хорионит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амнионит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повышением температуры, тахикардией, болезненностью матки, кровянистыми, иногда гнойными выделениями из половых путей. 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осложненном инфицированном аборте состояние беременной ухудшается, возникают лихорадка, озноб, боли, диспепсические и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дизурические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явления, гнойные процессы в малом тазу (сальпингит, параметрит,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пельвиоперитонит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Септическая форма самопроизвольного прерывания беременности сопровождается симптомами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генерализованной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септической инфекции и развитием инфекционно-токсического шока.</a:t>
            </a:r>
            <a:b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3768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739140"/>
          </a:xfrm>
        </p:spPr>
        <p:txBody>
          <a:bodyPr/>
          <a:lstStyle/>
          <a:p>
            <a:r>
              <a:rPr lang="ru-RU" dirty="0"/>
              <a:t>Диагностика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82980"/>
            <a:ext cx="9518226" cy="5417819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Диагноз самопроизвольного прерывания беременности  ставится на основании:</a:t>
            </a:r>
          </a:p>
          <a:p>
            <a:pPr fontAlgn="base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</a:t>
            </a:r>
          </a:p>
          <a:p>
            <a:pPr fontAlgn="base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анамнеза</a:t>
            </a:r>
          </a:p>
          <a:p>
            <a:pPr fontAlgn="base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клинической симптоматики</a:t>
            </a:r>
          </a:p>
          <a:p>
            <a:pPr fontAlgn="base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влагалищного,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бимануального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осмотра (состояние шейки матки, о выделения или кровотечение из канала шейки матки, изгнание плодного яйца и его остатков, определение размеров матки, ее консистенции и тонуса)</a:t>
            </a:r>
          </a:p>
          <a:p>
            <a:pPr fontAlgn="base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ультразвукового исследования (УЗИ помогает установить признаки самопроизвольного прерывания беременности: отсутствие эмбриона в плодном яйце, отслойку плодного яйца (плаценты), несоответствие размеров эмбриона (плода) сроку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гестации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отсутствие сердцебиения у плода)</a:t>
            </a:r>
          </a:p>
          <a:p>
            <a:pPr fontAlgn="base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5066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88620"/>
            <a:ext cx="8596668" cy="5852160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выполняют 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кольпоскопию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биопсию,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кульдоцентез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 диагностическую лапароскопию.</a:t>
            </a:r>
          </a:p>
          <a:p>
            <a:pPr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диагностике производится общий анализ крови, определение уровня ХГЧ и прогестерона в крови,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Rh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-фактора, количества тромбоцитов, уровня фибриногена. </a:t>
            </a:r>
          </a:p>
          <a:p>
            <a:pPr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подозрении на инфицированный аборт исследуются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бакпосевы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крови, мочи и материала, полученного после выскабливания. </a:t>
            </a:r>
          </a:p>
          <a:p>
            <a:pPr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привычном самопроизвольном прерывании беременности проводится цитогенетическое исследование остатков плодного яйца.</a:t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6986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798386" cy="16078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Доврачебная медицинская помощь при самопроизвольном аборте</a:t>
            </a:r>
            <a:br>
              <a:rPr lang="ru-RU" dirty="0"/>
            </a:br>
            <a:r>
              <a:rPr lang="ru-RU" dirty="0"/>
              <a:t> (аборт в ходу, неполный аборт)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20027"/>
            <a:ext cx="10204026" cy="388077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уложить 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подкладная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катетеризация 2 – 3 магистральных вен: 0,9% натрия хлорида или 5% раствор глюкозы 400,0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за витальными функциями (АД, ЧДД, PS, температура) и объемом кровопотери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срочная госпитализация в гинекологическое отделение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737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741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Неотложная помощь при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дисфункциональных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маточных кровотечениях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27019"/>
            <a:ext cx="8596668" cy="511232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уложить горизонтальном положении с приподнятой головной частью туловища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подкладная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катетеризация 2 – 3 магистральных вен: 0,9% натрия хлорида или 5% раствор глюкозы 400,0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за витальными функциями (АД, ЧДД, PS, температура) и объемом кровопотери</a:t>
            </a:r>
          </a:p>
          <a:p>
            <a:r>
              <a:rPr lang="ru-RU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срочная госпитализация в гинекологическое отделение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092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анатомически узкого таза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10181166" cy="388077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Узкий таз – это такой таз, костный скелет которого изменен настолько, что при прохождении через него доношенного плода, особенно головки, возникают препятствия и трудности механического характера (Малиновский М.С.)</a:t>
            </a:r>
          </a:p>
          <a:p>
            <a:pPr marL="0" indent="0">
              <a:buNone/>
            </a:pP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Узкий таз – это такой таз, в котором уменьшен либо один размер, либо несколько размеров, либо один из главных размеров (Крассовский А.Я.)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121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4568"/>
            <a:ext cx="8596668" cy="651164"/>
          </a:xfrm>
        </p:spPr>
        <p:txBody>
          <a:bodyPr>
            <a:normAutofit/>
          </a:bodyPr>
          <a:lstStyle/>
          <a:p>
            <a:r>
              <a:rPr lang="ru-RU" dirty="0"/>
              <a:t>Лечение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732"/>
            <a:ext cx="8596668" cy="49607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кровотечения и профилактика повторных кровотечений: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выскабливание стенок полости матки (хирургический гемостаз)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гормональный гемостаз (при ювенильных кровотечениях, у женщин репродуктивного и климактерического возраста, если с момента предыдущего выскабливания прошло менее 3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выборе метода лечения учитывают возраст, характер нарушения менструального цикла, давность заболевания, интенсивность и длительность кровотечения.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последствий кровотечения.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38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5371" y="1107644"/>
            <a:ext cx="8596668" cy="3880773"/>
          </a:xfrm>
        </p:spPr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077395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клинически узкого таза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 или функционально узким является такой таз, который затрудняет рождение плода (головки) в данных конкретных родах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Анатомическое сужение таза не всегда препятствует рождению плода, в то время как несоответствие между размерами таза и головкой плода может наблюдаться при нормальных размерах таза</a:t>
            </a:r>
          </a:p>
        </p:txBody>
      </p:sp>
    </p:spTree>
    <p:extLst>
      <p:ext uri="{BB962C8B-B14F-4D97-AF65-F5344CB8AC3E}">
        <p14:creationId xmlns:p14="http://schemas.microsoft.com/office/powerpoint/2010/main" val="109195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9314"/>
            <a:ext cx="8596668" cy="75474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Этиология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57" y="1233715"/>
            <a:ext cx="9434285" cy="5399314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Наследственность.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антенатальном периоде имеют значение повреждающие факторы (курение, алкоголь, интоксикации во время беременности, инфекции)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возрасте - плохое питание, туберкулез, рахит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Новообразований костей, остеомаляции, травмы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деформация таза у взрослых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полового созревания у больных с избыточной продукцией андрогенов можно выделить следующие аномалии формы входа в таз: продольно-овальная, круглая,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поперечено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-овальная с нормальными или увеличенными прямыми размерами таза. Характерной особенностью этих форм таза является узкая лонная дуга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Акселерация - формирование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поперечносуженного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таза: за счет бурного роста тела в длину увеличение поперечных размеров происходит недостаточно быстро.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спорт. Чрезмерно интенсивная длительная физическая нагрузка на определенные группы мышц в период развития организма девочки при систематическом занятии одним и тем же видом спорта приводит к изменению нормальных пропорций тела. Частота анатомически узкого таза среди спортсменок составляет 64,1%, она наибольшая у гимнасток (78,3%), лыжниц (71,4%), пловчих (44,4%)</a:t>
            </a:r>
          </a:p>
        </p:txBody>
      </p:sp>
    </p:spTree>
    <p:extLst>
      <p:ext uri="{BB962C8B-B14F-4D97-AF65-F5344CB8AC3E}">
        <p14:creationId xmlns:p14="http://schemas.microsoft.com/office/powerpoint/2010/main" val="432129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450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4860"/>
          </a:xfrm>
        </p:spPr>
        <p:txBody>
          <a:bodyPr/>
          <a:lstStyle/>
          <a:p>
            <a:r>
              <a:rPr lang="ru-RU" dirty="0"/>
              <a:t>Патогенез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620" y="1234440"/>
            <a:ext cx="9646920" cy="534923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538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6700"/>
            <a:ext cx="8596668" cy="647700"/>
          </a:xfrm>
        </p:spPr>
        <p:txBody>
          <a:bodyPr>
            <a:normAutofit fontScale="90000"/>
          </a:bodyPr>
          <a:lstStyle/>
          <a:p>
            <a:r>
              <a:rPr lang="ru-RU" dirty="0"/>
              <a:t>Классификация анатомически узкого таза</a:t>
            </a:r>
            <a:br>
              <a:rPr lang="ru-RU" dirty="0"/>
            </a:br>
            <a:r>
              <a:rPr lang="ru-RU" dirty="0"/>
              <a:t>по форме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69143"/>
            <a:ext cx="8596668" cy="475936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Часто встречающиеся формы таза.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Общеравномерносуженый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таз (40-50%)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Поперечносуженый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таз.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Плоский: простой плоский таз (37%), плоскорахитический таз, таз с уменьшением широкой части полости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Редко встречающиеся формы таза.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Кососмещенный (асимметрический).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Таз, суженный экзостозами, опухолями.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Общесуженный плоский таз.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Другие формы узкого таза</a:t>
            </a:r>
          </a:p>
        </p:txBody>
      </p:sp>
    </p:spTree>
    <p:extLst>
      <p:ext uri="{BB962C8B-B14F-4D97-AF65-F5344CB8AC3E}">
        <p14:creationId xmlns:p14="http://schemas.microsoft.com/office/powerpoint/2010/main" val="7388521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439</TotalTime>
  <Words>2014</Words>
  <Application>Microsoft Office PowerPoint</Application>
  <PresentationFormat>Широкоэкранный</PresentationFormat>
  <Paragraphs>186</Paragraphs>
  <Slides>41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Times New Roman</vt:lpstr>
      <vt:lpstr>Trebuchet MS</vt:lpstr>
      <vt:lpstr>Wingdings 3</vt:lpstr>
      <vt:lpstr>Аспект</vt:lpstr>
      <vt:lpstr>Министерство здравоохранения Республики Крым Государственное автономное образовательное учреждение среднего профессионального образования «Крымский медицинский колледж» </vt:lpstr>
      <vt:lpstr>Цели лекции</vt:lpstr>
      <vt:lpstr>В акушерстве существует два понятия об узком тазе:</vt:lpstr>
      <vt:lpstr>Определение анатомически узкого таза</vt:lpstr>
      <vt:lpstr>Определение клинически узкого таза</vt:lpstr>
      <vt:lpstr>Этиология</vt:lpstr>
      <vt:lpstr>Презентация PowerPoint</vt:lpstr>
      <vt:lpstr>Патогенез</vt:lpstr>
      <vt:lpstr>Классификация анатомически узкого таза по форме  </vt:lpstr>
      <vt:lpstr>Классификация анатомически узкого таза по степени сужения</vt:lpstr>
      <vt:lpstr>Диагностика</vt:lpstr>
      <vt:lpstr>Инфантильный таз</vt:lpstr>
      <vt:lpstr>Презентация PowerPoint</vt:lpstr>
      <vt:lpstr>Тазометрия</vt:lpstr>
      <vt:lpstr>Презентация PowerPoint</vt:lpstr>
      <vt:lpstr>Презентация PowerPoint</vt:lpstr>
      <vt:lpstr>Ромб Михаэлиса - Это ромбовидный контур, который иногда заметен в нижней части спины человека. Ромб определяется следующими вершинами: Ямки Венеры, верх ягодичной складки и выступающие края больших спинных мышц. Ромб Михаэлиса назван в честь Густава Адольфа Михаэлиса, немецкого акушера 19 века. </vt:lpstr>
      <vt:lpstr>Презентация PowerPoint</vt:lpstr>
      <vt:lpstr>Презентация PowerPoint</vt:lpstr>
      <vt:lpstr>Презентация PowerPoint</vt:lpstr>
      <vt:lpstr>Презентация PowerPoint</vt:lpstr>
      <vt:lpstr>Клинически узкий таз.  Диагностика</vt:lpstr>
      <vt:lpstr>Признаки соответствия  головки и таза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Самопроизвольный аборт (выкидыш)</vt:lpstr>
      <vt:lpstr>Классификация</vt:lpstr>
      <vt:lpstr>Презентация PowerPoint</vt:lpstr>
      <vt:lpstr>Этиология</vt:lpstr>
      <vt:lpstr>Клиника</vt:lpstr>
      <vt:lpstr>Презентация PowerPoint</vt:lpstr>
      <vt:lpstr>Презентация PowerPoint</vt:lpstr>
      <vt:lpstr>Презентация PowerPoint</vt:lpstr>
      <vt:lpstr>Диагностика</vt:lpstr>
      <vt:lpstr>Презентация PowerPoint</vt:lpstr>
      <vt:lpstr>Доврачебная медицинская помощь при самопроизвольном аборте  (аборт в ходу, неполный аборт) </vt:lpstr>
      <vt:lpstr>Неотложная помощь при дисфункциональных маточных кровотечениях</vt:lpstr>
      <vt:lpstr>Лечение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здравоохранения Республики Крым Государственное автономное образовательное учреждение среднего профессионального образования «Крымский медицинский колледж» </dc:title>
  <dc:creator>Пользователь Windows</dc:creator>
  <cp:lastModifiedBy>User</cp:lastModifiedBy>
  <cp:revision>71</cp:revision>
  <dcterms:created xsi:type="dcterms:W3CDTF">2020-11-02T08:06:19Z</dcterms:created>
  <dcterms:modified xsi:type="dcterms:W3CDTF">2025-12-30T09:57:00Z</dcterms:modified>
</cp:coreProperties>
</file>