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67" r:id="rId16"/>
    <p:sldId id="272" r:id="rId17"/>
    <p:sldId id="273" r:id="rId18"/>
    <p:sldId id="276" r:id="rId19"/>
    <p:sldId id="274" r:id="rId20"/>
    <p:sldId id="277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99FF"/>
    <a:srgbClr val="9933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295A4-EEC5-49F5-B3F5-DCA6FE5969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AC2A67-C7D5-4759-864D-3F351541D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CAD3D5-41C7-47F6-9211-1729E2F85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B73216-F587-4B47-B85B-4E11E1D90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88765F-D2D6-4CD8-917F-C19E3AEFC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96AD7D-AB80-46F1-A970-C1A04CDB3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8A67D3-34D6-433C-A5DE-871146075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32079C-F0BA-4F14-AC8B-A65E16AA7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5FF64B-C484-4A41-868D-1107A8BD7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4545DE-B83D-45DF-BCEB-DB4853828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65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FFBEF76-C9AF-4438-965B-E07EDFCCE9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4514180-CFD3-4DCA-A2F1-0087A0E7E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4CAA95-DCC0-4A7A-838A-1B1C1D67E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D65839-95B9-4783-9A19-F4202DD10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9877E8-F814-43A9-AE1E-4DE0412BC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37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9DC64-5EDC-4666-95B0-90881B56B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C055E8-AB4E-4030-836D-A591BD90A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F02FD4-A768-48AA-8D23-8C4628450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9F48E2-7FC2-48ED-9C2A-179485D8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84C396-E4E9-43A7-AF94-0A06094B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71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39106-6F62-4001-AE76-A8EAE898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4A3EA2-4671-4BED-89B8-DE8055712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DD95BC-7136-4CF9-969D-272FD878A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CEB26D-067D-4B38-9541-B0A12B04E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DE5831-AD56-4ADE-A775-A3227A2B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76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9EA57-22C5-4D63-9553-E56534B73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22536F-BBAE-4CB3-B2E6-521510E28A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8DE5F9-DFEC-47E1-B9CF-BA89F5A604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007A8B-E99C-4718-BBA3-3859DD095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B97E6A-80D2-4C55-987F-33168C4B2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E9B241-F416-4DD6-9341-276B3E50F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13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A298E-8FA2-4AF3-A3E6-39BD530D0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623703-B648-46CA-8137-E1DB1961B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2F991F-B408-4F16-8D0C-474F347F1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FF8B91-A7E1-4C56-A1E1-536C20EA07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8711DF-C677-462F-B699-F21A41D425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205415-8341-47DB-B0DD-B8C6FB876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E7C5177-B6BA-475D-BDC5-C6E38393B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951EBF1-53E4-4198-9996-49D1DCE02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754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2EEE0-9E60-42EF-84E6-5E6A6AC26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11C0AC-EB13-493D-9119-8D0ED6BB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E86419E-A70C-4CF4-BB3C-23901D67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F599E99-5EE1-47A2-A06D-ADBD8257F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25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EEFBD9E-D9DF-4092-9FA2-4642C2EE5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E9106DD-5EE0-43D5-881B-C2DFADAD5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1543CA-4EBF-49B5-8416-CE6ECFBA9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91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B736A-03C8-45C1-BEC5-6B52578C0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27AAB7-21AE-4EFB-9DEE-304B5924F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CF8614-AD6B-4008-BAAE-1F7B5D9C0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31710F-B195-4EB7-B5AE-14587DA77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8EAEC1-4C57-4C55-A9A4-D31B2F85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118FA2-91CB-4332-93B5-ED676D36F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94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6932E-AE69-4F80-BAA7-88BC03B9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0A93C2-8405-48E5-BF5F-20AD64386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31BBD6-507F-4867-9B40-3FAD0541B6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EAD116-037C-4B22-8D77-2F71790D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1843A4-4F72-46EA-A943-79DD317E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2912-63EC-4527-A7FE-1FA8C0DDF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540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F5E017-B857-4DE0-9E8E-4926B4939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2079DA-153E-478F-8EB0-FAC9BCF18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52D874-E149-476F-89C3-820B75F43D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BF15C-0111-4A90-892D-2E3CFF8FB0C0}" type="datetimeFigureOut">
              <a:rPr lang="ru-RU" smtClean="0"/>
              <a:t>вт 20.01.26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787AF5-7B5E-442D-BDF1-F44EF652BB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BA3BC9-05A2-4439-83A5-046EBA2B4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A106-22DF-4BE1-AEE0-35D002E99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2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8210FCF-70B0-4454-94BD-2FA360FD1126}"/>
              </a:ext>
            </a:extLst>
          </p:cNvPr>
          <p:cNvSpPr txBox="1"/>
          <p:nvPr/>
        </p:nvSpPr>
        <p:spPr>
          <a:xfrm>
            <a:off x="1085849" y="2341207"/>
            <a:ext cx="1017270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393700">
              <a:bevelT w="400050"/>
              <a:bevelB w="177800"/>
            </a:sp3d>
          </a:bodyPr>
          <a:lstStyle/>
          <a:p>
            <a:pPr algn="ctr"/>
            <a:r>
              <a:rPr lang="ru-RU" sz="4000" b="1" i="1" dirty="0">
                <a:solidFill>
                  <a:srgbClr val="CC00FF"/>
                </a:solidFill>
              </a:rPr>
              <a:t>Творческий проект:</a:t>
            </a:r>
          </a:p>
          <a:p>
            <a:pPr algn="just"/>
            <a:r>
              <a:rPr lang="ru-RU" sz="4000" b="1" i="1" dirty="0">
                <a:solidFill>
                  <a:srgbClr val="CC00FF"/>
                </a:solidFill>
              </a:rPr>
              <a:t>«Вифлеемская звезда – символ Рождества»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55D8C-14F4-439F-BEF8-CA07A9929DA6}"/>
              </a:ext>
            </a:extLst>
          </p:cNvPr>
          <p:cNvSpPr txBox="1"/>
          <p:nvPr/>
        </p:nvSpPr>
        <p:spPr>
          <a:xfrm>
            <a:off x="3859130" y="212708"/>
            <a:ext cx="46261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solidFill>
                  <a:srgbClr val="FF0066"/>
                </a:solidFill>
              </a:rPr>
              <a:t>МБОУ «</a:t>
            </a:r>
            <a:r>
              <a:rPr lang="ru-RU" sz="2400" i="1" dirty="0" err="1">
                <a:solidFill>
                  <a:srgbClr val="FF0066"/>
                </a:solidFill>
              </a:rPr>
              <a:t>Холохоленская</a:t>
            </a:r>
            <a:r>
              <a:rPr lang="ru-RU" sz="2400" i="1" dirty="0">
                <a:solidFill>
                  <a:srgbClr val="FF0066"/>
                </a:solidFill>
              </a:rPr>
              <a:t> СОШ»</a:t>
            </a:r>
          </a:p>
          <a:p>
            <a:r>
              <a:rPr lang="ru-RU" sz="2400" i="1" dirty="0">
                <a:solidFill>
                  <a:srgbClr val="FF0066"/>
                </a:solidFill>
              </a:rPr>
              <a:t>Вышневолоцкий городской округ </a:t>
            </a:r>
          </a:p>
          <a:p>
            <a:r>
              <a:rPr lang="ru-RU" sz="2400" i="1" dirty="0">
                <a:solidFill>
                  <a:srgbClr val="FF0066"/>
                </a:solidFill>
              </a:rPr>
              <a:t>Тверской области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898AAB-8CFD-4FC4-9AFE-2CA56B333A25}"/>
              </a:ext>
            </a:extLst>
          </p:cNvPr>
          <p:cNvSpPr txBox="1"/>
          <p:nvPr/>
        </p:nvSpPr>
        <p:spPr>
          <a:xfrm>
            <a:off x="3859130" y="4640186"/>
            <a:ext cx="648940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>
                <a:solidFill>
                  <a:srgbClr val="FF0066"/>
                </a:solidFill>
              </a:rPr>
              <a:t>Выполнила проект:</a:t>
            </a:r>
          </a:p>
          <a:p>
            <a:r>
              <a:rPr lang="ru-RU" sz="2800" i="1" dirty="0">
                <a:solidFill>
                  <a:srgbClr val="FF0066"/>
                </a:solidFill>
              </a:rPr>
              <a:t>Ученица 4 класса Григорьева Екатерина </a:t>
            </a:r>
          </a:p>
          <a:p>
            <a:r>
              <a:rPr lang="ru-RU" sz="2800" i="1" dirty="0">
                <a:solidFill>
                  <a:srgbClr val="FF0066"/>
                </a:solidFill>
              </a:rPr>
              <a:t>Руководитель проекта:</a:t>
            </a:r>
          </a:p>
          <a:p>
            <a:r>
              <a:rPr lang="ru-RU" sz="2800" i="1" dirty="0">
                <a:solidFill>
                  <a:srgbClr val="FF0066"/>
                </a:solidFill>
              </a:rPr>
              <a:t>Абрамова Наталья Валентиновна </a:t>
            </a:r>
          </a:p>
        </p:txBody>
      </p:sp>
    </p:spTree>
    <p:extLst>
      <p:ext uri="{BB962C8B-B14F-4D97-AF65-F5344CB8AC3E}">
        <p14:creationId xmlns:p14="http://schemas.microsoft.com/office/powerpoint/2010/main" val="681743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F2B877-DB00-4751-AE1B-32C882DF3A1C}"/>
              </a:ext>
            </a:extLst>
          </p:cNvPr>
          <p:cNvSpPr txBox="1"/>
          <p:nvPr/>
        </p:nvSpPr>
        <p:spPr>
          <a:xfrm>
            <a:off x="3987384" y="291366"/>
            <a:ext cx="354456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>
                <a:solidFill>
                  <a:srgbClr val="FF0066"/>
                </a:solidFill>
                <a:latin typeface="Bad Script" panose="02000000000000000000" pitchFamily="2" charset="0"/>
              </a:rPr>
              <a:t>Этапы работы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C5D1C3-EC15-4796-AC10-FC87426ED59D}"/>
              </a:ext>
            </a:extLst>
          </p:cNvPr>
          <p:cNvSpPr txBox="1"/>
          <p:nvPr/>
        </p:nvSpPr>
        <p:spPr>
          <a:xfrm>
            <a:off x="1253911" y="1363136"/>
            <a:ext cx="9011506" cy="37856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Обвести шаблоны лучей звезды</a:t>
            </a:r>
          </a:p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Вырезать получившиеся лучи </a:t>
            </a:r>
          </a:p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Сложить каждый луч по линиям сгиба </a:t>
            </a:r>
          </a:p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Склеить каждый луч </a:t>
            </a:r>
          </a:p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Склеить лучи между собой </a:t>
            </a:r>
          </a:p>
          <a:p>
            <a:pPr marL="342900" indent="-342900">
              <a:buAutoNum type="arabicPeriod"/>
            </a:pPr>
            <a:r>
              <a:rPr lang="ru-RU" sz="4000" b="1" dirty="0">
                <a:solidFill>
                  <a:srgbClr val="FF0066"/>
                </a:solidFill>
                <a:latin typeface="+mj-lt"/>
              </a:rPr>
              <a:t>Украсить звезду </a:t>
            </a:r>
          </a:p>
        </p:txBody>
      </p:sp>
    </p:spTree>
    <p:extLst>
      <p:ext uri="{BB962C8B-B14F-4D97-AF65-F5344CB8AC3E}">
        <p14:creationId xmlns:p14="http://schemas.microsoft.com/office/powerpoint/2010/main" val="771386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AE5D1A-CEA4-48B1-A7D1-413561AC4B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459" y="1733238"/>
            <a:ext cx="5833672" cy="4375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21AE27-7434-4BE9-A923-E1E59962F7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2787" y="502171"/>
            <a:ext cx="3956629" cy="5606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2B0CF9-AD36-4E14-ACF3-5E0920687F65}"/>
              </a:ext>
            </a:extLst>
          </p:cNvPr>
          <p:cNvSpPr txBox="1"/>
          <p:nvPr/>
        </p:nvSpPr>
        <p:spPr>
          <a:xfrm>
            <a:off x="2530840" y="291366"/>
            <a:ext cx="25932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1</a:t>
            </a:r>
          </a:p>
        </p:txBody>
      </p:sp>
    </p:spTree>
    <p:extLst>
      <p:ext uri="{BB962C8B-B14F-4D97-AF65-F5344CB8AC3E}">
        <p14:creationId xmlns:p14="http://schemas.microsoft.com/office/powerpoint/2010/main" val="3063874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13488-1536-4A52-B728-A84EF827D3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60" y="1791325"/>
            <a:ext cx="5403955" cy="4052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5066C0-8D16-40CA-A55C-9FD6166894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275" y="1791325"/>
            <a:ext cx="5403956" cy="4052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99CB3E-F38B-46E9-949E-C864200FC7DD}"/>
              </a:ext>
            </a:extLst>
          </p:cNvPr>
          <p:cNvSpPr txBox="1"/>
          <p:nvPr/>
        </p:nvSpPr>
        <p:spPr>
          <a:xfrm>
            <a:off x="5037056" y="399146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2</a:t>
            </a:r>
          </a:p>
        </p:txBody>
      </p:sp>
    </p:spTree>
    <p:extLst>
      <p:ext uri="{BB962C8B-B14F-4D97-AF65-F5344CB8AC3E}">
        <p14:creationId xmlns:p14="http://schemas.microsoft.com/office/powerpoint/2010/main" val="4073963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B0BCFC-C9C4-43BC-899E-0652CF223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290" y="1763478"/>
            <a:ext cx="5665760" cy="4249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7ED26B-0E9B-4678-9183-FD303715C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807" y="1763478"/>
            <a:ext cx="5665761" cy="4249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AA1998-E587-4BEA-B340-741093B002B9}"/>
              </a:ext>
            </a:extLst>
          </p:cNvPr>
          <p:cNvSpPr txBox="1"/>
          <p:nvPr/>
        </p:nvSpPr>
        <p:spPr>
          <a:xfrm>
            <a:off x="5037055" y="502777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3</a:t>
            </a:r>
          </a:p>
        </p:txBody>
      </p:sp>
    </p:spTree>
    <p:extLst>
      <p:ext uri="{BB962C8B-B14F-4D97-AF65-F5344CB8AC3E}">
        <p14:creationId xmlns:p14="http://schemas.microsoft.com/office/powerpoint/2010/main" val="3920249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46D6D1-D5BA-4E9E-9C66-AC0B451FC2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12" y="1873770"/>
            <a:ext cx="5506387" cy="4129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C1DA27-48C0-49B5-845C-F7CB311978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806" y="1873770"/>
            <a:ext cx="5506387" cy="4129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CBF4C-D9B6-4E78-B721-8AD8E283A356}"/>
              </a:ext>
            </a:extLst>
          </p:cNvPr>
          <p:cNvSpPr txBox="1"/>
          <p:nvPr/>
        </p:nvSpPr>
        <p:spPr>
          <a:xfrm>
            <a:off x="5216577" y="581237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4</a:t>
            </a:r>
          </a:p>
        </p:txBody>
      </p:sp>
    </p:spTree>
    <p:extLst>
      <p:ext uri="{BB962C8B-B14F-4D97-AF65-F5344CB8AC3E}">
        <p14:creationId xmlns:p14="http://schemas.microsoft.com/office/powerpoint/2010/main" val="2496917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5F3B3B-D63E-4502-9A45-78C2FFCBBC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13" y="1870049"/>
            <a:ext cx="5213731" cy="3910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BDA4BF-945B-4339-A38A-804E82BDDD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5703" y="1870049"/>
            <a:ext cx="5213731" cy="3910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47C24A-770A-4697-8E88-CC4B6710B9C3}"/>
              </a:ext>
            </a:extLst>
          </p:cNvPr>
          <p:cNvSpPr txBox="1"/>
          <p:nvPr/>
        </p:nvSpPr>
        <p:spPr>
          <a:xfrm>
            <a:off x="5037055" y="577516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5</a:t>
            </a:r>
          </a:p>
        </p:txBody>
      </p:sp>
    </p:spTree>
    <p:extLst>
      <p:ext uri="{BB962C8B-B14F-4D97-AF65-F5344CB8AC3E}">
        <p14:creationId xmlns:p14="http://schemas.microsoft.com/office/powerpoint/2010/main" val="3024988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E61CA0-AE04-41DF-B5E2-46B2D04B90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667" y="1600200"/>
            <a:ext cx="5506386" cy="4129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675FAA-BE8F-4056-A5BC-CC953A3B3C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333" y="1600200"/>
            <a:ext cx="5506387" cy="4129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55B942-14E0-4489-B2A1-15D1767D8DDE}"/>
              </a:ext>
            </a:extLst>
          </p:cNvPr>
          <p:cNvSpPr txBox="1"/>
          <p:nvPr/>
        </p:nvSpPr>
        <p:spPr>
          <a:xfrm>
            <a:off x="5156617" y="384602"/>
            <a:ext cx="265325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6</a:t>
            </a:r>
          </a:p>
        </p:txBody>
      </p:sp>
    </p:spTree>
    <p:extLst>
      <p:ext uri="{BB962C8B-B14F-4D97-AF65-F5344CB8AC3E}">
        <p14:creationId xmlns:p14="http://schemas.microsoft.com/office/powerpoint/2010/main" val="3863224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AEA5FA-41EA-4FD2-B071-828F9499C2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264" y="1516597"/>
            <a:ext cx="5315643" cy="3986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00589D-2239-4CEF-92E8-E97D054F10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9521" y="1516597"/>
            <a:ext cx="5315643" cy="3986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AB9DEA-354B-4524-8A54-E728B4802C01}"/>
              </a:ext>
            </a:extLst>
          </p:cNvPr>
          <p:cNvSpPr txBox="1"/>
          <p:nvPr/>
        </p:nvSpPr>
        <p:spPr>
          <a:xfrm>
            <a:off x="5171606" y="342800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i="1" dirty="0">
                <a:solidFill>
                  <a:srgbClr val="FF0066"/>
                </a:solidFill>
              </a:rPr>
              <a:t>Этап 6</a:t>
            </a:r>
          </a:p>
        </p:txBody>
      </p:sp>
    </p:spTree>
    <p:extLst>
      <p:ext uri="{BB962C8B-B14F-4D97-AF65-F5344CB8AC3E}">
        <p14:creationId xmlns:p14="http://schemas.microsoft.com/office/powerpoint/2010/main" val="1947023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798FAB-C4DE-4EDC-AE66-ABA0AA2893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55" y="385762"/>
            <a:ext cx="4564857" cy="608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118A03-7B1E-4E82-89DC-896C6FB3ED26}"/>
              </a:ext>
            </a:extLst>
          </p:cNvPr>
          <p:cNvSpPr txBox="1"/>
          <p:nvPr/>
        </p:nvSpPr>
        <p:spPr>
          <a:xfrm>
            <a:off x="5718669" y="1102816"/>
            <a:ext cx="547342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>
                <a:solidFill>
                  <a:srgbClr val="FF0066"/>
                </a:solidFill>
              </a:rPr>
              <a:t>Заключение</a:t>
            </a:r>
          </a:p>
          <a:p>
            <a:r>
              <a:rPr lang="ru-RU" sz="3600" b="1" i="1" dirty="0">
                <a:solidFill>
                  <a:srgbClr val="FF0066"/>
                </a:solidFill>
              </a:rPr>
              <a:t>Вот такая звезда у меня получилась! Я планирую провести  мастер-класс </a:t>
            </a:r>
          </a:p>
          <a:p>
            <a:r>
              <a:rPr lang="ru-RU" sz="3600" b="1" i="1" dirty="0">
                <a:solidFill>
                  <a:srgbClr val="FF0066"/>
                </a:solidFill>
              </a:rPr>
              <a:t>по изготовлению Рождественской звезды в своём классе.</a:t>
            </a:r>
          </a:p>
        </p:txBody>
      </p:sp>
    </p:spTree>
    <p:extLst>
      <p:ext uri="{BB962C8B-B14F-4D97-AF65-F5344CB8AC3E}">
        <p14:creationId xmlns:p14="http://schemas.microsoft.com/office/powerpoint/2010/main" val="1381054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81CF4D-44EB-4708-9335-332E5862FDD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59" y="291350"/>
            <a:ext cx="4553262" cy="6071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35109-40ED-497E-AB05-A8260B492D3A}"/>
              </a:ext>
            </a:extLst>
          </p:cNvPr>
          <p:cNvSpPr txBox="1"/>
          <p:nvPr/>
        </p:nvSpPr>
        <p:spPr>
          <a:xfrm>
            <a:off x="5920964" y="291350"/>
            <a:ext cx="5695534" cy="600164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C99FF"/>
                </a:solidFill>
              </a:rPr>
              <a:t>Вифлеемская звезда</a:t>
            </a:r>
          </a:p>
          <a:p>
            <a:pPr algn="ctr"/>
            <a:r>
              <a:rPr lang="ru-RU" sz="2400" b="1" dirty="0">
                <a:solidFill>
                  <a:srgbClr val="CC99FF"/>
                </a:solidFill>
              </a:rPr>
              <a:t>Ирина </a:t>
            </a:r>
            <a:r>
              <a:rPr lang="ru-RU" sz="2400" b="1" dirty="0" err="1">
                <a:solidFill>
                  <a:srgbClr val="CC99FF"/>
                </a:solidFill>
              </a:rPr>
              <a:t>Бутримова</a:t>
            </a:r>
            <a:endParaRPr lang="ru-RU" sz="2400" b="1" dirty="0">
              <a:solidFill>
                <a:srgbClr val="CC99FF"/>
              </a:solidFill>
            </a:endParaRPr>
          </a:p>
          <a:p>
            <a:r>
              <a:rPr lang="ru-RU" sz="2400" dirty="0">
                <a:solidFill>
                  <a:srgbClr val="CC99FF"/>
                </a:solidFill>
              </a:rPr>
              <a:t>Звезды Вифлеемской божественный свет</a:t>
            </a:r>
          </a:p>
          <a:p>
            <a:r>
              <a:rPr lang="ru-RU" sz="2400" dirty="0">
                <a:solidFill>
                  <a:srgbClr val="CC99FF"/>
                </a:solidFill>
              </a:rPr>
              <a:t>Сияет над миром две тысячи лет.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Она загорелась над грешной землёй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И путь озарила Волхвам в час ночной.</a:t>
            </a:r>
          </a:p>
          <a:p>
            <a:endParaRPr lang="ru-RU" sz="2400" dirty="0">
              <a:solidFill>
                <a:srgbClr val="CC99FF"/>
              </a:solidFill>
            </a:endParaRPr>
          </a:p>
          <a:p>
            <a:r>
              <a:rPr lang="ru-RU" sz="2400" dirty="0">
                <a:solidFill>
                  <a:srgbClr val="CC99FF"/>
                </a:solidFill>
              </a:rPr>
              <a:t>Упав на колени, </a:t>
            </a:r>
            <a:r>
              <a:rPr lang="ru-RU" sz="2400" dirty="0" err="1">
                <a:solidFill>
                  <a:srgbClr val="CC99FF"/>
                </a:solidFill>
              </a:rPr>
              <a:t>склонясь</a:t>
            </a:r>
            <a:r>
              <a:rPr lang="ru-RU" sz="2400" dirty="0">
                <a:solidFill>
                  <a:srgbClr val="CC99FF"/>
                </a:solidFill>
              </a:rPr>
              <a:t> до земли,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Волхвы Иисусу дары поднесли.</a:t>
            </a:r>
          </a:p>
          <a:p>
            <a:r>
              <a:rPr lang="ru-RU" sz="2400" dirty="0">
                <a:solidFill>
                  <a:srgbClr val="CC99FF"/>
                </a:solidFill>
              </a:rPr>
              <a:t>Спасение людям на землю принёс</a:t>
            </a:r>
          </a:p>
          <a:p>
            <a:r>
              <a:rPr lang="ru-RU" sz="2400" dirty="0">
                <a:solidFill>
                  <a:srgbClr val="CC99FF"/>
                </a:solidFill>
              </a:rPr>
              <a:t>Рождённый младенец Мессия Христос.</a:t>
            </a:r>
          </a:p>
          <a:p>
            <a:endParaRPr lang="ru-RU" sz="2400" dirty="0">
              <a:solidFill>
                <a:srgbClr val="CC99FF"/>
              </a:solidFill>
            </a:endParaRPr>
          </a:p>
          <a:p>
            <a:r>
              <a:rPr lang="ru-RU" sz="2400" dirty="0">
                <a:solidFill>
                  <a:srgbClr val="CC99FF"/>
                </a:solidFill>
              </a:rPr>
              <a:t>Уж много над миром промчалось веков,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Но свет той звезды ярче всех маяков.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Пусть в наших сердцах он горит много лет</a:t>
            </a:r>
          </a:p>
          <a:p>
            <a:r>
              <a:rPr lang="ru-RU" sz="2400" dirty="0">
                <a:solidFill>
                  <a:srgbClr val="CC99FF"/>
                </a:solidFill>
              </a:rPr>
              <a:t>Звезды Вифлеемской немеркнущий свет.</a:t>
            </a:r>
          </a:p>
        </p:txBody>
      </p:sp>
    </p:spTree>
    <p:extLst>
      <p:ext uri="{BB962C8B-B14F-4D97-AF65-F5344CB8AC3E}">
        <p14:creationId xmlns:p14="http://schemas.microsoft.com/office/powerpoint/2010/main" val="2946195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BAA857-D1D5-415A-9F08-CAA5A69F6D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089" y="2074019"/>
            <a:ext cx="5545250" cy="4158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D56AE8-CE59-4644-A1CB-461A23C03E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34" y="749071"/>
            <a:ext cx="5689794" cy="4267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3893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A9D21B-2E1D-4EC2-A53E-DAF8C088CCAD}"/>
              </a:ext>
            </a:extLst>
          </p:cNvPr>
          <p:cNvSpPr txBox="1"/>
          <p:nvPr/>
        </p:nvSpPr>
        <p:spPr>
          <a:xfrm flipH="1">
            <a:off x="817548" y="728701"/>
            <a:ext cx="11062741" cy="52322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b="1" dirty="0">
                <a:solidFill>
                  <a:srgbClr val="FF0066"/>
                </a:solidFill>
              </a:rPr>
              <a:t>Список литературы: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4000" b="1" i="1" dirty="0">
                <a:solidFill>
                  <a:srgbClr val="FF0066"/>
                </a:solidFill>
              </a:rPr>
              <a:t>Евангельская история для детей :  </a:t>
            </a:r>
            <a:r>
              <a:rPr lang="en-US" sz="4000" b="1" i="1" dirty="0">
                <a:solidFill>
                  <a:srgbClr val="FF0066"/>
                </a:solidFill>
              </a:rPr>
              <a:t>[</a:t>
            </a:r>
            <a:r>
              <a:rPr lang="ru-RU" sz="4000" b="1" i="1" dirty="0">
                <a:solidFill>
                  <a:srgbClr val="FF0066"/>
                </a:solidFill>
              </a:rPr>
              <a:t>кн. Для чтения взрослыми детям</a:t>
            </a:r>
            <a:r>
              <a:rPr lang="en-US" sz="4000" b="1" i="1" dirty="0">
                <a:solidFill>
                  <a:srgbClr val="FF0066"/>
                </a:solidFill>
              </a:rPr>
              <a:t>]/</a:t>
            </a:r>
            <a:r>
              <a:rPr lang="ru-RU" sz="4000" b="1" i="1" dirty="0">
                <a:solidFill>
                  <a:srgbClr val="FF0066"/>
                </a:solidFill>
              </a:rPr>
              <a:t> в пересказе Галины </a:t>
            </a:r>
            <a:r>
              <a:rPr lang="ru-RU" sz="4000" b="1" i="1" dirty="0" err="1">
                <a:solidFill>
                  <a:srgbClr val="FF0066"/>
                </a:solidFill>
              </a:rPr>
              <a:t>Калининой</a:t>
            </a:r>
            <a:endParaRPr lang="ru-RU" sz="4000" b="1" i="1" dirty="0">
              <a:solidFill>
                <a:srgbClr val="FF0066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4000" b="1" i="1" dirty="0">
                <a:solidFill>
                  <a:srgbClr val="FF0066"/>
                </a:solidFill>
              </a:rPr>
              <a:t>Новый Завет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4000" b="1" i="1" dirty="0">
                <a:solidFill>
                  <a:srgbClr val="FF0066"/>
                </a:solidFill>
              </a:rPr>
              <a:t>Закон Божий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i="1" dirty="0">
                <a:solidFill>
                  <a:srgbClr val="FF0066"/>
                </a:solidFill>
              </a:rPr>
              <a:t>https://azbyka.ru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i="1" dirty="0">
                <a:solidFill>
                  <a:srgbClr val="FF0066"/>
                </a:solidFill>
              </a:rPr>
              <a:t>https://foma.ru</a:t>
            </a:r>
            <a:endParaRPr lang="ru-RU" sz="4000" b="1" i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783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EF2520C-7A62-49D9-BEB4-C4BB3D04C693}"/>
              </a:ext>
            </a:extLst>
          </p:cNvPr>
          <p:cNvSpPr txBox="1"/>
          <p:nvPr/>
        </p:nvSpPr>
        <p:spPr>
          <a:xfrm>
            <a:off x="1311640" y="2520596"/>
            <a:ext cx="1014733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95646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C65E97D-E732-4215-A6A0-789577071E6A}"/>
              </a:ext>
            </a:extLst>
          </p:cNvPr>
          <p:cNvSpPr txBox="1"/>
          <p:nvPr/>
        </p:nvSpPr>
        <p:spPr>
          <a:xfrm>
            <a:off x="1105710" y="918694"/>
            <a:ext cx="10399514" cy="452431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4800" b="1" dirty="0">
                <a:solidFill>
                  <a:srgbClr val="FF0066"/>
                </a:solidFill>
              </a:rPr>
              <a:t>Содержание 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FF0066"/>
                </a:solidFill>
              </a:rPr>
              <a:t>Введение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FF0066"/>
                </a:solidFill>
              </a:rPr>
              <a:t>Что такое Вифлеемская звезда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FF0066"/>
                </a:solidFill>
              </a:rPr>
              <a:t>Изготовление Вифлеемской звезды 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FF0066"/>
                </a:solidFill>
              </a:rPr>
              <a:t>Заключение </a:t>
            </a:r>
          </a:p>
          <a:p>
            <a:pPr marL="342900" indent="-342900">
              <a:buAutoNum type="arabicPeriod"/>
            </a:pPr>
            <a:r>
              <a:rPr lang="ru-RU" sz="4800" b="1" dirty="0">
                <a:solidFill>
                  <a:srgbClr val="FF0066"/>
                </a:solidFill>
              </a:rPr>
              <a:t>Список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342408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635BC9-A51E-4C5E-AA8C-A39D28DCD348}"/>
              </a:ext>
            </a:extLst>
          </p:cNvPr>
          <p:cNvSpPr txBox="1"/>
          <p:nvPr/>
        </p:nvSpPr>
        <p:spPr>
          <a:xfrm>
            <a:off x="2114550" y="501362"/>
            <a:ext cx="8822533" cy="57554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4000" b="1" dirty="0">
                <a:solidFill>
                  <a:srgbClr val="FF0066"/>
                </a:solidFill>
              </a:rPr>
              <a:t>Цель проекта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Изготовить Символ Рождества -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Вифлеемскую звезду</a:t>
            </a:r>
          </a:p>
          <a:p>
            <a:r>
              <a:rPr lang="ru-RU" sz="4000" b="1" dirty="0">
                <a:solidFill>
                  <a:srgbClr val="FF0066"/>
                </a:solidFill>
              </a:rPr>
              <a:t>Задачи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• Изучить литературу по теме проекта.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• Узнать историю Вифлеемской звезды в христианской культуре.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• Разработать инструкцию по изготовлению звезды.</a:t>
            </a:r>
          </a:p>
          <a:p>
            <a:r>
              <a:rPr lang="ru-RU" sz="3200" i="1" dirty="0">
                <a:solidFill>
                  <a:srgbClr val="FF0066"/>
                </a:solidFill>
              </a:rPr>
              <a:t>• Представить свой проект на конкурсе «Рождественские встречи»</a:t>
            </a:r>
          </a:p>
        </p:txBody>
      </p:sp>
    </p:spTree>
    <p:extLst>
      <p:ext uri="{BB962C8B-B14F-4D97-AF65-F5344CB8AC3E}">
        <p14:creationId xmlns:p14="http://schemas.microsoft.com/office/powerpoint/2010/main" val="2615865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DBCA3-B329-4220-91EA-38F708E52D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BBD9B6-C5BB-429E-8E17-9ED56CD9CE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A074D9-67E0-4286-877A-9B51545342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60" y="197569"/>
            <a:ext cx="9698080" cy="6462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8133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DBCA3-B329-4220-91EA-38F708E52D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BBD9B6-C5BB-429E-8E17-9ED56CD9CE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8194E5-911D-4879-B213-5D956A05DD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586" y="317639"/>
            <a:ext cx="9488826" cy="6222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58286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DBCA3-B329-4220-91EA-38F708E52D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BBD9B6-C5BB-429E-8E17-9ED56CD9CE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4611F4-302F-463B-A90F-5085DA801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31" y="317469"/>
            <a:ext cx="10701338" cy="6223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11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DBCA3-B329-4220-91EA-38F708E52D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BBD9B6-C5BB-429E-8E17-9ED56CD9CE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F5A520-0F1C-47F8-AF9D-F7D690275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D72B31-F4EA-4B61-9C24-4E34F84B1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89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1F013EC-FF45-486D-BDC3-52A55177C8B6}"/>
                  </a:ext>
                </a:extLst>
              </p:cNvPr>
              <p:cNvSpPr txBox="1"/>
              <p:nvPr/>
            </p:nvSpPr>
            <p:spPr>
              <a:xfrm>
                <a:off x="374258" y="399088"/>
                <a:ext cx="11667841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r>
                  <a:rPr lang="ru-RU" sz="3200" b="1" dirty="0">
                    <a:solidFill>
                      <a:srgbClr val="FF0066"/>
                    </a:solidFill>
                  </a:rPr>
                  <a:t>Для изготовления звезды вам понадобится: </a:t>
                </a:r>
                <a:r>
                  <a:rPr lang="ru-RU" sz="2800" i="1" dirty="0">
                    <a:solidFill>
                      <a:srgbClr val="FF0066"/>
                    </a:solidFill>
                  </a:rPr>
                  <a:t>два листа белой бумаги формата А3 плотностью 160 г</a:t>
                </a:r>
                <a:r>
                  <a:rPr lang="en-US" sz="2800" i="1" dirty="0">
                    <a:solidFill>
                      <a:srgbClr val="FF0066"/>
                    </a:solidFill>
                  </a:rPr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м</m:t>
                        </m:r>
                      </m:e>
                      <m:sup>
                        <m:r>
                          <a:rPr lang="ru-RU" sz="28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i="1" dirty="0">
                    <a:solidFill>
                      <a:srgbClr val="FF0066"/>
                    </a:solidFill>
                  </a:rPr>
                  <a:t>, ножницы, карандаш, клеевой пистолет, линейка, клей ПВА, кисточка для клея, блёстки, гирлянда роса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1F013EC-FF45-486D-BDC3-52A55177C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58" y="399088"/>
                <a:ext cx="11667841" cy="14465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D802D-3523-4929-891F-0D0FCD1768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3784846" y="830640"/>
            <a:ext cx="4622308" cy="7025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40203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</TotalTime>
  <Words>301</Words>
  <Application>Microsoft Office PowerPoint</Application>
  <PresentationFormat>Широкоэкранный</PresentationFormat>
  <Paragraphs>64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Bad Script</vt:lpstr>
      <vt:lpstr>Calibri</vt:lpstr>
      <vt:lpstr>Calibri Light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User</cp:lastModifiedBy>
  <cp:revision>33</cp:revision>
  <dcterms:created xsi:type="dcterms:W3CDTF">2025-01-10T18:46:27Z</dcterms:created>
  <dcterms:modified xsi:type="dcterms:W3CDTF">2026-01-20T20:18:22Z</dcterms:modified>
</cp:coreProperties>
</file>