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9" r:id="rId8"/>
    <p:sldId id="263" r:id="rId9"/>
    <p:sldId id="264" r:id="rId10"/>
    <p:sldId id="265" r:id="rId11"/>
    <p:sldId id="266" r:id="rId12"/>
    <p:sldId id="267" r:id="rId13"/>
    <p:sldId id="268" r:id="rId14"/>
    <p:sldId id="25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022.radikal.ru/1304/0b/005110753ae9.png" TargetMode="External"/><Relationship Id="rId2" Type="http://schemas.openxmlformats.org/officeDocument/2006/relationships/hyperlink" Target="http://s018.radikal.ru/i519/1304/3e/4bb97ff07cca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g-fotki.yandex.ru/get/4126/981986.29/0_833e9_d1cacb4b_ori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887801"/>
            <a:ext cx="7358063" cy="1470025"/>
          </a:xfrm>
        </p:spPr>
        <p:txBody>
          <a:bodyPr/>
          <a:lstStyle/>
          <a:p>
            <a:r>
              <a:rPr lang="ru-RU" b="1" i="1" dirty="0" smtClean="0"/>
              <a:t>Родительское собрание</a:t>
            </a:r>
            <a:br>
              <a:rPr lang="ru-RU" b="1" i="1" dirty="0" smtClean="0"/>
            </a:br>
            <a:r>
              <a:rPr lang="ru-RU" b="1" i="1" dirty="0" smtClean="0"/>
              <a:t>«Ваш ребенок на пороге школы…»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000" b="1" u="sng" dirty="0" smtClean="0">
                <a:solidFill>
                  <a:schemeClr val="tx1"/>
                </a:solidFill>
              </a:rPr>
              <a:t>Воспитатели: </a:t>
            </a:r>
            <a:r>
              <a:rPr lang="ru-RU" sz="2000" b="1" u="sng" dirty="0" err="1" smtClean="0">
                <a:solidFill>
                  <a:schemeClr val="tx1"/>
                </a:solidFill>
              </a:rPr>
              <a:t>Вирабян</a:t>
            </a:r>
            <a:r>
              <a:rPr lang="ru-RU" sz="2000" b="1" u="sng" dirty="0" smtClean="0">
                <a:solidFill>
                  <a:schemeClr val="tx1"/>
                </a:solidFill>
              </a:rPr>
              <a:t> Е.А., </a:t>
            </a:r>
            <a:r>
              <a:rPr lang="ru-RU" sz="2000" b="1" u="sng" dirty="0" err="1" smtClean="0">
                <a:solidFill>
                  <a:schemeClr val="tx1"/>
                </a:solidFill>
              </a:rPr>
              <a:t>Бабкова</a:t>
            </a:r>
            <a:r>
              <a:rPr lang="ru-RU" sz="2000" b="1" u="sng" dirty="0" smtClean="0">
                <a:solidFill>
                  <a:schemeClr val="tx1"/>
                </a:solidFill>
              </a:rPr>
              <a:t> О.В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пособия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Математическое развитие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345638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rusbuk.ru/uploads/books/295055/4d7fbfc4e6c8a0ae44a1237daa57ae498b7087a6M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8840"/>
            <a:ext cx="3203848" cy="465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241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речи, основы грамотности</a:t>
            </a:r>
            <a:endParaRPr lang="ru-RU" dirty="0"/>
          </a:p>
        </p:txBody>
      </p:sp>
      <p:pic>
        <p:nvPicPr>
          <p:cNvPr id="4100" name="Picture 4" descr="https://sun9-84.userapi.com/impg/X_KpDzlzXXaPqDFv0UyJy9FwhqVEdqcXWEsP5Q/gsfhwt_T1Ug.jpg?size=810x1080&amp;quality=96&amp;sign=de2d3aaad0259648129360e209515cfa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36912"/>
            <a:ext cx="2530674" cy="337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2952328" cy="4238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https://sun9-80.userapi.com/impg/yY9SVSpVX6U3AGv37ap2S-H6fn5nSi53mtCR8Q/UewA0w0wW3A.jpg?size=810x1080&amp;quality=96&amp;sign=70f626bd3a20e8f77183843ef63d20f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3070734" cy="409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971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деятельность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" y="2060848"/>
            <a:ext cx="3805883" cy="3805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095" y="2060848"/>
            <a:ext cx="2414792" cy="338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72"/>
            <a:ext cx="3250332" cy="325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372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Основы науки и естествознания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319403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cdn1.ozone.ru/multimedia/10250524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27912"/>
            <a:ext cx="3476626" cy="501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284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r>
              <a:rPr lang="ru-RU" b="1" i="1" dirty="0" smtClean="0"/>
              <a:t>Используемые</a:t>
            </a:r>
            <a:r>
              <a:rPr lang="ru-RU" b="1" dirty="0" smtClean="0"/>
              <a:t> </a:t>
            </a:r>
            <a:r>
              <a:rPr lang="ru-RU" b="1" i="1" dirty="0" smtClean="0"/>
              <a:t>ресурсы</a:t>
            </a:r>
            <a:r>
              <a:rPr lang="ru-RU" dirty="0" smtClean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5"/>
            <a:ext cx="8229600" cy="3125788"/>
          </a:xfrm>
        </p:spPr>
        <p:txBody>
          <a:bodyPr/>
          <a:lstStyle/>
          <a:p>
            <a:pPr marL="252000" indent="0">
              <a:buFont typeface="Arial" charset="0"/>
              <a:buNone/>
              <a:defRPr/>
            </a:pPr>
            <a:r>
              <a:rPr lang="ru-RU" sz="2400" u="sng" dirty="0" smtClean="0">
                <a:hlinkClick r:id="rId2"/>
              </a:rPr>
              <a:t>http://s018.radikal.ru/i519/1304/3e/4bb97ff07cca.png</a:t>
            </a:r>
            <a:endParaRPr lang="ru-RU" sz="2400" dirty="0" smtClean="0"/>
          </a:p>
          <a:p>
            <a:pPr marL="252000" indent="0">
              <a:buFont typeface="Arial" charset="0"/>
              <a:buNone/>
              <a:defRPr/>
            </a:pPr>
            <a:r>
              <a:rPr lang="ru-RU" sz="2400" u="sng" dirty="0" smtClean="0">
                <a:hlinkClick r:id="rId3"/>
              </a:rPr>
              <a:t>http://i022.radikal.ru/1304/0b/005110753ae9.png</a:t>
            </a:r>
            <a:endParaRPr lang="ru-RU" sz="2400" dirty="0" smtClean="0"/>
          </a:p>
          <a:p>
            <a:pPr marL="252000" indent="0">
              <a:buFont typeface="Arial" charset="0"/>
              <a:buNone/>
              <a:defRPr/>
            </a:pPr>
            <a:r>
              <a:rPr lang="ru-RU" sz="2400" u="sng" dirty="0" smtClean="0">
                <a:hlinkClick r:id="rId4"/>
              </a:rPr>
              <a:t>http://img-fotki.yandex.ru/get/4126/981986.29/0_833e9_d1cacb4b_orig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000250"/>
            <a:ext cx="8229600" cy="1000125"/>
          </a:xfrm>
        </p:spPr>
        <p:txBody>
          <a:bodyPr/>
          <a:lstStyle/>
          <a:p>
            <a:r>
              <a:rPr lang="ru-RU" dirty="0" smtClean="0"/>
              <a:t>План проведения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500" y="3071813"/>
            <a:ext cx="8158163" cy="3482975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Начало собрания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Выступление воспитателей: возрастные особенности детей 6-7 лет, задачи воспитания и обучения в соответствии с реализуемой образовательной программой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Режим дня, расписание образовательной деятельности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Организация дополнительного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образования:кружковая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работа. Подготовительные курсы к школе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6779096" cy="1154112"/>
          </a:xfrm>
        </p:spPr>
        <p:txBody>
          <a:bodyPr/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Особые противоэпидемиологические правила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6952257" cy="4954588"/>
          </a:xfrm>
        </p:spPr>
        <p:txBody>
          <a:bodyPr/>
          <a:lstStyle/>
          <a:p>
            <a:pPr lvl="0" defTabSz="457200" fontAlgn="auto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1600" b="1" dirty="0">
                <a:latin typeface="Trebuchet MS"/>
              </a:rPr>
              <a:t>1. Запрет на проведение массовых мероприятий: В детских садах вводится запрет на проведение массовых мероприятий, предусматривающих участие нескольких групп и родителей. </a:t>
            </a:r>
            <a:r>
              <a:rPr lang="ru-RU" sz="1600" b="1" u="sng" dirty="0">
                <a:latin typeface="Trebuchet MS"/>
              </a:rPr>
              <a:t>Это значит, что до конца года отменяются совместные утренники, посещение театральных представлений, экскурсий и т.д. </a:t>
            </a:r>
            <a:r>
              <a:rPr lang="ru-RU" sz="1600" b="1" u="sng" dirty="0" smtClean="0">
                <a:latin typeface="Trebuchet MS"/>
              </a:rPr>
              <a:t> Утренники будут проводиться в онлайн-режиме</a:t>
            </a:r>
          </a:p>
          <a:p>
            <a:pPr lvl="0" defTabSz="457200" fontAlgn="auto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1600" b="1" dirty="0" smtClean="0">
                <a:latin typeface="Trebuchet MS"/>
              </a:rPr>
              <a:t>2</a:t>
            </a:r>
            <a:r>
              <a:rPr lang="ru-RU" sz="1600" b="1" dirty="0">
                <a:latin typeface="Trebuchet MS"/>
              </a:rPr>
              <a:t>. Проведение противоэпидемиологических мероприятий: </a:t>
            </a:r>
            <a:r>
              <a:rPr lang="ru-RU" sz="1600" b="1" u="sng" dirty="0">
                <a:latin typeface="Trebuchet MS"/>
              </a:rPr>
              <a:t>У всех детей проводится 3х разовое измерение температуры. Сведения о детях с температурой свыше 37,1 градуса вносятся в специальный журнал для проведения противоэпидемиологических </a:t>
            </a:r>
            <a:r>
              <a:rPr lang="ru-RU" sz="1600" b="1" u="sng" dirty="0" err="1" smtClean="0">
                <a:latin typeface="Trebuchet MS"/>
              </a:rPr>
              <a:t>мероприятий.В</a:t>
            </a:r>
            <a:r>
              <a:rPr lang="ru-RU" sz="1600" b="1" u="sng" dirty="0" smtClean="0">
                <a:latin typeface="Trebuchet MS"/>
              </a:rPr>
              <a:t> группах проводится ежедневная </a:t>
            </a:r>
            <a:r>
              <a:rPr lang="ru-RU" sz="1600" b="1" u="sng" dirty="0" err="1" smtClean="0">
                <a:latin typeface="Trebuchet MS"/>
              </a:rPr>
              <a:t>обработка,мытье</a:t>
            </a:r>
            <a:r>
              <a:rPr lang="ru-RU" sz="1600" b="1" u="sng" dirty="0" smtClean="0">
                <a:latin typeface="Trebuchet MS"/>
              </a:rPr>
              <a:t> игрушек и проветривание </a:t>
            </a:r>
            <a:r>
              <a:rPr lang="ru-RU" sz="1600" b="1" dirty="0">
                <a:latin typeface="Trebuchet MS"/>
              </a:rPr>
              <a:t>При выявлении признаков инфекционных болезней дети подлежат обязательной изоляции до приезда скорой помощи или родителей. Речь в правилах </a:t>
            </a:r>
            <a:r>
              <a:rPr lang="ru-RU" sz="1600" b="1" dirty="0" err="1">
                <a:latin typeface="Trebuchet MS"/>
              </a:rPr>
              <a:t>Роспотребнадзора</a:t>
            </a:r>
            <a:r>
              <a:rPr lang="ru-RU" sz="1600" b="1" dirty="0">
                <a:latin typeface="Trebuchet MS"/>
              </a:rPr>
              <a:t> идет о респираторных (например, насморк, кашель), кишечных или температурных проявлениях. </a:t>
            </a:r>
          </a:p>
          <a:p>
            <a:pPr lvl="0" defTabSz="457200" fontAlgn="auto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ru-RU" sz="1600" b="1" dirty="0">
                <a:latin typeface="Trebuchet MS"/>
              </a:rPr>
              <a:t>3. Проход на территорию детского сада: </a:t>
            </a:r>
            <a:r>
              <a:rPr lang="ru-RU" sz="1600" b="1" u="sng" dirty="0">
                <a:latin typeface="Trebuchet MS"/>
              </a:rPr>
              <a:t>Проход на территорию детского сада осуществляется при наличии маски и только через подъезд где находится ваша группа.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rot.info/uploads/posts/2020-01/1579348295_15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35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44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35123" y="274638"/>
            <a:ext cx="5642580" cy="610669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.«Родители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  несовершеннолетних обучающихся имеют преимущественное право на обучение и воспитание детей перед всеми другими лицами.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Они обязаны заложить основы физического, нравственного и интеллектуального развития личности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ребенка».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2. Образовательные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организации оказывают помощь родителям  несовершеннолетних обучающихся в воспитании детей, охране и укреплении их 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здоровья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Родители (законные представители) несовершеннолетних обучающихся обязаны:</a:t>
            </a:r>
          </a:p>
          <a:p>
            <a:pPr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обеспечить получение детьми общего образования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4578" name="Picture 2" descr="https://tuvobrnadzor.rtyva.ru/images/news/fz_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2855611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7010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ФГОС 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988840"/>
            <a:ext cx="5544616" cy="3877891"/>
          </a:xfrm>
        </p:spPr>
        <p:txBody>
          <a:bodyPr/>
          <a:lstStyle/>
          <a:p>
            <a:r>
              <a:rPr lang="ru-RU" sz="2400" b="1" dirty="0"/>
              <a:t>ФГОС обеспечивают:</a:t>
            </a:r>
            <a:endParaRPr lang="ru-RU" sz="2400" dirty="0"/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Единство образовательного пространства Российской Федерации.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Преемственность основных образовательных программ.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Вариативность содержания образовательных программ.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https://happybooks.ru/image/cache/catalog/import_yml/439/174/cover-1200x800.jpg"/>
          <p:cNvPicPr>
            <a:picLocks noChangeAspect="1" noChangeArrowheads="1"/>
          </p:cNvPicPr>
          <p:nvPr/>
        </p:nvPicPr>
        <p:blipFill>
          <a:blip r:embed="rId2" cstate="print"/>
          <a:srcRect l="26770" r="27241"/>
          <a:stretch>
            <a:fillRect/>
          </a:stretch>
        </p:blipFill>
        <p:spPr bwMode="auto">
          <a:xfrm>
            <a:off x="467544" y="2204864"/>
            <a:ext cx="2808312" cy="40709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9564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rot.info/uploads/posts/2020-01/1579348295_15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85821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Дошкольное учреждение, а проще, детский сад, обязан работать с соблюдением установленных норм и правил. Требования определены главным санитарным врачом РФ в Постановлении от 15 мая 2013 года №26. Действующий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выпущен под номером 2.4.1.3049-13.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2060848"/>
            <a:ext cx="5915000" cy="4536504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Постановлением 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определены требования к содержанию помещения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регулярное проветривание в течение 10 минут с периодичностью в 1,5 часа;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обязательное ежедневное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кварцевание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помещений;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необходимый уровень влажности 40-60%;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температура регламентируется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в приложении 3 к Постановлению в зависимости от функций помещения. К примеру, для игровых комфортная температура установлена в пределах 21-23ºС, для спален - 19-20ºС;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дважды в день проводится 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влажная уборка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игрушки по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СанПиНу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должны мыться ежедневно в конце рабочего дня;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смена белья происходит по мере загрязнения, но не реже раза в неделю;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проживание животных и птиц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 в том числе в клетках в так называемом "живом уголке" 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запрещено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. Также не рекомендовано и расположение цветов в горшках на окнах, потому что они препятствуют проникновению света в группу.</a:t>
            </a:r>
          </a:p>
          <a:p>
            <a:endParaRPr lang="ru-RU" dirty="0"/>
          </a:p>
        </p:txBody>
      </p:sp>
      <p:pic>
        <p:nvPicPr>
          <p:cNvPr id="26626" name="Picture 2" descr="https://ds93.ru/uploads/posts/2014-04/1396592688_sanpin-2013.jpg"/>
          <p:cNvPicPr>
            <a:picLocks noChangeAspect="1" noChangeArrowheads="1"/>
          </p:cNvPicPr>
          <p:nvPr/>
        </p:nvPicPr>
        <p:blipFill>
          <a:blip r:embed="rId3" cstate="print"/>
          <a:srcRect l="12588" r="8453" b="6524"/>
          <a:stretch>
            <a:fillRect/>
          </a:stretch>
        </p:blipFill>
        <p:spPr bwMode="auto">
          <a:xfrm>
            <a:off x="0" y="1700808"/>
            <a:ext cx="2664296" cy="4534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7935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864596"/>
              </p:ext>
            </p:extLst>
          </p:nvPr>
        </p:nvGraphicFramePr>
        <p:xfrm>
          <a:off x="3059832" y="1916832"/>
          <a:ext cx="3048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Документ" r:id="rId3" imgW="6938787" imgH="9253325" progId="Word.Document.12">
                  <p:embed/>
                </p:oleObj>
              </mc:Choice>
              <mc:Fallback>
                <p:oleObj name="Документ" r:id="rId3" imgW="6938787" imgH="92533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9832" y="1916832"/>
                        <a:ext cx="3048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091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653"/>
            <a:ext cx="8229600" cy="1143000"/>
          </a:xfrm>
        </p:spPr>
        <p:txBody>
          <a:bodyPr/>
          <a:lstStyle/>
          <a:p>
            <a:r>
              <a:rPr lang="ru-RU" sz="3200" b="1" dirty="0" smtClean="0"/>
              <a:t>Возрастные особенности детей 6-7 лет</a:t>
            </a:r>
            <a:endParaRPr lang="ru-RU" sz="32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2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2948010/252a1e88-0e97-4ed9-b81e-7533edf335b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476672"/>
            <a:ext cx="5698976" cy="49685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программы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физическое развитие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 социально-коммуникативное развитие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познавательное развитие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речевое развитие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художественно-эстетическое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</a:t>
            </a:r>
          </a:p>
        </p:txBody>
      </p:sp>
      <p:pic>
        <p:nvPicPr>
          <p:cNvPr id="23554" name="Picture 2" descr="https://74avalon.ru/wa-data/public/shop/products/16/89/78916/images/78340/78340.750x0.jpg"/>
          <p:cNvPicPr>
            <a:picLocks noChangeAspect="1" noChangeArrowheads="1"/>
          </p:cNvPicPr>
          <p:nvPr/>
        </p:nvPicPr>
        <p:blipFill>
          <a:blip r:embed="rId3" cstate="print"/>
          <a:srcRect l="14410" r="14437"/>
          <a:stretch>
            <a:fillRect/>
          </a:stretch>
        </p:blipFill>
        <p:spPr bwMode="auto">
          <a:xfrm>
            <a:off x="179512" y="188640"/>
            <a:ext cx="2664296" cy="374441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90" y="3645023"/>
            <a:ext cx="2763942" cy="318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4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59</TotalTime>
  <Words>318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Шаблон 2</vt:lpstr>
      <vt:lpstr>Документ Microsoft Word</vt:lpstr>
      <vt:lpstr>Родительское собрание «Ваш ребенок на пороге школы…»</vt:lpstr>
      <vt:lpstr>План проведения</vt:lpstr>
      <vt:lpstr>Особые противоэпидемиологические правила </vt:lpstr>
      <vt:lpstr>Статья 44</vt:lpstr>
      <vt:lpstr>Что такое ФГОС ?</vt:lpstr>
      <vt:lpstr>Дошкольное учреждение, а проще, детский сад, обязан работать с соблюдением установленных норм и правил. Требования определены главным санитарным врачом РФ в Постановлении от 15 мая 2013 года №26. Действующий СанПиН выпущен под номером 2.4.1.3049-13.</vt:lpstr>
      <vt:lpstr>Презентация PowerPoint</vt:lpstr>
      <vt:lpstr>Возрастные особенности детей 6-7 лет</vt:lpstr>
      <vt:lpstr>Презентация PowerPoint</vt:lpstr>
      <vt:lpstr>Наши пособия Математическое развитие</vt:lpstr>
      <vt:lpstr>Развитие речи, основы грамотности</vt:lpstr>
      <vt:lpstr>Творческая деятельность </vt:lpstr>
      <vt:lpstr>Основы науки и естествознания</vt:lpstr>
      <vt:lpstr>Используемые ресурсы: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«Ваш ребенок на пороге школы…»</dc:title>
  <dc:creator>acer</dc:creator>
  <cp:lastModifiedBy>acer</cp:lastModifiedBy>
  <cp:revision>7</cp:revision>
  <dcterms:created xsi:type="dcterms:W3CDTF">2021-09-24T06:01:28Z</dcterms:created>
  <dcterms:modified xsi:type="dcterms:W3CDTF">2021-09-29T05:10:36Z</dcterms:modified>
</cp:coreProperties>
</file>