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7" r:id="rId6"/>
    <p:sldId id="267" r:id="rId7"/>
    <p:sldId id="271" r:id="rId8"/>
    <p:sldId id="272" r:id="rId9"/>
    <p:sldId id="273" r:id="rId10"/>
    <p:sldId id="274" r:id="rId11"/>
    <p:sldId id="275" r:id="rId12"/>
    <p:sldId id="276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9ABF25-6A38-4344-A334-1E717D9E31EE}" v="1" dt="2023-06-07T08:50:45.110"/>
    <p1510:client id="{A08A75CC-0453-4F8A-9E5F-8DF610C6F467}" v="970" dt="2023-06-08T09:03:51.585"/>
    <p1510:client id="{DAB0900E-4B42-46CF-A1D2-95C9AFDC5830}" v="99" dt="2023-06-08T09:23:29.166"/>
  </p1510:revLst>
</p1510:revInfo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8878" autoAdjust="0"/>
  </p:normalViewPr>
  <p:slideViewPr>
    <p:cSldViewPr>
      <p:cViewPr varScale="1">
        <p:scale>
          <a:sx n="99" d="100"/>
          <a:sy n="99" d="100"/>
        </p:scale>
        <p:origin x="858" y="8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01" d="100"/>
          <a:sy n="101" d="100"/>
        </p:scale>
        <p:origin x="2802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784AA43A-3F76-4A13-9CD6-36134EB429E3}" type="datetimeFigureOut">
              <a:rPr lang="ru-RU"/>
              <a:t>19.02.2026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A850423A-8BCE-448E-A97B-03A88B2B12C1}" type="slidenum">
              <a:rPr lang="ru-RU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5F674A4F-2B7A-4ECB-A400-260B2FFC03C1}" type="datetimeFigureOut">
              <a:rPr lang="ru-RU"/>
              <a:t>19.02.2026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01F2A70B-78F2-4DCF-B53B-C990D2FAFB8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 latinLnBrk="0">
              <a:defRPr lang="ru-RU" sz="54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grpSp>
        <p:nvGrpSpPr>
          <p:cNvPr id="256" name="линия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0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1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Полилиния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Полилиния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Полилиния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Полилиния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Полилиния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4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8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5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6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9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0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0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1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2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8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9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0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1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2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3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4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5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6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7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8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9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0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1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2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3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4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5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6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7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8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9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0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1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2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3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4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5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6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7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8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9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линия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Полилиния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9" name="Полилиния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0" name="Полилиния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ru-RU"/>
            </a:lvl5pPr>
            <a:lvl6pPr marL="1956816" latinLnBrk="0">
              <a:defRPr lang="ru-RU"/>
            </a:lvl6pPr>
            <a:lvl7pPr marL="1956816" latinLnBrk="0">
              <a:defRPr lang="ru-RU"/>
            </a:lvl7pPr>
            <a:lvl8pPr marL="1956816" latinLnBrk="0">
              <a:defRPr lang="ru-RU"/>
            </a:lvl8pPr>
            <a:lvl9pPr marL="1956816" latinLnBrk="0">
              <a:defRPr lang="ru-RU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ое назва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линия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9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3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4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5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6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7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8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Вертикальное название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 latinLnBrk="0">
              <a:defRPr lang="ru-RU"/>
            </a:lvl5pPr>
            <a:lvl6pPr latinLnBrk="0">
              <a:defRPr lang="ru-RU"/>
            </a:lvl6pPr>
            <a:lvl7pPr latinLnBrk="0">
              <a:defRPr lang="ru-RU"/>
            </a:lvl7pPr>
            <a:lvl8pPr latinLnBrk="0">
              <a:defRPr lang="ru-RU" baseline="0"/>
            </a:lvl8pPr>
            <a:lvl9pPr latinLnBrk="0">
              <a:defRPr lang="ru-RU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линия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3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4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5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6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7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8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9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0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41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 latinLnBrk="0">
              <a:defRPr lang="ru-RU"/>
            </a:lvl2pPr>
            <a:lvl3pPr marL="777240" latinLnBrk="0">
              <a:defRPr lang="ru-RU"/>
            </a:lvl3pPr>
            <a:lvl4pPr marL="1005840" latinLnBrk="0">
              <a:defRPr lang="ru-RU"/>
            </a:lvl4pPr>
            <a:lvl5pPr marL="1234440" latinLnBrk="0">
              <a:defRPr lang="ru-RU"/>
            </a:lvl5pPr>
            <a:lvl6pPr marL="1463040" latinLnBrk="0">
              <a:defRPr lang="ru-RU" baseline="0"/>
            </a:lvl6pPr>
            <a:lvl7pPr marL="1691640" latinLnBrk="0">
              <a:defRPr lang="ru-RU" baseline="0"/>
            </a:lvl7pPr>
            <a:lvl8pPr marL="1920240" latinLnBrk="0">
              <a:defRPr lang="ru-RU" baseline="0"/>
            </a:lvl8pPr>
            <a:lvl9pPr marL="2148840" latinLnBrk="0">
              <a:defRPr lang="ru-RU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линия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Полилиния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7" name="Полилиния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8" name="Полилиния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9" name="Полилиния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0" name="Полилиния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1" name="Полилиния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2" name="Полилиния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3" name="Полилиния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4" name="Полилиния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5" name="Полилиния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6" name="Полилиния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7" name="Полилиния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8" name="Полилиния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9" name="Полилиния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0" name="Полилиния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1" name="Полилиния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2" name="Полилиния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3" name="Полилиния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4" name="Полилиния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5" name="Полилиния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6" name="Полилиния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7" name="Полилиния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8" name="Полилиния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9" name="Полилиния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0" name="Полилиния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1" name="Полилиния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2" name="Полилиния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3" name="Полилиния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4" name="Полилиния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5" name="Полилиния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6" name="Полилиния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7" name="Полилиния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8" name="Полилиния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9" name="Полилиния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0" name="Полилиния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1" name="Полилиния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2" name="Полилиния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3" name="Полилиния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4" name="Полилиния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5" name="Полилиния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6" name="Полилиния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7" name="Полилиния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8" name="Полилиния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99" name="Полилиния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0" name="Полилиния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1" name="Полилиния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2" name="Полилиния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3" name="Полилиния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4" name="Полилиния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5" name="Полилиния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6" name="Полилиния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7" name="Полилиния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8" name="Полилиния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09" name="Полилиния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0" name="Полилиния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1" name="Полилиния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2" name="Полилиния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3" name="Полилиния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4" name="Полилиния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5" name="Полилиния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6" name="Полилиния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7" name="Полилиния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8" name="Полилиния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9" name="Полилиния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0" name="Полилиния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1" name="Полилиния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2" name="Полилиния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3" name="Полилиния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4" name="Полилиния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5" name="Полилиния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6" name="Полилиния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7" name="Полилиния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8" name="Полилиния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9" name="Полилиния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0" name="Полилиния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1" name="Полилиния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2" name="Полилиния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3" name="Полилиния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4" name="Полилиния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5" name="Полилиния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6" name="Полилиния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7" name="Полилиния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8" name="Полилиния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9" name="Полилиния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0" name="Полилиния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1" name="Полилиния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2" name="Полилиния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3" name="Полилиния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4" name="Полилиния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5" name="Полилиния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6" name="Полилиния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7" name="Полилиния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8" name="Полилиния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9" name="Полилиния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0" name="Полилиния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1" name="Полилиния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2" name="Полилиния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3" name="Полилиния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4" name="Полилиния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5" name="Полилиния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6" name="Полилиния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7" name="Полилиния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8" name="Полилиния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9" name="Полилиния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0" name="Полилиния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1" name="Полилиния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2" name="Полилиния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3" name="Полилиния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4" name="Полилиния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5" name="Полилиния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6" name="Полилиния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7" name="Полилиния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8" name="Полилиния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9" name="Полилиния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0" name="Полилиния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1" name="Полилиния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2" name="Полилиния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3" name="Полилиния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4" name="Полилиния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5" name="Полилиния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6" name="Полилиния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7" name="Полилиния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78" name="Полилиния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 latinLnBrk="0">
              <a:defRPr lang="ru-RU" sz="4400" b="0" cap="none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ru-RU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линия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0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1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marL="1956816" latinLnBrk="0">
              <a:defRPr lang="ru-RU" sz="1600"/>
            </a:lvl6pPr>
            <a:lvl7pPr marL="1956816" latinLnBrk="0">
              <a:defRPr lang="ru-RU" sz="1600" baseline="0"/>
            </a:lvl7pPr>
            <a:lvl8pPr marL="1956816" latinLnBrk="0">
              <a:defRPr lang="ru-RU" sz="1600" baseline="0"/>
            </a:lvl8pPr>
            <a:lvl9pPr marL="1956816" latinLnBrk="0">
              <a:defRPr lang="ru-RU" sz="1600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marL="1956816" latinLnBrk="0">
              <a:defRPr lang="ru-RU" sz="1600"/>
            </a:lvl6pPr>
            <a:lvl7pPr marL="1956816" latinLnBrk="0">
              <a:defRPr lang="ru-RU" sz="1600"/>
            </a:lvl7pPr>
            <a:lvl8pPr marL="1956816" latinLnBrk="0">
              <a:defRPr lang="ru-RU" sz="1600" baseline="0"/>
            </a:lvl8pPr>
            <a:lvl9pPr marL="1956816" latinLnBrk="0">
              <a:defRPr lang="ru-RU" sz="1600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линия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Полилиния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1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2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3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4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ru-RU" sz="2400" b="0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marL="1956816" latinLnBrk="0">
              <a:defRPr lang="ru-RU" sz="1600"/>
            </a:lvl6pPr>
            <a:lvl7pPr marL="1956816" latinLnBrk="0">
              <a:defRPr lang="ru-RU" sz="1600" baseline="0"/>
            </a:lvl7pPr>
            <a:lvl8pPr marL="1956816" latinLnBrk="0">
              <a:defRPr lang="ru-RU" sz="1600" baseline="0"/>
            </a:lvl8pPr>
            <a:lvl9pPr marL="1956816" latinLnBrk="0">
              <a:defRPr lang="ru-RU" sz="1600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ru-RU" sz="2400" b="0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marL="1956816" latinLnBrk="0">
              <a:defRPr lang="ru-RU" sz="1600"/>
            </a:lvl5pPr>
            <a:lvl6pPr marL="1956816" latinLnBrk="0">
              <a:defRPr lang="ru-RU" sz="1600"/>
            </a:lvl6pPr>
            <a:lvl7pPr marL="1956816" latinLnBrk="0">
              <a:defRPr lang="ru-RU" sz="1600"/>
            </a:lvl7pPr>
            <a:lvl8pPr marL="1956816" latinLnBrk="0">
              <a:defRPr lang="ru-RU" sz="1600"/>
            </a:lvl8pPr>
            <a:lvl9pPr marL="1956816" latinLnBrk="0">
              <a:defRPr lang="ru-RU"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линия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Полилиния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8" name="Полилиния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59" name="Полилиния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0" name="Полилиния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1" name="Полилиния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2" name="Полилиния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3" name="Полилиния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4" name="Полилиния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5" name="Полилиния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6" name="Полилиния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7" name="Полилиния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8" name="Полилиния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69" name="Полилиния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0" name="Полилиния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1" name="Полилиния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2" name="Полилиния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3" name="Полилиния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4" name="Полилиния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5" name="Полилиния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6" name="Полилиния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7" name="Полилиния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8" name="Полилиния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79" name="Полилиния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0" name="Полилиния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1" name="Полилиния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2" name="Полилиния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3" name="Полилиния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4" name="Полилиния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5" name="Полилиния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6" name="Полилиния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7" name="Полилиния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8" name="Полилиния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89" name="Полилиния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0" name="Полилиния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1" name="Полилиния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2" name="Полилиния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3" name="Полилиния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4" name="Полилиния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5" name="Полилиния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6" name="Полилиния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7" name="Полилиния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8" name="Полилиния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199" name="Полилиния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0" name="Полилиния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1" name="Полилиния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2" name="Полилиния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3" name="Полилиния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4" name="Полилиния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5" name="Полилиния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6" name="Полилиния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7" name="Полилиния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8" name="Полилиния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09" name="Полилиния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0" name="Полилиния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1" name="Полилиния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2" name="Полилиния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3" name="Полилиния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4" name="Полилиния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5" name="Полилиния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6" name="Полилиния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7" name="Полилиния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8" name="Полилиния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19" name="Полилиния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0" name="Полилиния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1" name="Полилиния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2" name="Полилиния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3" name="Полилиния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4" name="Полилиния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5" name="Полилиния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6" name="Полилиния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7" name="Полилиния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8" name="Полилиния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29" name="Полилиния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  <p:sp>
          <p:nvSpPr>
            <p:cNvPr id="230" name="Полилиния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>
                  <a:noFill/>
                </a:ln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ые зна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рамка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Группа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Группа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Группа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Группа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Группа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7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Группа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3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ru-RU" sz="32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 baseline="0"/>
            </a:lvl7pPr>
            <a:lvl8pPr latinLnBrk="0">
              <a:defRPr lang="ru-RU" sz="1600" baseline="0"/>
            </a:lvl8pPr>
            <a:lvl9pPr latinLnBrk="0">
              <a:defRPr lang="ru-RU" sz="1600" baseline="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ru-RU" sz="16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рамка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Группа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Группа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Полилиния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4" name="Полилиния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5" name="Полилиния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8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9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5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6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7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8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9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0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91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Группа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Полилиния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0" name="Полилиния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1" name="Полилиния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2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3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4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5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6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7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8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79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0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1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2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3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4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5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6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7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8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89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0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1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2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3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4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5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6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7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8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99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0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1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2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3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4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5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6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7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8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09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0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1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2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3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4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5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6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7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8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19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0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1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2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3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4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5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6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7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8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29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0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1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2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3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4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5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6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7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8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39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0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1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842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Группа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Группа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Полилиния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4" name="Полилиния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5" name="Полилиния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6" name="Полилиния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7" name="Полилиния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8" name="Полилиния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9" name="Полилиния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0" name="Полилиния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1" name="Полилиния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2" name="Полилиния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3" name="Полилиния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4" name="Полилиния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5" name="Полилиния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6" name="Полилиния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7" name="Полилиния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8" name="Полилиния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09" name="Полилиния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0" name="Полилиния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1" name="Полилиния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2" name="Полилиния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3" name="Полилиния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4" name="Полилиния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5" name="Полилиния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6" name="Полилиния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7" name="Полилиния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8" name="Полилиния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19" name="Полилиния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0" name="Полилиния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1" name="Полилиния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2" name="Полилиния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3" name="Полилиния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4" name="Полилиния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5" name="Полилиния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6" name="Полилиния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7" name="Полилиния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8" name="Полилиния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29" name="Полилиния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0" name="Полилиния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1" name="Полилиния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2" name="Полилиния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3" name="Полилиния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4" name="Полилиния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5" name="Полилиния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6" name="Полилиния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7" name="Полилиния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8" name="Полилиния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39" name="Полилиния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0" name="Полилиния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1" name="Полилиния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2" name="Полилиния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3" name="Полилиния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4" name="Полилиния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5" name="Полилиния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6" name="Полилиния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7" name="Полилиния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8" name="Полилиния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49" name="Полилиния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0" name="Полилиния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1" name="Полилиния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2" name="Полилиния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3" name="Полилиния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4" name="Полилиния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5" name="Полилиния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6" name="Полилиния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7" name="Полилиния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8" name="Полилиния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59" name="Полилиния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0" name="Полилиния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1" name="Полилиния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2" name="Полилиния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3" name="Полилиния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4" name="Полилиния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5" name="Полилиния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766" name="Полилиния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Группа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Полилиния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0" name="Полилиния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1" name="Полилиния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2" name="Полилиния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3" name="Полилиния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4" name="Полилиния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5" name="Полилиния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6" name="Полилиния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7" name="Полилиния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8" name="Полилиния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29" name="Полилиния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0" name="Полилиния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1" name="Полилиния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2" name="Полилиния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3" name="Полилиния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4" name="Полилиния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5" name="Полилиния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6" name="Полилиния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7" name="Полилиния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8" name="Полилиния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39" name="Полилиния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0" name="Полилиния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1" name="Полилиния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2" name="Полилиния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3" name="Полилиния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4" name="Полилиния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5" name="Полилиния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6" name="Полилиния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7" name="Полилиния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8" name="Полилиния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49" name="Полилиния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0" name="Полилиния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1" name="Полилиния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2" name="Полилиния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3" name="Полилиния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4" name="Полилиния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5" name="Полилиния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6" name="Полилиния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7" name="Полилиния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8" name="Полилиния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59" name="Полилиния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0" name="Полилиния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1" name="Полилиния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2" name="Полилиния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3" name="Полилиния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4" name="Полилиния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5" name="Полилиния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6" name="Полилиния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7" name="Полилиния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8" name="Полилиния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69" name="Полилиния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0" name="Полилиния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1" name="Полилиния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2" name="Полилиния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3" name="Полилиния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4" name="Полилиния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5" name="Полилиния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6" name="Полилиния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7" name="Полилиния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8" name="Полилиния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79" name="Полилиния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0" name="Полилиния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1" name="Полилиния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2" name="Полилиния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3" name="Полилиния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4" name="Полилиния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5" name="Полилиния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6" name="Полилиния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7" name="Полилиния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8" name="Полилиния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89" name="Полилиния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0" name="Полилиния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1" name="Полилиния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  <p:sp>
              <p:nvSpPr>
                <p:cNvPr id="692" name="Полилиния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 dirty="0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ru-RU" sz="3200" b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ru-RU" sz="24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dirty="0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ru-RU" sz="16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ru-RU"/>
              <a:t>19.02.2026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ru-RU"/>
              <a:pPr/>
              <a:t>19.02.2026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practicum.yandex.ru/blog/chto-takoe-qr-kod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FFFF"/>
                </a:solidFill>
                <a:latin typeface="Consolas"/>
                <a:ea typeface="Calibri"/>
                <a:cs typeface="Calibri"/>
              </a:rPr>
              <a:t>QR-коды: создание и применение в ДОУ</a:t>
            </a:r>
            <a:r>
              <a:rPr lang="ru-RU" dirty="0">
                <a:latin typeface="Consolas"/>
                <a:ea typeface="Calibri"/>
                <a:cs typeface="Calibri"/>
              </a:rPr>
              <a:t> </a:t>
            </a:r>
            <a:endParaRPr lang="ru-RU" dirty="0">
              <a:latin typeface="Consola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err="1">
                <a:latin typeface="Consolas"/>
                <a:ea typeface="Calibri"/>
                <a:cs typeface="Calibri"/>
              </a:rPr>
              <a:t>Матакаева</a:t>
            </a:r>
            <a:r>
              <a:rPr lang="ru-RU" dirty="0">
                <a:latin typeface="Consolas"/>
                <a:ea typeface="Calibri"/>
                <a:cs typeface="Calibri"/>
              </a:rPr>
              <a:t> Лиана Тимуровна</a:t>
            </a:r>
          </a:p>
          <a:p>
            <a:r>
              <a:rPr lang="ru-RU" dirty="0">
                <a:latin typeface="Consolas"/>
                <a:ea typeface="Calibri"/>
                <a:cs typeface="Calibri"/>
              </a:rPr>
              <a:t>Воспитатель МБДОУ «ДС «Олененок»</a:t>
            </a:r>
          </a:p>
          <a:p>
            <a:endParaRPr lang="ru-RU" dirty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азвание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nsolas"/>
                <a:ea typeface="Calibri"/>
                <a:cs typeface="Calibri"/>
              </a:rPr>
              <a:t>Что такое QR-код? Из чего он состоит?</a:t>
            </a:r>
            <a:endParaRPr lang="ru-RU" dirty="0">
              <a:latin typeface="Consola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065212" y="1752600"/>
            <a:ext cx="9220198" cy="42672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QR (от английского Quick Response, «быстрый отклик») — это двумерный тип штрих-кода, который легко считывается цифровым устройством и хранит информацию в виде серии пикселей в квадратной сетке, которая внешне выглядит как черно-белый узор. QR-код, в отличие от штрих-кода, читается в двух направлениях — по горизонтали и по вертикали. Это позволяет хранить в нем больше данных. При сканировании QR-кода пользователь получает доступ к этим данным мгновенно.</a:t>
            </a:r>
            <a:br>
              <a:rPr lang="ru-RU" dirty="0">
                <a:latin typeface="+mj-lt"/>
              </a:rPr>
            </a:br>
            <a:br>
              <a:rPr lang="ru-RU" dirty="0"/>
            </a:br>
            <a:endParaRPr lang="ru-RU" dirty="0">
              <a:latin typeface="Consolas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onsolas"/>
                <a:ea typeface="Calibri"/>
                <a:cs typeface="Calibri"/>
              </a:rPr>
              <a:t>Краткая история QR-кода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222E22-E1DD-EE17-4B98-1EAEC7447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012" y="1295400"/>
            <a:ext cx="6400800" cy="5486401"/>
          </a:xfrm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r>
              <a:rPr lang="ru-RU" sz="5000" dirty="0">
                <a:latin typeface="+mj-lt"/>
              </a:rPr>
              <a:t>QR-код был придуман в </a:t>
            </a:r>
            <a:r>
              <a:rPr lang="ru-RU" sz="5000" b="1" dirty="0">
                <a:latin typeface="+mj-lt"/>
              </a:rPr>
              <a:t>середине 90-х годов в Японии</a:t>
            </a:r>
            <a:r>
              <a:rPr lang="ru-RU" sz="5000" dirty="0">
                <a:latin typeface="+mj-lt"/>
              </a:rPr>
              <a:t> компанией </a:t>
            </a:r>
            <a:r>
              <a:rPr lang="ru-RU" sz="5000" dirty="0" err="1">
                <a:latin typeface="+mj-lt"/>
              </a:rPr>
              <a:t>Denso</a:t>
            </a:r>
            <a:r>
              <a:rPr lang="ru-RU" sz="5000" dirty="0">
                <a:latin typeface="+mj-lt"/>
              </a:rPr>
              <a:t> Wave, «дочкой» Toyota, специализирующейся на автоматизации и штрихкодировании. Основателем технологии считается </a:t>
            </a:r>
            <a:r>
              <a:rPr lang="ru-RU" sz="5000" b="1" dirty="0">
                <a:latin typeface="+mj-lt"/>
              </a:rPr>
              <a:t>Масахиро Хара</a:t>
            </a:r>
            <a:r>
              <a:rPr lang="ru-RU" sz="5000" dirty="0">
                <a:latin typeface="+mj-lt"/>
              </a:rPr>
              <a:t> — инженер, работавший в </a:t>
            </a:r>
            <a:r>
              <a:rPr lang="ru-RU" sz="5000" dirty="0" err="1">
                <a:latin typeface="+mj-lt"/>
              </a:rPr>
              <a:t>Denso</a:t>
            </a:r>
            <a:r>
              <a:rPr lang="ru-RU" sz="5000" dirty="0">
                <a:latin typeface="+mj-lt"/>
              </a:rPr>
              <a:t> Wave. </a:t>
            </a:r>
            <a:r>
              <a:rPr lang="ru-RU" sz="5000" dirty="0">
                <a:latin typeface="+mj-lt"/>
                <a:hlinkClick r:id="rId2"/>
              </a:rPr>
              <a:t>practicum.yandex.ru</a:t>
            </a:r>
            <a:endParaRPr lang="ru-RU" sz="5000" dirty="0">
              <a:latin typeface="+mj-lt"/>
            </a:endParaRPr>
          </a:p>
          <a:p>
            <a:r>
              <a:rPr lang="ru-RU" sz="5000" dirty="0">
                <a:latin typeface="+mj-lt"/>
              </a:rPr>
              <a:t>В те годы на производстве автомобилей Toyota активно использовались классические линейные штрихкоды, чтобы отслеживать детали и запчасти. Но такие коды могли содержать ограниченное количество информации — обычно не больше 20 символов, и недостаточно быстро считывались сканерами. Для решения этой проблемы был разработан QR-код, который должен был быстро считываться под любым углом, хранить большие объёмы данных и быть устойчивым к повреждениям. </a:t>
            </a:r>
            <a:r>
              <a:rPr lang="ru-RU" sz="5000" dirty="0">
                <a:latin typeface="+mj-lt"/>
                <a:hlinkClick r:id="rId2"/>
              </a:rPr>
              <a:t>practicum.yandex.ru</a:t>
            </a:r>
            <a:endParaRPr lang="ru-RU" sz="5000" dirty="0">
              <a:latin typeface="+mj-lt"/>
            </a:endParaRPr>
          </a:p>
          <a:p>
            <a:pPr marL="0" indent="0">
              <a:buNone/>
            </a:pPr>
            <a:endParaRPr lang="ru-RU" dirty="0">
              <a:latin typeface="Consolas"/>
              <a:ea typeface="Calibri"/>
              <a:cs typeface="Calibri"/>
            </a:endParaRPr>
          </a:p>
        </p:txBody>
      </p:sp>
      <p:pic>
        <p:nvPicPr>
          <p:cNvPr id="8" name="Рисунок 8" descr="Изображение выглядит как костюм, человек, одежда, ношение&#10;&#10;Автоматически созданное описание">
            <a:extLst>
              <a:ext uri="{FF2B5EF4-FFF2-40B4-BE49-F238E27FC236}">
                <a16:creationId xmlns:a16="http://schemas.microsoft.com/office/drawing/2014/main" id="{A83185D9-EBE4-908A-1685-1FDB5538A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586" y="1782962"/>
            <a:ext cx="4931975" cy="32832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8BD46E-BACC-4554-7D21-DAE80ECD102C}"/>
              </a:ext>
            </a:extLst>
          </p:cNvPr>
          <p:cNvSpPr txBox="1"/>
          <p:nvPr/>
        </p:nvSpPr>
        <p:spPr>
          <a:xfrm>
            <a:off x="8556947" y="5182254"/>
            <a:ext cx="2456400" cy="3416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err="1">
                <a:solidFill>
                  <a:srgbClr val="E1E3E6"/>
                </a:solidFill>
                <a:latin typeface="Consolas"/>
                <a:ea typeface="Calibri"/>
                <a:cs typeface="Calibri"/>
              </a:rPr>
              <a:t>Масахиро</a:t>
            </a:r>
            <a:r>
              <a:rPr lang="en-US" dirty="0">
                <a:solidFill>
                  <a:srgbClr val="E1E3E6"/>
                </a:solidFill>
                <a:latin typeface="Consolas"/>
                <a:ea typeface="Calibri"/>
                <a:cs typeface="Calibri"/>
              </a:rPr>
              <a:t> </a:t>
            </a:r>
            <a:r>
              <a:rPr lang="en-US" err="1">
                <a:solidFill>
                  <a:srgbClr val="E1E3E6"/>
                </a:solidFill>
                <a:latin typeface="Consolas"/>
                <a:ea typeface="Calibri"/>
                <a:cs typeface="Calibri"/>
              </a:rPr>
              <a:t>Хара</a:t>
            </a:r>
            <a:endParaRPr lang="en-US">
              <a:latin typeface="Consolas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2595179-240B-10C9-FF0B-C294E76B4F1E}"/>
              </a:ext>
            </a:extLst>
          </p:cNvPr>
          <p:cNvSpPr txBox="1"/>
          <p:nvPr/>
        </p:nvSpPr>
        <p:spPr>
          <a:xfrm>
            <a:off x="2208212" y="1143000"/>
            <a:ext cx="9372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+mj-lt"/>
              </a:rPr>
              <a:t>QR-</a:t>
            </a:r>
            <a:r>
              <a:rPr lang="ru-RU" sz="3200" b="1" dirty="0">
                <a:latin typeface="+mj-lt"/>
              </a:rPr>
              <a:t>код-новый инструмент для дошкольников и педагогов</a:t>
            </a:r>
            <a:r>
              <a:rPr lang="ru-RU" sz="2400" dirty="0">
                <a:latin typeface="+mj-lt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В ДОУ при помощи </a:t>
            </a:r>
            <a:r>
              <a:rPr lang="en-US" sz="2400" dirty="0">
                <a:latin typeface="+mj-lt"/>
              </a:rPr>
              <a:t>QR-</a:t>
            </a:r>
            <a:r>
              <a:rPr lang="ru-RU" sz="2400" dirty="0">
                <a:latin typeface="+mj-lt"/>
              </a:rPr>
              <a:t>кода можно зашифровать: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-объявления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-поговорки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-пословицы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-песни и стихи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-занятия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-приглашения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-книги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latin typeface="+mj-lt"/>
              </a:rPr>
              <a:t>-фотографии воспитанников </a:t>
            </a:r>
          </a:p>
        </p:txBody>
      </p:sp>
    </p:spTree>
    <p:extLst>
      <p:ext uri="{BB962C8B-B14F-4D97-AF65-F5344CB8AC3E}">
        <p14:creationId xmlns:p14="http://schemas.microsoft.com/office/powerpoint/2010/main" val="182746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DC5A6B-A5DC-7697-FA69-72CB80EE6210}"/>
              </a:ext>
            </a:extLst>
          </p:cNvPr>
          <p:cNvSpPr txBox="1"/>
          <p:nvPr/>
        </p:nvSpPr>
        <p:spPr>
          <a:xfrm>
            <a:off x="303212" y="762000"/>
            <a:ext cx="1273127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/>
              <a:t>Основные направления в моей работе с использованием</a:t>
            </a:r>
            <a:r>
              <a:rPr lang="en-US" sz="2800" dirty="0"/>
              <a:t> QR</a:t>
            </a:r>
            <a:r>
              <a:rPr lang="ru-RU" sz="2800" dirty="0"/>
              <a:t>-кода:</a:t>
            </a:r>
          </a:p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0000"/>
                </a:solidFill>
              </a:rPr>
              <a:t>- С родителями( объявления, информация для просмотра с детьми дома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F31368-7D8D-FA30-841F-024857454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12" y="1905000"/>
            <a:ext cx="3276600" cy="29794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82D2C0C-44D0-CC46-733D-AF0EDA20F8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984" y="1752600"/>
            <a:ext cx="3730863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3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B6C306-FAA1-F480-BFEB-2367E04364F8}"/>
              </a:ext>
            </a:extLst>
          </p:cNvPr>
          <p:cNvSpPr txBox="1"/>
          <p:nvPr/>
        </p:nvSpPr>
        <p:spPr>
          <a:xfrm>
            <a:off x="1217612" y="1371600"/>
            <a:ext cx="10175158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0000"/>
                </a:solidFill>
              </a:rPr>
              <a:t>-Применяю </a:t>
            </a:r>
            <a:r>
              <a:rPr lang="en-US" sz="2800" dirty="0">
                <a:solidFill>
                  <a:srgbClr val="FF0000"/>
                </a:solidFill>
              </a:rPr>
              <a:t>QR-</a:t>
            </a:r>
            <a:r>
              <a:rPr lang="ru-RU" sz="2800" dirty="0">
                <a:solidFill>
                  <a:srgbClr val="FF0000"/>
                </a:solidFill>
              </a:rPr>
              <a:t>код в работе с детьми( картотеки, статьи, видео)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858510-EC51-78C9-4B66-5A3DF0604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2057400"/>
            <a:ext cx="3352800" cy="310127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7625CF-3CBE-872D-2B69-A3DF0A9D2F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2" y="2057400"/>
            <a:ext cx="2057400" cy="20764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D5EE31-F015-4248-7334-D0DF92CD5C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012" y="3219450"/>
            <a:ext cx="3124200" cy="31242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79F3BF-1610-2CF0-E197-9371FAFC7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500" y="4419600"/>
            <a:ext cx="1953912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7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708588-BD77-2E4C-F5A4-5395DF7407C2}"/>
              </a:ext>
            </a:extLst>
          </p:cNvPr>
          <p:cNvSpPr txBox="1"/>
          <p:nvPr/>
        </p:nvSpPr>
        <p:spPr>
          <a:xfrm>
            <a:off x="150812" y="1371600"/>
            <a:ext cx="1237266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FF0000"/>
                </a:solidFill>
              </a:rPr>
              <a:t>-</a:t>
            </a:r>
            <a:r>
              <a:rPr lang="en-US" sz="2400" dirty="0">
                <a:solidFill>
                  <a:srgbClr val="FF0000"/>
                </a:solidFill>
              </a:rPr>
              <a:t>QR-</a:t>
            </a:r>
            <a:r>
              <a:rPr lang="ru-RU" sz="2400" dirty="0">
                <a:solidFill>
                  <a:srgbClr val="FF0000"/>
                </a:solidFill>
              </a:rPr>
              <a:t>код в патриотическом направлении-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 работа, в которой принимали участие педагоги, родители и воспитанники ДОУ: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-Ветераны ВОВ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1664D1-0915-A0D3-A995-501CBD6C6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75" y="2386664"/>
            <a:ext cx="1970756" cy="178031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92651A-12E7-C118-C59F-DF2D3872BB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14" y="2209800"/>
            <a:ext cx="1714500" cy="178031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AEA1BEE-C0D4-80BE-7391-502C35C5E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762" y="2213811"/>
            <a:ext cx="1714500" cy="178031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B29FAB-A10E-3922-60F2-E8656FAF34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816" y="2209800"/>
            <a:ext cx="1714500" cy="185142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B3834E3-7C6E-E93D-F2B2-FEF74FAA02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489" y="2225842"/>
            <a:ext cx="1714500" cy="186666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F21F3F1-A714-B7D9-140E-52CACF2A9A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714" y="2217799"/>
            <a:ext cx="1714500" cy="184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2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62BD9E-3EBB-6365-4A7B-20F7B6DCD0F5}"/>
              </a:ext>
            </a:extLst>
          </p:cNvPr>
          <p:cNvSpPr txBox="1"/>
          <p:nvPr/>
        </p:nvSpPr>
        <p:spPr>
          <a:xfrm>
            <a:off x="1751012" y="1219200"/>
            <a:ext cx="7105471" cy="125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>
                <a:solidFill>
                  <a:srgbClr val="FF0000"/>
                </a:solidFill>
              </a:rPr>
              <a:t>Онлайн сервисы для создания </a:t>
            </a:r>
            <a:r>
              <a:rPr lang="en-US" sz="2800" dirty="0" err="1">
                <a:solidFill>
                  <a:srgbClr val="FF0000"/>
                </a:solidFill>
              </a:rPr>
              <a:t>Qr</a:t>
            </a:r>
            <a:r>
              <a:rPr lang="ru-RU" sz="2800" dirty="0">
                <a:solidFill>
                  <a:srgbClr val="FF0000"/>
                </a:solidFill>
              </a:rPr>
              <a:t>-кодов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QR coder                      </a:t>
            </a:r>
            <a:r>
              <a:rPr lang="ru-RU" sz="2800" dirty="0"/>
              <a:t>               Онлайн генератор</a:t>
            </a:r>
            <a:endParaRPr lang="en-US" sz="2800" dirty="0"/>
          </a:p>
          <a:p>
            <a:pPr>
              <a:lnSpc>
                <a:spcPct val="90000"/>
              </a:lnSpc>
            </a:pPr>
            <a:endParaRPr lang="ru-RU" sz="28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BBFB53-BF65-2EFF-C993-A04EDCCDD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12" y="2474927"/>
            <a:ext cx="2057400" cy="190814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1C5C90-2F81-0836-C5D6-5F2D6CACE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12" y="2179320"/>
            <a:ext cx="2762071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6316AB-2177-B31F-2190-75E1ADB3C0FE}"/>
              </a:ext>
            </a:extLst>
          </p:cNvPr>
          <p:cNvSpPr txBox="1"/>
          <p:nvPr/>
        </p:nvSpPr>
        <p:spPr>
          <a:xfrm>
            <a:off x="2513012" y="1295400"/>
            <a:ext cx="5541902" cy="701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dirty="0"/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791E8B-CCFE-9853-1D44-C0619DB806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2286000"/>
            <a:ext cx="39624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лассная доска: 16x9">
  <a:themeElements>
    <a:clrScheme name="Классная доска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lang="ru-RU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lang="ru-RU"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Форма библиотеки документов</Display>
  <Edit>Форма библиотеки документов</Edit>
  <New>Форма библиотеки документов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Это значение указывает на число сохранений и редакций. Программа отвечает за обновление этого значения после каждой редакции.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41CC889-B55A-4246-8D72-AEC912BCD2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F4CB80-51E5-47C8-B45D-3834AA25DD5F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85DBF61-A50A-4EA0-945F-5445B1740A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334</Words>
  <Application>Microsoft Office PowerPoint</Application>
  <PresentationFormat>Произвольный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Consolas</vt:lpstr>
      <vt:lpstr>Corbel</vt:lpstr>
      <vt:lpstr>Классная доска: 16x9</vt:lpstr>
      <vt:lpstr>QR-коды: создание и применение в ДОУ </vt:lpstr>
      <vt:lpstr>Что такое QR-код? Из чего он состоит?</vt:lpstr>
      <vt:lpstr>Краткая история QR-кода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/>
  <cp:lastModifiedBy>Динислам</cp:lastModifiedBy>
  <cp:revision>372</cp:revision>
  <dcterms:created xsi:type="dcterms:W3CDTF">2023-06-07T08:49:49Z</dcterms:created>
  <dcterms:modified xsi:type="dcterms:W3CDTF">2026-02-19T10:17:01Z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