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6"/>
  </p:notesMasterIdLst>
  <p:sldIdLst>
    <p:sldId id="256" r:id="rId5"/>
    <p:sldId id="257" r:id="rId7"/>
    <p:sldId id="267" r:id="rId8"/>
    <p:sldId id="266" r:id="rId9"/>
    <p:sldId id="262" r:id="rId10"/>
    <p:sldId id="264" r:id="rId11"/>
    <p:sldId id="269" r:id="rId12"/>
    <p:sldId id="271" r:id="rId13"/>
    <p:sldId id="268" r:id="rId14"/>
    <p:sldId id="270" r:id="rId15"/>
  </p:sldIdLst>
  <p:sldSz cx="9144000" cy="6858000" type="screen4x3"/>
  <p:notesSz cx="6858000" cy="9144000"/>
  <p:defaultTextStyle>
    <a:defPPr>
      <a:defRPr lang="en-GB"/>
    </a:defPPr>
    <a:lvl1pPr marL="0" lvl="0" indent="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1pPr>
    <a:lvl2pPr marL="742950" lvl="1" indent="-28575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2pPr>
    <a:lvl3pPr marL="1143000" lvl="2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3pPr>
    <a:lvl4pPr marL="1600200" lvl="3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4pPr>
    <a:lvl5pPr marL="2057400" lvl="4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5pPr>
    <a:lvl6pPr marL="2286000" lvl="5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6pPr>
    <a:lvl7pPr marL="2743200" lvl="6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7pPr>
    <a:lvl8pPr marL="3200400" lvl="7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8pPr>
    <a:lvl9pPr marL="3657600" lvl="8" indent="-228600" algn="l" defTabSz="449580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Calibri" panose="020F0502020204030204" pitchFamily="3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122" y="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  <p:sp>
        <p:nvSpPr>
          <p:cNvPr id="4099" name="AutoShape 2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  <p:sp>
        <p:nvSpPr>
          <p:cNvPr id="4100" name="AutoShape 3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  <p:sp>
        <p:nvSpPr>
          <p:cNvPr id="4101" name="AutoShape 4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  <p:sp>
        <p:nvSpPr>
          <p:cNvPr id="4102" name="AutoShape 5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  <p:sp>
        <p:nvSpPr>
          <p:cNvPr id="4103" name="Rectangle 6"/>
          <p:cNvSpPr>
            <a:spLocks noGrp="1" noRot="1" noChangeAspect="1"/>
          </p:cNvSpPr>
          <p:nvPr>
            <p:ph type="sldImg"/>
          </p:nvPr>
        </p:nvSpPr>
        <p:spPr>
          <a:xfrm>
            <a:off x="-11798300" y="-11796712"/>
            <a:ext cx="11790363" cy="12484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68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/>
          <a:p>
            <a:pPr marL="0" marR="0" lvl="0" indent="0" algn="l" defTabSz="44958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4958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1pPr>
    <a:lvl2pPr marL="742950" indent="-285750" algn="l" defTabSz="44958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2pPr>
    <a:lvl3pPr marL="1143000" indent="-228600" algn="l" defTabSz="44958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3pPr>
    <a:lvl4pPr marL="1600200" indent="-228600" algn="l" defTabSz="44958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4pPr>
    <a:lvl5pPr marL="2057400" indent="-228600" algn="l" defTabSz="44958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Text Box 2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Text Box 2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Text Box 2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Text Box 2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Text Box 2"/>
          <p:cNvSpPr txBox="1"/>
          <p:nvPr/>
        </p:nvSpPr>
        <p:spPr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 txBox="1"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49701" cy="12488863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Text Box 2"/>
          <p:cNvSpPr txBox="1"/>
          <p:nvPr/>
        </p:nvSpPr>
        <p:spPr>
          <a:xfrm>
            <a:off x="685800" y="4343400"/>
            <a:ext cx="5481638" cy="41100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274638"/>
            <a:ext cx="2054225" cy="52974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3450" cy="52974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0075" cy="1133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8" name="Замещающий 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3" name="Замещающий 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0000" tIns="46800" rIns="90000" bIns="4680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274638"/>
            <a:ext cx="2054225" cy="52974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3450" cy="52974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0075" cy="1133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8" name="Замещающий 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3" name="Замещающий 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0000" tIns="46800" rIns="90000" bIns="4680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274638"/>
            <a:ext cx="2054225" cy="52974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3450" cy="52974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3837" cy="3971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8" name="Замещающий 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3" name="Замещающий 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0000" tIns="46800" rIns="90000" bIns="4680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0075" cy="1133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lvl="0"/>
            <a:r>
              <a:rPr dirty="0"/>
              <a:t>Для правки текста заголовка щелкните мышью</a:t>
            </a:r>
            <a:endParaRPr dirty="0"/>
          </a:p>
        </p:txBody>
      </p:sp>
      <p:sp>
        <p:nvSpPr>
          <p:cNvPr id="2051" name="Rectangl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0075" cy="39719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dirty="0"/>
              <a:t>Для правки структуры щелкните мышью</a:t>
            </a:r>
            <a:endParaRPr dirty="0"/>
          </a:p>
          <a:p>
            <a:pPr lvl="1"/>
            <a:r>
              <a:rPr dirty="0"/>
              <a:t>Второй уровень структуры</a:t>
            </a:r>
            <a:endParaRPr dirty="0"/>
          </a:p>
          <a:p>
            <a:pPr lvl="2"/>
            <a:r>
              <a:rPr dirty="0"/>
              <a:t>Третий уровень структуры</a:t>
            </a:r>
            <a:endParaRPr dirty="0"/>
          </a:p>
          <a:p>
            <a:pPr lvl="3"/>
            <a:r>
              <a:rPr dirty="0"/>
              <a:t>Четвёртый уровень структуры</a:t>
            </a:r>
            <a:endParaRPr dirty="0"/>
          </a:p>
          <a:p>
            <a:pPr lvl="4"/>
            <a:r>
              <a:rPr dirty="0"/>
              <a:t>Пятый уровень структуры</a:t>
            </a:r>
            <a:endParaRPr dirty="0"/>
          </a:p>
          <a:p>
            <a:pPr lvl="4"/>
            <a:r>
              <a:rPr dirty="0"/>
              <a:t>Шестой уровень структуры</a:t>
            </a:r>
            <a:endParaRPr dirty="0"/>
          </a:p>
          <a:p>
            <a:pPr lvl="4"/>
            <a:r>
              <a:rPr dirty="0"/>
              <a:t>Седьмой уровень структуры</a:t>
            </a:r>
            <a:endParaRPr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2053" name="Text Box 4"/>
          <p:cNvSpPr txBox="1"/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 algn="r"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E2498C03-BFC8-4E38-A1A1-16E147570D1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2pPr>
      <a:lvl3pPr marL="1143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3pPr>
      <a:lvl4pPr marL="1600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4pPr>
      <a:lvl5pPr marL="20574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5pPr>
      <a:lvl6pPr marL="25146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6pPr>
      <a:lvl7pPr marL="29718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7pPr>
      <a:lvl8pPr marL="3429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8pPr>
      <a:lvl9pPr marL="3886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9pPr>
    </p:titleStyle>
    <p:bodyStyle>
      <a:lvl1pPr marL="342900" indent="-342900" algn="l" defTabSz="44958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58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58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175" y="0"/>
            <a:ext cx="91503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0075" cy="1133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lvl="0"/>
            <a:r>
              <a:rPr dirty="0"/>
              <a:t>Для правки текста заголовка щелкните мышью</a:t>
            </a:r>
            <a:endParaRPr dirty="0"/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0075" cy="39719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dirty="0"/>
              <a:t>Для правки структуры щелкните мышью</a:t>
            </a:r>
            <a:endParaRPr dirty="0"/>
          </a:p>
          <a:p>
            <a:pPr lvl="1"/>
            <a:r>
              <a:rPr dirty="0"/>
              <a:t>Второй уровень структуры</a:t>
            </a:r>
            <a:endParaRPr dirty="0"/>
          </a:p>
          <a:p>
            <a:pPr lvl="2"/>
            <a:r>
              <a:rPr dirty="0"/>
              <a:t>Третий уровень структуры</a:t>
            </a:r>
            <a:endParaRPr dirty="0"/>
          </a:p>
          <a:p>
            <a:pPr lvl="3"/>
            <a:r>
              <a:rPr dirty="0"/>
              <a:t>Четвёртый уровень структуры</a:t>
            </a:r>
            <a:endParaRPr dirty="0"/>
          </a:p>
          <a:p>
            <a:pPr lvl="4"/>
            <a:r>
              <a:rPr dirty="0"/>
              <a:t>Пятый уровень структуры</a:t>
            </a:r>
            <a:endParaRPr dirty="0"/>
          </a:p>
          <a:p>
            <a:pPr lvl="4"/>
            <a:r>
              <a:rPr dirty="0"/>
              <a:t>Шестой уровень структуры</a:t>
            </a:r>
            <a:endParaRPr dirty="0"/>
          </a:p>
          <a:p>
            <a:pPr lvl="4"/>
            <a:r>
              <a:rPr dirty="0"/>
              <a:t>Седьмой уровень структуры</a:t>
            </a:r>
            <a:endParaRPr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3078" name="Text Box 5"/>
          <p:cNvSpPr txBox="1"/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 algn="r"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2pPr>
      <a:lvl3pPr marL="1143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3pPr>
      <a:lvl4pPr marL="1600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4pPr>
      <a:lvl5pPr marL="20574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5pPr>
      <a:lvl6pPr marL="25146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6pPr>
      <a:lvl7pPr marL="29718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7pPr>
      <a:lvl8pPr marL="3429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8pPr>
      <a:lvl9pPr marL="3886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9pPr>
    </p:titleStyle>
    <p:bodyStyle>
      <a:lvl1pPr marL="342900" indent="-342900" algn="l" defTabSz="44958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58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58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175" y="0"/>
            <a:ext cx="91503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0075" cy="1133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lvl="0"/>
            <a:r>
              <a:rPr dirty="0"/>
              <a:t>Для правки текста заголовка щелкните мышью</a:t>
            </a:r>
            <a:endParaRPr dirty="0"/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0075" cy="39719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dirty="0"/>
              <a:t>Для правки структуры щелкните мышью</a:t>
            </a:r>
            <a:endParaRPr dirty="0"/>
          </a:p>
          <a:p>
            <a:pPr lvl="1"/>
            <a:r>
              <a:rPr dirty="0"/>
              <a:t>Второй уровень структуры</a:t>
            </a:r>
            <a:endParaRPr dirty="0"/>
          </a:p>
          <a:p>
            <a:pPr lvl="2"/>
            <a:r>
              <a:rPr dirty="0"/>
              <a:t>Третий уровень структуры</a:t>
            </a:r>
            <a:endParaRPr dirty="0"/>
          </a:p>
          <a:p>
            <a:pPr lvl="3"/>
            <a:r>
              <a:rPr dirty="0"/>
              <a:t>Четвёртый уровень структуры</a:t>
            </a:r>
            <a:endParaRPr dirty="0"/>
          </a:p>
          <a:p>
            <a:pPr lvl="4"/>
            <a:r>
              <a:rPr dirty="0"/>
              <a:t>Пятый уровень структуры</a:t>
            </a:r>
            <a:endParaRPr dirty="0"/>
          </a:p>
          <a:p>
            <a:pPr lvl="4"/>
            <a:r>
              <a:rPr dirty="0"/>
              <a:t>Шестой уровень структуры</a:t>
            </a:r>
            <a:endParaRPr dirty="0"/>
          </a:p>
          <a:p>
            <a:pPr lvl="4"/>
            <a:r>
              <a:rPr dirty="0"/>
              <a:t>Седьмой уровень структуры</a:t>
            </a:r>
            <a:endParaRPr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l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  <p:sp>
        <p:nvSpPr>
          <p:cNvPr id="3078" name="Text Box 5"/>
          <p:cNvSpPr txBox="1"/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lvl="0"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407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/>
          <a:lstStyle>
            <a:lvl1pPr algn="r">
              <a:buClrTx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 sz="1200">
                <a:solidFill>
                  <a:srgbClr val="898989"/>
                </a:solidFill>
                <a:latin typeface="Times New Roman" panose="02020603050405020304" pitchFamily="16" charset="0"/>
                <a:cs typeface="Segoe UI" panose="020B0502040204020203" charset="0"/>
              </a:defRPr>
            </a:lvl1pPr>
          </a:lstStyle>
          <a:p>
            <a:pPr marL="0" marR="0" lvl="0" indent="0" algn="r" defTabSz="4495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448945" algn="l"/>
                <a:tab pos="898525" algn="l"/>
                <a:tab pos="1347470" algn="l"/>
                <a:tab pos="1797050" algn="l"/>
              </a:tabLst>
              <a:defRPr/>
            </a:pPr>
            <a:fld id="{28143220-1635-4AD5-ACEC-C79EFDA74A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 pitchFamily="16" charset="0"/>
                <a:ea typeface="+mn-ea"/>
                <a:cs typeface="Segoe UI" panose="020B0502040204020203" charset="0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 pitchFamily="16" charset="0"/>
              <a:ea typeface="+mn-ea"/>
              <a:cs typeface="Segoe UI" panose="020B0502040204020203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2pPr>
      <a:lvl3pPr marL="1143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3pPr>
      <a:lvl4pPr marL="1600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4pPr>
      <a:lvl5pPr marL="20574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5pPr>
      <a:lvl6pPr marL="25146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6pPr>
      <a:lvl7pPr marL="29718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7pPr>
      <a:lvl8pPr marL="34290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8pPr>
      <a:lvl9pPr marL="3886200" indent="-228600" algn="ctr" defTabSz="44958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4400">
          <a:solidFill>
            <a:srgbClr val="000000"/>
          </a:solidFill>
          <a:latin typeface="Calibri" panose="020F0502020204030204" pitchFamily="32" charset="0"/>
          <a:cs typeface="Arial Unicode MS" panose="020B0604020202020204" pitchFamily="34" charset="-128"/>
        </a:defRPr>
      </a:lvl9pPr>
    </p:titleStyle>
    <p:bodyStyle>
      <a:lvl1pPr marL="342900" indent="-342900" algn="l" defTabSz="44958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58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58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58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31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/>
          <p:nvPr/>
        </p:nvSpPr>
        <p:spPr>
          <a:xfrm>
            <a:off x="1979295" y="1845310"/>
            <a:ext cx="5202555" cy="248158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 anchorCtr="0"/>
          <a:lstStyle/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2400" b="1" i="1" dirty="0">
                <a:solidFill>
                  <a:srgbClr val="FF3333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 </a:t>
            </a: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24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3200" b="1" i="1" dirty="0">
                <a:solidFill>
                  <a:srgbClr val="FF3333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Уголок безопасности дорожного движения для детей старшей группы</a:t>
            </a:r>
            <a:endParaRPr lang="ru-RU" altLang="x-none" sz="3200" b="1" i="1" dirty="0">
              <a:solidFill>
                <a:srgbClr val="FF3333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3200" b="1" i="1" dirty="0">
                <a:solidFill>
                  <a:srgbClr val="FF3333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5-6 лет  «Ёжики»</a:t>
            </a:r>
            <a:r>
              <a:rPr lang="ru-RU" altLang="x-none" sz="6000" b="1" i="1" dirty="0">
                <a:solidFill>
                  <a:srgbClr val="009933"/>
                </a:solidFill>
                <a:latin typeface="Times New Roman" panose="02020603050405020304" pitchFamily="16" charset="0"/>
              </a:rPr>
              <a:t> </a:t>
            </a:r>
            <a:br>
              <a:rPr lang="ru-RU" altLang="x-none" sz="6600" b="1" i="1" dirty="0">
                <a:solidFill>
                  <a:srgbClr val="0000CC"/>
                </a:solidFill>
                <a:latin typeface="Times New Roman" panose="02020603050405020304" pitchFamily="16" charset="0"/>
              </a:rPr>
            </a:br>
            <a:r>
              <a:rPr lang="ru-RU" altLang="x-none" sz="1900" b="1" i="1" dirty="0">
                <a:solidFill>
                  <a:srgbClr val="0000CC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            </a:t>
            </a:r>
            <a:endParaRPr lang="ru-RU" altLang="x-none" sz="1900" b="1" i="1" dirty="0">
              <a:solidFill>
                <a:srgbClr val="0000CC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1900" b="1" i="1" dirty="0">
              <a:solidFill>
                <a:srgbClr val="0000CC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ru-RU" altLang="x-none" sz="1900" b="1" i="1" dirty="0">
              <a:solidFill>
                <a:srgbClr val="0000CC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1900" b="1" i="1" dirty="0">
                <a:solidFill>
                  <a:srgbClr val="0000CC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Выполнили: Речкина Елена Сергеевна</a:t>
            </a:r>
            <a:endParaRPr lang="ru-RU" altLang="x-none" sz="1900" b="1" i="1" dirty="0">
              <a:solidFill>
                <a:srgbClr val="0000CC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  <a:p>
            <a:pPr algn="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1900" b="1" i="1" dirty="0">
                <a:solidFill>
                  <a:srgbClr val="0000CC"/>
                </a:solidFill>
                <a:latin typeface="Times New Roman" panose="02020603050405020304" pitchFamily="16" charset="0"/>
                <a:ea typeface="Times New Roman" panose="02020603050405020304" pitchFamily="16" charset="0"/>
              </a:rPr>
              <a:t>Волошина Ирина Александровна</a:t>
            </a:r>
            <a:endParaRPr lang="ru-RU" altLang="x-none" sz="1900" b="1" i="1" dirty="0">
              <a:solidFill>
                <a:srgbClr val="0000CC"/>
              </a:solidFill>
              <a:latin typeface="Times New Roman" panose="02020603050405020304" pitchFamily="16" charset="0"/>
              <a:ea typeface="Times New Roman" panose="02020603050405020304" pitchFamily="16" charset="0"/>
            </a:endParaRPr>
          </a:p>
        </p:txBody>
      </p:sp>
      <p:sp>
        <p:nvSpPr>
          <p:cNvPr id="5124" name="Rectangle 3"/>
          <p:cNvSpPr/>
          <p:nvPr/>
        </p:nvSpPr>
        <p:spPr>
          <a:xfrm>
            <a:off x="2319020" y="503555"/>
            <a:ext cx="4857750" cy="96964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ru-RU" altLang="x-none" sz="1900" b="1" dirty="0">
                <a:solidFill>
                  <a:srgbClr val="000099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Муниципальное бюджетное дошкольное образовательное учреждение</a:t>
            </a:r>
            <a:br>
              <a:rPr lang="ru-RU" altLang="x-none" sz="1900" b="1" dirty="0">
                <a:solidFill>
                  <a:srgbClr val="000099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</a:br>
            <a:r>
              <a:rPr lang="ru-RU" altLang="x-none" sz="1900" b="1" dirty="0">
                <a:solidFill>
                  <a:srgbClr val="000099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 «Детский сад №14 «Ёлочка» г. Курган</a:t>
            </a:r>
            <a:endParaRPr lang="ru-RU" altLang="x-none" sz="1900" b="1" dirty="0">
              <a:solidFill>
                <a:srgbClr val="000099"/>
              </a:solidFill>
              <a:latin typeface="Times New Roman" panose="02020603050405020304" pitchFamily="16" charset="0"/>
              <a:ea typeface="Times New Roman" panose="02020603050405020304" pitchFamily="16" charset="0"/>
            </a:endParaRPr>
          </a:p>
        </p:txBody>
      </p:sp>
      <p:pic>
        <p:nvPicPr>
          <p:cNvPr id="1027" name="Рисунок 0" descr="ел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4919" y="620946"/>
            <a:ext cx="1224136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556792"/>
            <a:ext cx="72008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Соблюдайте правила дорожного движения!</a:t>
            </a:r>
            <a:r>
              <a:rPr lang="ru-RU" sz="1600" dirty="0" smtClean="0"/>
              <a:t>!</a:t>
            </a:r>
            <a:endParaRPr lang="ru-RU" sz="1600" dirty="0" smtClean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735" y="3429000"/>
            <a:ext cx="2999105" cy="299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/>
          <p:nvPr/>
        </p:nvSpPr>
        <p:spPr>
          <a:xfrm>
            <a:off x="457200" y="174625"/>
            <a:ext cx="8229600" cy="14351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7171" name="Rectangle 2"/>
          <p:cNvSpPr/>
          <p:nvPr/>
        </p:nvSpPr>
        <p:spPr>
          <a:xfrm>
            <a:off x="647700" y="165576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7315" y="1412875"/>
            <a:ext cx="898588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6700"/>
            <a:r>
              <a:rPr sz="1600" b="1">
                <a:solidFill>
                  <a:srgbClr val="FF0000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Пояснительная записка о формировании уголка безопасности дорожного движения (БДД) в старшей группе детского сада.</a:t>
            </a:r>
            <a:endParaRPr sz="1600" b="1">
              <a:solidFill>
                <a:srgbClr val="FF0000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 Уголок БДД помогает создать развлекательную и одновременно познавательную обстановку, объяснять правила поведения в игровой форме. 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/>
            <a:endParaRPr sz="1600" b="1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/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Цель</a:t>
            </a: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: 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формирова</a:t>
            </a:r>
            <a:r>
              <a:rPr lang="ru-RU"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ние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 у детей навыки безопасного поведения на дорогах через ознакомление с правилами дорожного движения (ПДД). 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З</a:t>
            </a:r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адачи</a:t>
            </a: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: 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работы по формированию уголка БДД в старшей группе: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>
              <a:buFont typeface="Symbol" panose="05050102010706020507"/>
            </a:pPr>
            <a:endParaRPr lang="ru-RU" sz="1600" b="1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>
              <a:buFont typeface="Symbol" panose="05050102010706020507"/>
            </a:pP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-</a:t>
            </a:r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Обучающие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. Закреплять знания о работе светофора и дорожных знаках, обобщать знания о правилах безопасного поведения на дороге, расширять знания о видах транспорта. Например, познакомить детей с понятиями «перекрёсток», «жилая зона», «пешеходный переход». 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>
              <a:buFont typeface="Symbol" panose="05050102010706020507"/>
            </a:pP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-</a:t>
            </a:r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Развивающие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. Формировать навык ориентирования по сигналам светофора, развивать внимание, совершенствовать координацию движений, развивать речь и активизировать словарь детей. 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>
              <a:buFont typeface="Symbol" panose="05050102010706020507"/>
            </a:pP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-</a:t>
            </a:r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Воспитательные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. Воспитывать чувство сопереживания, умение применять правила безопасности на дорогах, культуру поведения на улице. Например, объяснить, что соблюдение ПДД означает не только сохранять свою жизнь, но и жизнь других людей. 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  <a:p>
            <a:pPr defTabSz="266700">
              <a:buFont typeface="Symbol" panose="05050102010706020507"/>
            </a:pPr>
            <a:r>
              <a:rPr lang="ru-RU"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-</a:t>
            </a:r>
            <a:r>
              <a:rPr sz="1600" b="1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Вовлекать родителей</a:t>
            </a:r>
            <a:r>
              <a:rPr sz="1600">
                <a:solidFill>
                  <a:schemeClr val="tx1"/>
                </a:solidFill>
                <a:latin typeface="Times New Roman" panose="02020603050405020304" pitchFamily="16" charset="0"/>
                <a:ea typeface="Arial" panose="020B0604020202020204"/>
                <a:cs typeface="Times New Roman" panose="02020603050405020304" pitchFamily="16" charset="0"/>
              </a:rPr>
              <a:t> в работу по обучению детей правилам дорожного движения, побуждать их оказывать посильную помощь. В уголке для родителей можно разместить информационный материал и рекомендации по актуальным темам, касающихся ПДД. </a:t>
            </a:r>
            <a:endParaRPr sz="1600">
              <a:solidFill>
                <a:schemeClr val="tx1"/>
              </a:solidFill>
              <a:latin typeface="Times New Roman" panose="02020603050405020304" pitchFamily="16" charset="0"/>
              <a:ea typeface="Arial" panose="020B0604020202020204"/>
              <a:cs typeface="Times New Roman" panose="02020603050405020304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/>
          <p:nvPr/>
        </p:nvSpPr>
        <p:spPr>
          <a:xfrm>
            <a:off x="457200" y="174625"/>
            <a:ext cx="8229600" cy="14351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7171" name="Rectangle 2"/>
          <p:cNvSpPr/>
          <p:nvPr/>
        </p:nvSpPr>
        <p:spPr>
          <a:xfrm>
            <a:off x="647700" y="165576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7315" y="1412875"/>
            <a:ext cx="8985885" cy="520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В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уголке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БДД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в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старшей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группе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детского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сада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создана предметно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-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развивающая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среда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 </a:t>
            </a:r>
            <a:endParaRPr lang="en-US" altLang="ru-RU" sz="1600" b="1" dirty="0">
              <a:solidFill>
                <a:srgbClr val="C00000"/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600" b="1" dirty="0">
              <a:solidFill>
                <a:srgbClr val="C00000"/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600" b="1" dirty="0">
              <a:solidFill>
                <a:srgbClr val="C00000"/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ctr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Некоторые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элементыуголка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БДД</a:t>
            </a:r>
            <a:r>
              <a:rPr lang="en-US" altLang="ru-RU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:</a:t>
            </a:r>
            <a:r>
              <a:rPr lang="en-US" altLang="en-US" sz="1600" b="1" dirty="0">
                <a:solidFill>
                  <a:srgbClr val="C00000"/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600" b="1" dirty="0">
              <a:solidFill>
                <a:srgbClr val="C00000"/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Макет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перекрёстка со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съёмными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ru-RU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предметами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чтобы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дети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могли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моделировать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улицу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Набор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дорожных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знаков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: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информационно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-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указательные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(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«Пешеходный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переход»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«Подземный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пешеходный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переход»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),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предупреждающие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(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«Дети»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),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запрещающие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(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«Движение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пешеходов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запрещено»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)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другие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Дидактические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игры «О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чём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говорят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?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«Угадай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«Где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спрятался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?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«Перекрёсток»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«Наша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улица»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Атрибуты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для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сюжетно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-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ролевых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игр с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дорожной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тематикой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(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жезл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свисток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фуражки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дорожные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модель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светофора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модели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машин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т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).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Плакаты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сюжетные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картинки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БДД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endParaRPr lang="en-US" altLang="ru-RU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Детская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художественная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литература по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тематике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(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стихи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поучительные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истории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рассказы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дорожных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знаках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книжки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-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малышки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т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).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 </a:t>
            </a: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endParaRPr lang="en-US" altLang="en-US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sym typeface="+mn-ea"/>
            </a:endParaRPr>
          </a:p>
          <a:p>
            <a:pPr algn="l" defTabSz="449580" eaLnBrk="1" hangingPunct="1">
              <a:buClrTx/>
              <a:buFontTx/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Материалы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уголка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доступны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для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детей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,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многофункциональны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—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игровая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среда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легко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видоизменяется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в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зависимости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от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обучающей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 </a:t>
            </a:r>
            <a:r>
              <a:rPr lang="en-US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ситуации</a:t>
            </a:r>
            <a:r>
              <a:rPr lang="en-US" altLang="ru-RU" sz="1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ea typeface="Segoe UI" panose="020B0502040204020203" charset="0"/>
                <a:sym typeface="+mn-ea"/>
              </a:rPr>
              <a:t>.</a:t>
            </a:r>
            <a:endParaRPr lang="en-US" altLang="ru-RU" sz="1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ea typeface="Segoe UI" panose="020B0502040204020203" charset="0"/>
              <a:cs typeface="Times New Roman" panose="02020603050405020304" pitchFamily="16" charset="0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/>
          <p:nvPr/>
        </p:nvSpPr>
        <p:spPr>
          <a:xfrm>
            <a:off x="457200" y="174625"/>
            <a:ext cx="8229600" cy="14351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sp>
        <p:nvSpPr>
          <p:cNvPr id="7171" name="Rectangle 2"/>
          <p:cNvSpPr/>
          <p:nvPr/>
        </p:nvSpPr>
        <p:spPr>
          <a:xfrm>
            <a:off x="647700" y="165576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ru-RU" altLang="x-none" dirty="0">
              <a:latin typeface="Calibri" panose="020F0502020204030204" pitchFamily="32" charset="0"/>
            </a:endParaRPr>
          </a:p>
        </p:txBody>
      </p:sp>
      <p:pic>
        <p:nvPicPr>
          <p:cNvPr id="3" name="Изображение 2" descr="IMG_20260311_1643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92" y="1898946"/>
            <a:ext cx="1672338" cy="1769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овое поле 3"/>
          <p:cNvSpPr txBox="1"/>
          <p:nvPr/>
        </p:nvSpPr>
        <p:spPr>
          <a:xfrm>
            <a:off x="2331085" y="1224196"/>
            <a:ext cx="3761740" cy="431567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r>
              <a:rPr lang="ru-RU" altLang="en-US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Реализация работы с детьми:</a:t>
            </a:r>
            <a:endParaRPr lang="ru-RU" altLang="en-US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</p:txBody>
      </p:sp>
      <p:pic>
        <p:nvPicPr>
          <p:cNvPr id="5" name="Изображение 4" descr="IMG_20260311_1604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916024"/>
            <a:ext cx="2393326" cy="1795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95" y="1808071"/>
            <a:ext cx="2392700" cy="1794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972" y="4094448"/>
            <a:ext cx="2782072" cy="2086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95" y="4094448"/>
            <a:ext cx="2676972" cy="2007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74" y="4171254"/>
            <a:ext cx="2472159" cy="1854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52" y="1265514"/>
            <a:ext cx="2702430" cy="2026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327" y="1265514"/>
            <a:ext cx="2961386" cy="2221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28" y="1400249"/>
            <a:ext cx="2641004" cy="1951569"/>
          </a:xfrm>
          <a:prstGeom prst="roundRect">
            <a:avLst>
              <a:gd name="adj" fmla="val 2222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327" y="4013718"/>
            <a:ext cx="2809277" cy="2106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91" y="4077072"/>
            <a:ext cx="2640333" cy="1980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28" y="4068048"/>
            <a:ext cx="2451149" cy="1838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2843808" cy="2132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48" y="1548835"/>
            <a:ext cx="2664296" cy="1998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773" y="3938745"/>
            <a:ext cx="1902506" cy="2001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225" y="3938745"/>
            <a:ext cx="2800320" cy="2001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79" y="3999375"/>
            <a:ext cx="2607633" cy="1941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99" y="1700808"/>
            <a:ext cx="2150618" cy="1612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2437539" cy="3645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700808"/>
            <a:ext cx="3620233" cy="47971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763" y="1340768"/>
            <a:ext cx="4752528" cy="845443"/>
          </a:xfrm>
        </p:spPr>
        <p:txBody>
          <a:bodyPr/>
          <a:lstStyle/>
          <a:p>
            <a:r>
              <a:rPr lang="ru-RU" alt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Реализация работы с театрами</a:t>
            </a:r>
            <a:endParaRPr lang="ru-RU" alt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05787"/>
            <a:ext cx="5558758" cy="4169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340768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6" charset="0"/>
                <a:cs typeface="Times New Roman" panose="02020603050405020304" pitchFamily="16" charset="0"/>
              </a:rPr>
              <a:t>Реализация работы с родителями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6" charset="0"/>
              <a:cs typeface="Times New Roman" panose="02020603050405020304" pitchFamily="1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058" y="2204864"/>
            <a:ext cx="2297206" cy="2338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323" y="2736151"/>
            <a:ext cx="2304256" cy="3046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56973"/>
            <a:ext cx="2281610" cy="28258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4958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6" charset="0"/>
          <a:buNone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anose="020F0502020204030204" pitchFamily="32" charset="0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2623</Words>
  <Application>WPS Presentation</Application>
  <PresentationFormat>Экран (4:3)</PresentationFormat>
  <Paragraphs>54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SimSun</vt:lpstr>
      <vt:lpstr>Wingdings</vt:lpstr>
      <vt:lpstr>Times New Roman</vt:lpstr>
      <vt:lpstr>Calibri</vt:lpstr>
      <vt:lpstr>Arial Unicode MS</vt:lpstr>
      <vt:lpstr>Segoe UI</vt:lpstr>
      <vt:lpstr>Arial</vt:lpstr>
      <vt:lpstr>Symbol</vt:lpstr>
      <vt:lpstr>Arial Unicode MS</vt:lpstr>
      <vt:lpstr>Microsoft YaHei</vt:lpstr>
      <vt:lpstr>Тема Office</vt:lpstr>
      <vt:lpstr>Тема Office</vt:lpstr>
      <vt:lpstr>1_Тема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Реализация работы с театрами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user</cp:lastModifiedBy>
  <cp:revision>12</cp:revision>
  <dcterms:created xsi:type="dcterms:W3CDTF">2011-01-05T18:31:00Z</dcterms:created>
  <dcterms:modified xsi:type="dcterms:W3CDTF">2026-03-14T07:59:31Z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9EDECE26B2FE47F696954AB114A4DC90_12</vt:lpwstr>
  </property>
  <property fmtid="{D5CDD505-2E9C-101B-9397-08002B2CF9AE}" pid="3" name="KSOProductBuildVer">
    <vt:lpwstr>1049-12.2.0.23196</vt:lpwstr>
  </property>
</Properties>
</file>