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9" r:id="rId4"/>
    <p:sldId id="259" r:id="rId5"/>
    <p:sldId id="270" r:id="rId6"/>
    <p:sldId id="272" r:id="rId7"/>
    <p:sldId id="271" r:id="rId8"/>
    <p:sldId id="262" r:id="rId9"/>
    <p:sldId id="260" r:id="rId10"/>
    <p:sldId id="258" r:id="rId11"/>
    <p:sldId id="263" r:id="rId12"/>
    <p:sldId id="267" r:id="rId13"/>
    <p:sldId id="273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43" autoAdjust="0"/>
  </p:normalViewPr>
  <p:slideViewPr>
    <p:cSldViewPr>
      <p:cViewPr varScale="1">
        <p:scale>
          <a:sx n="70" d="100"/>
          <a:sy n="70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AB4B-B802-4AF5-8AFD-5308E9413AA3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7762-2432-4130-B2DD-7BCEC18A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14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70C-C8D1-4A3E-8A43-2FB030A9D012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E841-0557-404A-B1D1-32B2B80A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1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20D0-3893-4200-BBF9-0601DFCCB139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ED32-44E6-4A74-9755-BE53088A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36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B4F5-D065-45FB-B826-347F9ED148CA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350E-46F3-438F-BBBC-49B864B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7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B6C41-FD91-4CF2-8C41-7743AABC645A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C4F6-DB53-4E75-B4A2-35666DC2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4F16-F19A-4791-A351-5F4091296730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9942-AE6A-46A0-BFA0-E751B1CC6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9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5AEA-DF4A-4E6B-A1D6-C74424C12002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D7B1-CD05-4704-A49E-36D8FA2C3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3B3-62E7-49F4-B8B2-674CD933BB5D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7106-4EE3-443C-AB4A-5218AFD1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2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DBBC-20E3-4196-AC55-EDDA84BC3EB6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838BA-E527-4276-8812-0F369E414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2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2341-EB05-43A9-8839-7ADA4EDCB846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DDA8-82F9-44A2-97A0-402F126E9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73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E47A-69A3-4478-BB80-933C250A521E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CA95-D48C-4236-9B45-5E59E9FD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3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67A14-94C6-4DC4-97E8-9FF176F3A5DB}" type="datetimeFigureOut">
              <a:rPr lang="ru-RU"/>
              <a:pPr>
                <a:defRPr/>
              </a:pPr>
              <a:t>31.03.2025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9DC1-B321-43B3-B066-8FAF83460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g"/><Relationship Id="rId7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8" name="Picture 18" descr="https://catherineasquithgallery.com/uploads/posts/2021-03/1614593898_2-p-bereza-na-belom-fone-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76256" y="3429000"/>
            <a:ext cx="2880000" cy="2880000"/>
          </a:xfrm>
          <a:prstGeom prst="rect">
            <a:avLst/>
          </a:prstGeom>
          <a:noFill/>
        </p:spPr>
      </p:pic>
      <p:pic>
        <p:nvPicPr>
          <p:cNvPr id="11" name="Picture 18" descr="https://catherineasquithgallery.com/uploads/posts/2021-03/1614593898_2-p-bereza-na-belom-fone-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55092" y="3997219"/>
            <a:ext cx="2880000" cy="2880000"/>
          </a:xfrm>
          <a:prstGeom prst="rect">
            <a:avLst/>
          </a:prstGeom>
          <a:noFill/>
        </p:spPr>
      </p:pic>
      <p:pic>
        <p:nvPicPr>
          <p:cNvPr id="12" name="Picture 18" descr="https://catherineasquithgallery.com/uploads/posts/2021-03/1614593898_2-p-bereza-na-belom-fone-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02353" y="4077072"/>
            <a:ext cx="2880000" cy="2880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14348" y="5282011"/>
            <a:ext cx="657229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DC864-C7CD-47DF-A6E8-9AB546A98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3648" y="1831912"/>
            <a:ext cx="5486400" cy="150077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Познавательно-творческий проект</a:t>
            </a:r>
            <a:r>
              <a:rPr lang="ru-RU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/>
            </a:r>
            <a:br>
              <a:rPr lang="ru-RU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 Россия – Родина моя»</a:t>
            </a:r>
            <a:br>
              <a:rPr lang="ru-RU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 детьми </a:t>
            </a:r>
            <a:r>
              <a:rPr lang="ru-RU" sz="24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подготовительной группы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A8586E0-7F52-449F-BF25-2561F44E3A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15816" y="764704"/>
            <a:ext cx="5486400" cy="804862"/>
          </a:xfrm>
        </p:spPr>
        <p:txBody>
          <a:bodyPr/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3F315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Муниципальное  бюджетное дошкольное образовательное учреждение </a:t>
            </a:r>
            <a:endParaRPr lang="ru-RU" dirty="0"/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3F315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«Детский сад №145»</a:t>
            </a: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738B74A-36C2-4759-95E9-903ABCD8B27A}"/>
              </a:ext>
            </a:extLst>
          </p:cNvPr>
          <p:cNvSpPr/>
          <p:nvPr/>
        </p:nvSpPr>
        <p:spPr>
          <a:xfrm>
            <a:off x="2921420" y="490426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Творческая группа</a:t>
            </a:r>
            <a:r>
              <a:rPr lang="ru-RU" sz="1600" b="1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:</a:t>
            </a:r>
            <a:endParaRPr lang="ru-RU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 algn="r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воспитанники подготовительной группы;</a:t>
            </a:r>
          </a:p>
          <a:p>
            <a:pPr lvl="0" algn="r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родители воспитанников</a:t>
            </a:r>
            <a:endParaRPr lang="ru-RU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lvl="0" algn="r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Руководитель</a:t>
            </a:r>
            <a:r>
              <a:rPr lang="ru-RU" sz="1600" b="1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: </a:t>
            </a:r>
            <a:r>
              <a:rPr lang="ru-RU" sz="1600" b="1" dirty="0" smtClean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Мартынова </a:t>
            </a:r>
            <a:r>
              <a:rPr lang="ru-RU" sz="1600" b="1" dirty="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/>
                <a:sym typeface="Times New Roman"/>
              </a:rPr>
              <a:t>Ю.А.</a:t>
            </a:r>
            <a:endParaRPr lang="ru-RU" sz="1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1071538" y="455005"/>
            <a:ext cx="61436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Художественно-эстетическое 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</a:t>
            </a:r>
            <a:endParaRPr kumimoji="0" lang="ru-RU" sz="20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F05E1BD-28D5-404B-8DC4-5F6BFFE524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6" b="14084"/>
          <a:stretch/>
        </p:blipFill>
        <p:spPr>
          <a:xfrm>
            <a:off x="362161" y="1033877"/>
            <a:ext cx="3100647" cy="15121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0A07285-EBD7-4ADA-A902-16B1EF513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97" y="827778"/>
            <a:ext cx="2672542" cy="1911927"/>
          </a:xfrm>
          <a:prstGeom prst="rect">
            <a:avLst/>
          </a:prstGeom>
        </p:spPr>
      </p:pic>
      <p:pic>
        <p:nvPicPr>
          <p:cNvPr id="12" name="Google Shape;205;p24" descr="G:\портфолио 2020\для презентации\фотографии\флаг россии совместная с родителями.jpg">
            <a:extLst>
              <a:ext uri="{FF2B5EF4-FFF2-40B4-BE49-F238E27FC236}">
                <a16:creationId xmlns:a16="http://schemas.microsoft.com/office/drawing/2014/main" xmlns="" id="{43AA522C-F906-48C3-B081-A994DAD6B60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t="29158" b="13392"/>
          <a:stretch/>
        </p:blipFill>
        <p:spPr>
          <a:xfrm>
            <a:off x="583920" y="4816807"/>
            <a:ext cx="1512168" cy="97435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fadeDir="5400012" sy="-100000" algn="bl" rotWithShape="0"/>
          </a:effectLst>
        </p:spPr>
      </p:pic>
      <p:pic>
        <p:nvPicPr>
          <p:cNvPr id="14" name="Google Shape;206;p24" descr="G:\DSC_0549.JPG">
            <a:extLst>
              <a:ext uri="{FF2B5EF4-FFF2-40B4-BE49-F238E27FC236}">
                <a16:creationId xmlns:a16="http://schemas.microsoft.com/office/drawing/2014/main" xmlns="" id="{4FC9F38A-364C-4FFE-9C4F-AEC19600B87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52988" y="4715529"/>
            <a:ext cx="1512168" cy="1176916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fadeDir="5400012" sy="-100000" algn="bl" rotWithShape="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A3F7F9B-2EFE-41FB-8CAA-03C30561C64F}"/>
              </a:ext>
            </a:extLst>
          </p:cNvPr>
          <p:cNvSpPr/>
          <p:nvPr/>
        </p:nvSpPr>
        <p:spPr>
          <a:xfrm>
            <a:off x="0" y="59874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Совместная продуктивная деятельность “Символы России”</a:t>
            </a:r>
            <a:endParaRPr lang="ru-RU" dirty="0">
              <a:solidFill>
                <a:schemeClr val="dk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4DDAE37-6E6A-42C6-8342-ACD9DB8AD93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820" t="21389" r="15765" b="21470"/>
          <a:stretch/>
        </p:blipFill>
        <p:spPr>
          <a:xfrm>
            <a:off x="543317" y="3077039"/>
            <a:ext cx="2672542" cy="144220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19C5DFD-E660-410F-9FDD-58B2E7233535}"/>
              </a:ext>
            </a:extLst>
          </p:cNvPr>
          <p:cNvSpPr/>
          <p:nvPr/>
        </p:nvSpPr>
        <p:spPr>
          <a:xfrm>
            <a:off x="992614" y="2591815"/>
            <a:ext cx="1627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“Флаг России”</a:t>
            </a:r>
            <a:endParaRPr lang="ru-RU" dirty="0"/>
          </a:p>
        </p:txBody>
      </p:sp>
      <p:pic>
        <p:nvPicPr>
          <p:cNvPr id="17" name="Picture 4">
            <a:extLst>
              <a:ext uri="{FF2B5EF4-FFF2-40B4-BE49-F238E27FC236}">
                <a16:creationId xmlns:a16="http://schemas.microsoft.com/office/drawing/2014/main" xmlns="" id="{4B79FA4B-211F-40A2-A150-A4B91A25CC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/>
          <a:srcRect l="1830" t="15283" b="12392"/>
          <a:stretch/>
        </p:blipFill>
        <p:spPr bwMode="auto">
          <a:xfrm>
            <a:off x="4494091" y="4049171"/>
            <a:ext cx="3769702" cy="208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A02F870-80BB-46C0-B925-492E41BE521A}"/>
              </a:ext>
            </a:extLst>
          </p:cNvPr>
          <p:cNvSpPr/>
          <p:nvPr/>
        </p:nvSpPr>
        <p:spPr>
          <a:xfrm>
            <a:off x="4572000" y="60257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Пластилинография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“Русская матрешка”</a:t>
            </a:r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3DC3AA66-F0D0-4BE1-B195-E22D945A16A0}"/>
              </a:ext>
            </a:extLst>
          </p:cNvPr>
          <p:cNvSpPr/>
          <p:nvPr/>
        </p:nvSpPr>
        <p:spPr>
          <a:xfrm>
            <a:off x="5159568" y="267115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Рисование + конструирование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“Голубь мира”</a:t>
            </a:r>
            <a:endParaRPr lang="ru-RU" dirty="0">
              <a:solidFill>
                <a:schemeClr val="dk1"/>
              </a:solidFill>
            </a:endParaRPr>
          </a:p>
        </p:txBody>
      </p:sp>
      <p:pic>
        <p:nvPicPr>
          <p:cNvPr id="20" name="Google Shape;162;p22">
            <a:extLst>
              <a:ext uri="{FF2B5EF4-FFF2-40B4-BE49-F238E27FC236}">
                <a16:creationId xmlns:a16="http://schemas.microsoft.com/office/drawing/2014/main" xmlns="" id="{011F4595-0A32-4EE5-92AB-489763CDD27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86950" y="1875496"/>
            <a:ext cx="2596334" cy="1457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F30D86C-26C0-4A38-9855-EB466C6154B6}"/>
              </a:ext>
            </a:extLst>
          </p:cNvPr>
          <p:cNvSpPr/>
          <p:nvPr/>
        </p:nvSpPr>
        <p:spPr>
          <a:xfrm>
            <a:off x="2771800" y="339012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на военную тему из различного конструктора</a:t>
            </a:r>
          </a:p>
        </p:txBody>
      </p:sp>
    </p:spTree>
    <p:extLst>
      <p:ext uri="{BB962C8B-B14F-4D97-AF65-F5344CB8AC3E}">
        <p14:creationId xmlns:p14="http://schemas.microsoft.com/office/powerpoint/2010/main" val="1921692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75656" y="428604"/>
            <a:ext cx="6552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ctr"/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Праздники, развлечения, виртуальные экскурсии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4D5D736-143C-4A6E-A837-669D1D297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102" r="14722" b="6822"/>
          <a:stretch/>
        </p:blipFill>
        <p:spPr>
          <a:xfrm>
            <a:off x="4572000" y="1196752"/>
            <a:ext cx="3898910" cy="14792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B748C1F-89B6-4AEF-AD5D-296F990E6B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95" t="14929"/>
          <a:stretch/>
        </p:blipFill>
        <p:spPr>
          <a:xfrm>
            <a:off x="4479648" y="3695721"/>
            <a:ext cx="4102589" cy="16873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FBC6411-0EDA-40CE-90F3-7DC682C287D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010"/>
          <a:stretch/>
        </p:blipFill>
        <p:spPr>
          <a:xfrm>
            <a:off x="675057" y="3717032"/>
            <a:ext cx="2962806" cy="1800200"/>
          </a:xfrm>
          <a:prstGeom prst="rect">
            <a:avLst/>
          </a:prstGeom>
        </p:spPr>
      </p:pic>
      <p:pic>
        <p:nvPicPr>
          <p:cNvPr id="1026" name="Picture 2" descr="https://sun9-1.userapi.com/impg/aEvYk3kfc2Xb0I1UdpS1WwlUEa8O7wPNVZZ77A/xgmieMs2mtA.jpg?size=1280x591&amp;quality=95&amp;sign=bfe8469537015b9b7296e953cf942297&amp;type=album">
            <a:extLst>
              <a:ext uri="{FF2B5EF4-FFF2-40B4-BE49-F238E27FC236}">
                <a16:creationId xmlns:a16="http://schemas.microsoft.com/office/drawing/2014/main" xmlns="" id="{68F05179-D728-4A8D-AD4C-0784ADCF0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t="18996" r="12275"/>
          <a:stretch/>
        </p:blipFill>
        <p:spPr bwMode="auto">
          <a:xfrm>
            <a:off x="755576" y="1196752"/>
            <a:ext cx="3024336" cy="153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5E59B5F-8453-4255-B5AB-803FB515C149}"/>
              </a:ext>
            </a:extLst>
          </p:cNvPr>
          <p:cNvSpPr/>
          <p:nvPr/>
        </p:nvSpPr>
        <p:spPr>
          <a:xfrm>
            <a:off x="-26126" y="26920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Спортивное развлечение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«Моя страна, моя Россия»</a:t>
            </a:r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C4F85ED-D029-43B8-8C9C-291340BBCEC7}"/>
              </a:ext>
            </a:extLst>
          </p:cNvPr>
          <p:cNvSpPr/>
          <p:nvPr/>
        </p:nvSpPr>
        <p:spPr>
          <a:xfrm>
            <a:off x="3995936" y="259628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Виртуальная экскурсия по России</a:t>
            </a:r>
          </a:p>
          <a:p>
            <a:pPr algn="ctr"/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просмотр презентации «Достопримечательности Родины»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44DDE14-A82B-4F1D-81BD-A6FC1B3CD775}"/>
              </a:ext>
            </a:extLst>
          </p:cNvPr>
          <p:cNvSpPr/>
          <p:nvPr/>
        </p:nvSpPr>
        <p:spPr>
          <a:xfrm>
            <a:off x="-129540" y="552075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Создание страничек фотоальбома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“Мой город Дзержинск”</a:t>
            </a:r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FD006A6A-1CC4-477A-9667-1894016A8D84}"/>
              </a:ext>
            </a:extLst>
          </p:cNvPr>
          <p:cNvSpPr/>
          <p:nvPr/>
        </p:nvSpPr>
        <p:spPr>
          <a:xfrm>
            <a:off x="5185898" y="5374464"/>
            <a:ext cx="2603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Музыкальный праздник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«Ярмарка промыслов»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883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75656" y="494936"/>
            <a:ext cx="66036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Стенгазета (коллаж) «Россия – Родина моя!» -                                                                    совместная деятельность родителей, педагога</a:t>
            </a:r>
            <a:r>
              <a:rPr kumimoji="0" lang="ru-RU" sz="20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детей.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 l="3413" t="8170" r="7201" b="5229"/>
          <a:stretch/>
        </p:blipFill>
        <p:spPr bwMode="auto">
          <a:xfrm>
            <a:off x="971600" y="1202822"/>
            <a:ext cx="7344816" cy="476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9883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75656" y="494936"/>
            <a:ext cx="66036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Стенгазета (коллаж) «Россия – Родина моя!» -                                                                    совместная деятельность родителей, педагога</a:t>
            </a:r>
            <a:r>
              <a:rPr kumimoji="0" lang="ru-RU" sz="20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детей.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5D4B5A8-F94D-404E-9484-34ECE7DF0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848" y="1202822"/>
            <a:ext cx="7308304" cy="518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067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75656" y="341048"/>
            <a:ext cx="66036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Стенгазета (коллаж) «Россия – Родина моя!»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теме «Моя малая Родина» -                                                                    совместная деятельность родителей, педагога</a:t>
            </a:r>
            <a:r>
              <a:rPr kumimoji="0" lang="ru-RU" sz="20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детей.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58D3C4B-2B79-4DD2-9170-407A02A96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320748"/>
            <a:ext cx="7308304" cy="519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08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3;g307b71da7be_0_26">
            <a:extLst>
              <a:ext uri="{FF2B5EF4-FFF2-40B4-BE49-F238E27FC236}">
                <a16:creationId xmlns:a16="http://schemas.microsoft.com/office/drawing/2014/main" xmlns="" id="{31225040-4DA8-4A2C-B05C-87D801F02576}"/>
              </a:ext>
            </a:extLst>
          </p:cNvPr>
          <p:cNvSpPr/>
          <p:nvPr/>
        </p:nvSpPr>
        <p:spPr>
          <a:xfrm>
            <a:off x="179512" y="116632"/>
            <a:ext cx="3135288" cy="47839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Результаты проекта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Google Shape;116;g307b71da7be_0_26">
            <a:extLst>
              <a:ext uri="{FF2B5EF4-FFF2-40B4-BE49-F238E27FC236}">
                <a16:creationId xmlns:a16="http://schemas.microsoft.com/office/drawing/2014/main" xmlns="" id="{404EBD70-A698-42D1-848A-BAF5503C85C3}"/>
              </a:ext>
            </a:extLst>
          </p:cNvPr>
          <p:cNvSpPr/>
          <p:nvPr/>
        </p:nvSpPr>
        <p:spPr>
          <a:xfrm>
            <a:off x="971600" y="692696"/>
            <a:ext cx="6840760" cy="1512168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 детей расширился и пополнился кругозор знаний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истории и культуре своей Родины, , православным традициям. Дети проявляют любовь к родному краю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16;g307b71da7be_0_26">
            <a:extLst>
              <a:ext uri="{FF2B5EF4-FFF2-40B4-BE49-F238E27FC236}">
                <a16:creationId xmlns:a16="http://schemas.microsoft.com/office/drawing/2014/main" xmlns="" id="{7623CAE2-930D-4616-9D72-4B0AB49E7226}"/>
              </a:ext>
            </a:extLst>
          </p:cNvPr>
          <p:cNvSpPr/>
          <p:nvPr/>
        </p:nvSpPr>
        <p:spPr>
          <a:xfrm>
            <a:off x="971600" y="2492896"/>
            <a:ext cx="6840760" cy="1105780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110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Обогатился словарный запас.</a:t>
            </a:r>
          </a:p>
        </p:txBody>
      </p:sp>
      <p:sp>
        <p:nvSpPr>
          <p:cNvPr id="7" name="Google Shape;116;g307b71da7be_0_26">
            <a:extLst>
              <a:ext uri="{FF2B5EF4-FFF2-40B4-BE49-F238E27FC236}">
                <a16:creationId xmlns:a16="http://schemas.microsoft.com/office/drawing/2014/main" xmlns="" id="{77445A7E-E909-4DDA-AF62-75E783372CCC}"/>
              </a:ext>
            </a:extLst>
          </p:cNvPr>
          <p:cNvSpPr/>
          <p:nvPr/>
        </p:nvSpPr>
        <p:spPr>
          <a:xfrm>
            <a:off x="971600" y="4041069"/>
            <a:ext cx="6840760" cy="1224136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Проявление повышенной активности и заинтересованности в образовательном процессе детей у родителей.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ru-RU" sz="1600" b="1" i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2958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14348" y="5282011"/>
            <a:ext cx="657229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D8E83E3-0461-458D-A95C-14566ADA14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872" y="453708"/>
            <a:ext cx="5088592" cy="595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46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01492" y="1241177"/>
            <a:ext cx="84296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000240"/>
            <a:ext cx="82868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Google Shape;99;g307b71da7be_0_7">
            <a:extLst>
              <a:ext uri="{FF2B5EF4-FFF2-40B4-BE49-F238E27FC236}">
                <a16:creationId xmlns:a16="http://schemas.microsoft.com/office/drawing/2014/main" xmlns="" id="{2A26F1C9-C063-438A-9F85-713228F516C9}"/>
              </a:ext>
            </a:extLst>
          </p:cNvPr>
          <p:cNvSpPr/>
          <p:nvPr/>
        </p:nvSpPr>
        <p:spPr>
          <a:xfrm>
            <a:off x="22695" y="29829"/>
            <a:ext cx="2245049" cy="398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 ПРОЕКТЕ</a:t>
            </a:r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122AE14-39FE-463D-97FF-F5BE948BA337}"/>
              </a:ext>
            </a:extLst>
          </p:cNvPr>
          <p:cNvSpPr/>
          <p:nvPr/>
        </p:nvSpPr>
        <p:spPr>
          <a:xfrm>
            <a:off x="2915816" y="431806"/>
            <a:ext cx="4176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Россия начиналась не с меча,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она с косы и плуга начиналась.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 потому, что кровь не горяча,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потому, что русского плеча.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Ни разу в жизни злоба не касалась...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вечно тем сильна моя страна,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никого нигде не унижала.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Ведь доброта сильнее, чем война,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 бескорыстие действеннее жала.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Встает заря, светла и горяча.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будет так вовеки нерушимо. 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Россия начиналась не с меча,</a:t>
            </a:r>
          </a:p>
          <a:p>
            <a:pPr algn="just">
              <a:spcAft>
                <a:spcPts val="0"/>
              </a:spcAft>
            </a:pP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потому она непобедима!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Эдуард Асадов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6149C44-4C62-4837-8D1D-8113848D5804}"/>
              </a:ext>
            </a:extLst>
          </p:cNvPr>
          <p:cNvSpPr/>
          <p:nvPr/>
        </p:nvSpPr>
        <p:spPr>
          <a:xfrm>
            <a:off x="1475656" y="4638579"/>
            <a:ext cx="70982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проекта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«Россия – Родина моя!»</a:t>
            </a:r>
          </a:p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краткосрочный (13.03.2025 – 26.03.2025)</a:t>
            </a:r>
          </a:p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познавательно – творческий, коллективный</a:t>
            </a:r>
          </a:p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дети, воспитатель  группы,  родители воспитанников                                              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6 – 7лет.</a:t>
            </a:r>
          </a:p>
        </p:txBody>
      </p:sp>
    </p:spTree>
    <p:extLst>
      <p:ext uri="{BB962C8B-B14F-4D97-AF65-F5344CB8AC3E}">
        <p14:creationId xmlns:p14="http://schemas.microsoft.com/office/powerpoint/2010/main" val="777758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1259600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16906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980728"/>
            <a:ext cx="82868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        Актуальность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Очень важно, чтобы дети как можно раньше поняли, что большая Родина – Россия, Российская Федерация, она одна на всех, кто родился на ее просторах, полюбил ее, кто прилагает усилия, чтобы она стала еще краше, богаче, стала бы могучей державой. И каждому из нас надо уметь быть ей полезным. А для этого надо много знать и уметь; с детства совершать такие дела, которые были бы на благо своего дома, детского сада,                города, а в дальнейшем – и на благо всей страны.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Знакомство с большой Родиной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Россией – является третьей основной ступенью нравственно-патриотического воспитания детей. Если человек заботится о Родине – значит, он является ее сыном, значит Россия для него – Родина.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Google Shape;99;g307b71da7be_0_7">
            <a:extLst>
              <a:ext uri="{FF2B5EF4-FFF2-40B4-BE49-F238E27FC236}">
                <a16:creationId xmlns:a16="http://schemas.microsoft.com/office/drawing/2014/main" xmlns="" id="{2A26F1C9-C063-438A-9F85-713228F516C9}"/>
              </a:ext>
            </a:extLst>
          </p:cNvPr>
          <p:cNvSpPr/>
          <p:nvPr/>
        </p:nvSpPr>
        <p:spPr>
          <a:xfrm>
            <a:off x="22695" y="29829"/>
            <a:ext cx="2245049" cy="39877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 ПРОЕКТЕ</a:t>
            </a:r>
            <a:endParaRPr sz="24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7832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-2617247"/>
            <a:ext cx="8501122" cy="969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endParaRPr lang="ru-RU" sz="1600" b="1" baseline="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1600" b="1" i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ru-RU" sz="16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</a:p>
          <a:p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1600" b="1" i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1600" b="1" i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1600" b="1" i="1" u="sng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kumimoji="0" lang="ru-RU" sz="1600" b="1" i="1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1600" b="1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kumimoji="0" lang="ru-RU" sz="1600" b="1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1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нравственно-патриотических качеств детей старшего дошкольного возраста, развитие интереса к истории и культуре России</a:t>
            </a:r>
          </a:p>
          <a:p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1600" b="1" i="1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lang="ru-RU" sz="1600" i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акрепить знания о государственной символике РФ.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асширить представление о национальной культуре русского народа, знакомить детей с русскими  народным прикладным искусством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вызвать чувство восхищения красотой русской природы.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акрепить знания о праздниках России, о русских народных праздниках</a:t>
            </a:r>
            <a:b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Развивающие: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8181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развивать коммуникативные качества, умение работать и играть в коллективе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развивать творческие и познавательные способности детей;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rgbClr val="0D0D0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развивать различные виды деятельности (игровой, трудовой, познавательной, речевой);</a:t>
            </a:r>
          </a:p>
          <a:p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1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/>
                <a:ea typeface="Times New Roman"/>
              </a:rPr>
              <a:t>воспитывать чувство гордости за Россию, эмоционально-ценностное отношение к своей стране.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интерес к истории своей Родины.</a:t>
            </a:r>
            <a:endParaRPr lang="ru-RU" sz="1600" dirty="0">
              <a:latin typeface="Times New Roman"/>
              <a:ea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нравственные качества личности: доброта, отзывчивость, уважение к старшим, любовь к Отчизне.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/>
              <a:ea typeface="Times New Roman"/>
            </a:endParaRPr>
          </a:p>
          <a:p>
            <a:endParaRPr lang="ru-RU" sz="1600" dirty="0">
              <a:latin typeface="Times New Roman"/>
              <a:ea typeface="Times New Roman"/>
            </a:endParaRPr>
          </a:p>
          <a:p>
            <a:endParaRPr lang="ru-RU" sz="1600" dirty="0">
              <a:latin typeface="Times New Roman"/>
              <a:ea typeface="Times New Roman"/>
            </a:endParaRPr>
          </a:p>
          <a:p>
            <a:endParaRPr kumimoji="0" 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Google Shape;106;g307b71da7be_0_18">
            <a:extLst>
              <a:ext uri="{FF2B5EF4-FFF2-40B4-BE49-F238E27FC236}">
                <a16:creationId xmlns:a16="http://schemas.microsoft.com/office/drawing/2014/main" xmlns="" id="{3AEEC642-7D6C-406F-A2A7-5077578AC3B5}"/>
              </a:ext>
            </a:extLst>
          </p:cNvPr>
          <p:cNvSpPr/>
          <p:nvPr/>
        </p:nvSpPr>
        <p:spPr>
          <a:xfrm>
            <a:off x="428599" y="214300"/>
            <a:ext cx="3423321" cy="262372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Цели и задачи проекта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1960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3;g307b71da7be_0_26">
            <a:extLst>
              <a:ext uri="{FF2B5EF4-FFF2-40B4-BE49-F238E27FC236}">
                <a16:creationId xmlns:a16="http://schemas.microsoft.com/office/drawing/2014/main" xmlns="" id="{31225040-4DA8-4A2C-B05C-87D801F02576}"/>
              </a:ext>
            </a:extLst>
          </p:cNvPr>
          <p:cNvSpPr/>
          <p:nvPr/>
        </p:nvSpPr>
        <p:spPr>
          <a:xfrm>
            <a:off x="179512" y="116632"/>
            <a:ext cx="3135288" cy="47839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Ожидаемые </a:t>
            </a:r>
            <a:r>
              <a:rPr lang="ru-RU" sz="1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результаты проекта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Google Shape;116;g307b71da7be_0_26">
            <a:extLst>
              <a:ext uri="{FF2B5EF4-FFF2-40B4-BE49-F238E27FC236}">
                <a16:creationId xmlns:a16="http://schemas.microsoft.com/office/drawing/2014/main" xmlns="" id="{404EBD70-A698-42D1-848A-BAF5503C85C3}"/>
              </a:ext>
            </a:extLst>
          </p:cNvPr>
          <p:cNvSpPr/>
          <p:nvPr/>
        </p:nvSpPr>
        <p:spPr>
          <a:xfrm>
            <a:off x="971600" y="692696"/>
            <a:ext cx="6840760" cy="1512168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Расширение кругозора детей и пополнение знаний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истории и культуре своей Родины, , православным традициям, проявление любви к родному краю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16;g307b71da7be_0_26">
            <a:extLst>
              <a:ext uri="{FF2B5EF4-FFF2-40B4-BE49-F238E27FC236}">
                <a16:creationId xmlns:a16="http://schemas.microsoft.com/office/drawing/2014/main" xmlns="" id="{7623CAE2-930D-4616-9D72-4B0AB49E7226}"/>
              </a:ext>
            </a:extLst>
          </p:cNvPr>
          <p:cNvSpPr/>
          <p:nvPr/>
        </p:nvSpPr>
        <p:spPr>
          <a:xfrm>
            <a:off x="971600" y="2492896"/>
            <a:ext cx="6840760" cy="1105780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110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Обогащение словарного запаса.</a:t>
            </a:r>
          </a:p>
        </p:txBody>
      </p:sp>
      <p:sp>
        <p:nvSpPr>
          <p:cNvPr id="7" name="Google Shape;116;g307b71da7be_0_26">
            <a:extLst>
              <a:ext uri="{FF2B5EF4-FFF2-40B4-BE49-F238E27FC236}">
                <a16:creationId xmlns:a16="http://schemas.microsoft.com/office/drawing/2014/main" xmlns="" id="{77445A7E-E909-4DDA-AF62-75E783372CCC}"/>
              </a:ext>
            </a:extLst>
          </p:cNvPr>
          <p:cNvSpPr/>
          <p:nvPr/>
        </p:nvSpPr>
        <p:spPr>
          <a:xfrm>
            <a:off x="971600" y="4041069"/>
            <a:ext cx="6840760" cy="1224136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 indent="228600" algn="ctr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Формирование активности и заинтересованности в образовательном процессе детей у родителей.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endParaRPr lang="ru-RU" sz="1600" b="1" i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0652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6;g307b71da7be_0_26">
            <a:extLst>
              <a:ext uri="{FF2B5EF4-FFF2-40B4-BE49-F238E27FC236}">
                <a16:creationId xmlns:a16="http://schemas.microsoft.com/office/drawing/2014/main" xmlns="" id="{404EBD70-A698-42D1-848A-BAF5503C85C3}"/>
              </a:ext>
            </a:extLst>
          </p:cNvPr>
          <p:cNvSpPr/>
          <p:nvPr/>
        </p:nvSpPr>
        <p:spPr>
          <a:xfrm>
            <a:off x="395536" y="1031777"/>
            <a:ext cx="5184576" cy="1512168"/>
          </a:xfrm>
          <a:prstGeom prst="roundRect">
            <a:avLst>
              <a:gd name="adj" fmla="val 16667"/>
            </a:avLst>
          </a:prstGeom>
          <a:ln>
            <a:solidFill>
              <a:schemeClr val="bg1">
                <a:lumMod val="95000"/>
              </a:schemeClr>
            </a:solidFill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endParaRPr lang="ru-RU" sz="1600" u="sng" dirty="0">
              <a:solidFill>
                <a:srgbClr val="11111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600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мы знаем?</a:t>
            </a:r>
          </a:p>
          <a:p>
            <a:pPr marL="114300" lvl="1" indent="-127000">
              <a:lnSpc>
                <a:spcPct val="75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- «Родина»? «Малая Родина» ( Алина)</a:t>
            </a:r>
          </a:p>
          <a:p>
            <a:pPr marL="114300" lvl="1" indent="-127000">
              <a:lnSpc>
                <a:spcPct val="75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Столица нашей Родины – Москва. (Дима)</a:t>
            </a:r>
          </a:p>
          <a:p>
            <a:pPr marL="114300" lvl="1" indent="-127000">
              <a:lnSpc>
                <a:spcPct val="75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правительстве, президенте России  (Софья)</a:t>
            </a:r>
          </a:p>
          <a:p>
            <a:pPr marL="114300" lvl="1" indent="-127000">
              <a:lnSpc>
                <a:spcPct val="75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том, что дерево берёзка – символ России (Денис)</a:t>
            </a:r>
          </a:p>
          <a:p>
            <a:pPr marL="114300" lvl="1" indent="-127000">
              <a:lnSpc>
                <a:spcPct val="75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endParaRPr lang="ru-RU" sz="16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Google Shape;116;g307b71da7be_0_26">
            <a:extLst>
              <a:ext uri="{FF2B5EF4-FFF2-40B4-BE49-F238E27FC236}">
                <a16:creationId xmlns:a16="http://schemas.microsoft.com/office/drawing/2014/main" xmlns="" id="{7623CAE2-930D-4616-9D72-4B0AB49E7226}"/>
              </a:ext>
            </a:extLst>
          </p:cNvPr>
          <p:cNvSpPr/>
          <p:nvPr/>
        </p:nvSpPr>
        <p:spPr>
          <a:xfrm>
            <a:off x="2591780" y="2971564"/>
            <a:ext cx="6192688" cy="1630524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spcBef>
                <a:spcPts val="1100"/>
              </a:spcBef>
              <a:spcAft>
                <a:spcPts val="0"/>
              </a:spcAft>
            </a:pPr>
            <a:r>
              <a:rPr lang="ru-RU" sz="1600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хотим узнать?</a:t>
            </a:r>
          </a:p>
          <a:p>
            <a:pPr marL="114300" lvl="1" indent="-127000">
              <a:lnSpc>
                <a:spcPct val="7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П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ословицы о Родине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?» (Саша)</a:t>
            </a:r>
          </a:p>
          <a:p>
            <a:pPr marL="114300" lvl="1" indent="-127000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Символику России (флаг, герб, гимн России), значение символов России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?» (Артем)</a:t>
            </a:r>
          </a:p>
          <a:p>
            <a:pPr marL="114300" lvl="1" indent="-127000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И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меть представление о г. Москве, о малой Родине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?» (Артем)</a:t>
            </a:r>
          </a:p>
          <a:p>
            <a:pPr marL="114300" lvl="1" indent="-127000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О п</a:t>
            </a:r>
            <a:r>
              <a:rPr lang="ru-RU" sz="1600" dirty="0">
                <a:solidFill>
                  <a:srgbClr val="201E1E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рироде родных мест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? (Карина )</a:t>
            </a:r>
          </a:p>
        </p:txBody>
      </p:sp>
      <p:sp>
        <p:nvSpPr>
          <p:cNvPr id="7" name="Google Shape;116;g307b71da7be_0_26">
            <a:extLst>
              <a:ext uri="{FF2B5EF4-FFF2-40B4-BE49-F238E27FC236}">
                <a16:creationId xmlns:a16="http://schemas.microsoft.com/office/drawing/2014/main" xmlns="" id="{77445A7E-E909-4DDA-AF62-75E783372CCC}"/>
              </a:ext>
            </a:extLst>
          </p:cNvPr>
          <p:cNvSpPr/>
          <p:nvPr/>
        </p:nvSpPr>
        <p:spPr>
          <a:xfrm>
            <a:off x="539552" y="5013176"/>
            <a:ext cx="5256584" cy="1224136"/>
          </a:xfrm>
          <a:prstGeom prst="roundRect">
            <a:avLst>
              <a:gd name="adj" fmla="val 16667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1600" u="sng" dirty="0">
                <a:solidFill>
                  <a:srgbClr val="11111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узнаем?</a:t>
            </a:r>
          </a:p>
          <a:p>
            <a:pPr marL="114300" lvl="1" indent="-127000">
              <a:lnSpc>
                <a:spcPct val="75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«Спросить у родителей» (Милена)</a:t>
            </a:r>
          </a:p>
          <a:p>
            <a:pPr marL="114300" lvl="1" indent="-127000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«Попросить рассказать воспитателя» (Максим )</a:t>
            </a:r>
          </a:p>
          <a:p>
            <a:pPr marL="114300" lvl="1" indent="-127000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«Посмотреть в интернете» (Дарья)</a:t>
            </a:r>
          </a:p>
        </p:txBody>
      </p:sp>
      <p:sp>
        <p:nvSpPr>
          <p:cNvPr id="8" name="Google Shape;113;g307b71da7be_0_26">
            <a:extLst>
              <a:ext uri="{FF2B5EF4-FFF2-40B4-BE49-F238E27FC236}">
                <a16:creationId xmlns:a16="http://schemas.microsoft.com/office/drawing/2014/main" xmlns="" id="{E521B47E-E17C-42C2-9E02-9D6B2AA682DB}"/>
              </a:ext>
            </a:extLst>
          </p:cNvPr>
          <p:cNvSpPr/>
          <p:nvPr/>
        </p:nvSpPr>
        <p:spPr>
          <a:xfrm>
            <a:off x="107504" y="188640"/>
            <a:ext cx="1944216" cy="36004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К</a:t>
            </a:r>
            <a:r>
              <a:rPr lang="ru-RU" sz="16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руг интересов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24389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DAE81420-6041-408D-9263-D6DD33072A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520441"/>
              </p:ext>
            </p:extLst>
          </p:nvPr>
        </p:nvGraphicFramePr>
        <p:xfrm>
          <a:off x="323528" y="548681"/>
          <a:ext cx="8656662" cy="626438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586960">
                  <a:extLst>
                    <a:ext uri="{9D8B030D-6E8A-4147-A177-3AD203B41FA5}">
                      <a16:colId xmlns:a16="http://schemas.microsoft.com/office/drawing/2014/main" xmlns="" val="2944302940"/>
                    </a:ext>
                  </a:extLst>
                </a:gridCol>
                <a:gridCol w="2957656">
                  <a:extLst>
                    <a:ext uri="{9D8B030D-6E8A-4147-A177-3AD203B41FA5}">
                      <a16:colId xmlns:a16="http://schemas.microsoft.com/office/drawing/2014/main" xmlns="" val="247857977"/>
                    </a:ext>
                  </a:extLst>
                </a:gridCol>
                <a:gridCol w="3112046">
                  <a:extLst>
                    <a:ext uri="{9D8B030D-6E8A-4147-A177-3AD203B41FA5}">
                      <a16:colId xmlns:a16="http://schemas.microsoft.com/office/drawing/2014/main" xmlns="" val="87585118"/>
                    </a:ext>
                  </a:extLst>
                </a:gridCol>
              </a:tblGrid>
              <a:tr h="201622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            </a:t>
                      </a:r>
                      <a:r>
                        <a:rPr lang="ru" sz="9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Познавательное развитие</a:t>
                      </a:r>
                      <a:endParaRPr sz="900" b="1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1. ОД: «Мое Отечество- Россия», «Мы все – жители планеты Земля», «Мой родной край: заповедные места и памятники природы»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2. Наблюдение (рассматривание): ближайших улиц города, за проезжей частью дороги, транс портом, пешеходами, водителями.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 Дидактические игры: «Мой адрес», «Поиски добрых слов», «Наша страна», «Малая Родина»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 Беседа: «Береза – символ России»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Презентация: «Город чудный – город древний»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Социально-коммуникативное развитие</a:t>
                      </a:r>
                      <a:endParaRPr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1. Сюжетно-ролевые игры: «Мой адрес», «Малая Родина», «Гербы России, округа, города».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2. Ситуация «Где мы будем жить, если не будет дома?»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 Беседы: «Москва –столица нашей родины»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 Игровые ситуации: «Узнай, где я нахожусь?»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5. Игра-инсценировка «Россия-Родина моя!»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6. Дидактические игры: «Узнай наш флаг» «Кто в какой стране живет?» «Подбери родное слово» (подбор однокоренных слов к слову «береза») «Собери герб»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7. Виртуальная экскурсия по России (просмотр презентации «Достопримечательности Родины, города, края, к памятникам боевой славы земляков»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Художественно-эстетическое развитие</a:t>
                      </a:r>
                      <a:endParaRPr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1. Аппликация»: «Российский Флаг», 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2. Рисование: «Спасская башня Кремля". «Русская березка«, «Голубь мира», «Вечный огонь»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 Лепка: «Государственные символы России», «Флаг России» «Русская матрешка»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 Музыка: Слушание песен о Москве «Я шагаю по Москве», Слушание Гимн России.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Презентация: «Русская  матрешка»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5.   Конструирование из бумаги и конструктора «Флаг России», «Символы России» «Военная Техника»</a:t>
                      </a:r>
                    </a:p>
                    <a:p>
                      <a:pPr marL="62229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800"/>
                        <a:buFont typeface="Calibri"/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6. Праздник «Ярмарка промыслов»</a:t>
                      </a:r>
                      <a:endParaRPr sz="9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45866961"/>
                  </a:ext>
                </a:extLst>
              </a:tr>
              <a:tr h="424816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Физическое развитие</a:t>
                      </a:r>
                      <a:endParaRPr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1.Пальчиковая гимнастика «Моя семья»</a:t>
                      </a: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  <a:sym typeface="Calibri"/>
                        </a:rPr>
                        <a:t>.</a:t>
                      </a:r>
                      <a:endParaRPr sz="9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2Комплекс утренней гимнастики «Солдаты 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защитники</a:t>
                      </a: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».</a:t>
                      </a:r>
                      <a:endParaRPr sz="9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  <a:sym typeface="Calibri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1. Физминутки;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2. Пальчиковые игры: «Семья».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 Подвижные игры: «Змейка-папа, змейка-мама, змейка вся моя семья",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 Спортивное развлечение «Моя страна, моя Россия», «Мы россияне».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5. Беседы: «Моя семья и я»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6. Хороводная игра «Детский сад», «Каравай».</a:t>
                      </a:r>
                      <a:endParaRPr sz="9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b="1" i="1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Взаимодействие с родителями</a:t>
                      </a:r>
                      <a:endParaRPr sz="900" b="1" i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rgbClr val="11111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1.Знакомство родителей с темой проекта. Рекомендации по проекту.</a:t>
                      </a:r>
                      <a:endParaRPr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 </a:t>
                      </a:r>
                      <a:r>
                        <a:rPr lang="ru" sz="900" dirty="0">
                          <a:solidFill>
                            <a:srgbClr val="11111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.Консультация «Нравственно-патриотическое воспитание детей старшего дошкольного возраста».</a:t>
                      </a:r>
                      <a:endParaRPr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 Оформление 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стенгазеты</a:t>
                      </a:r>
                      <a:r>
                        <a:rPr lang="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«Россия-Родина моя!».</a:t>
                      </a:r>
                      <a:endParaRPr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rgbClr val="11111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4..Привлечение родителей к сбору фотографий для тематического альбома.</a:t>
                      </a:r>
                      <a:endParaRPr lang="ru-RU"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5.Домашние задание для родителей: совместно рассмотреть семейный альбом «где в России мы бывали».</a:t>
                      </a:r>
                      <a:endParaRPr lang="ru-RU"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8.Изготовление поделок с папами «Военная техника».</a:t>
                      </a:r>
                      <a:endParaRPr lang="ru-RU" sz="900" b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b="1" i="1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ПРОЕКТ </a:t>
                      </a:r>
                      <a:endParaRPr sz="1400" b="1" i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«</a:t>
                      </a:r>
                      <a:r>
                        <a:rPr lang="ru-RU" sz="14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Россия – Родина моя!</a:t>
                      </a: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»</a:t>
                      </a:r>
                      <a:endParaRPr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Итоговое </a:t>
                      </a:r>
                      <a:r>
                        <a:rPr lang="ru" sz="14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мероприятие 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4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 участием родителей</a:t>
                      </a: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endParaRPr sz="1400" b="1" i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стенгазета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</a:t>
                      </a: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«</a:t>
                      </a:r>
                      <a:r>
                        <a:rPr lang="ru-RU" sz="14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Россия – Родина моя!</a:t>
                      </a:r>
                      <a:r>
                        <a:rPr lang="ru" sz="1400" b="1" i="1" u="none" strike="noStrike" cap="none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»</a:t>
                      </a:r>
                      <a:endParaRPr sz="1400" b="1" i="1" u="none" strike="noStrike" cap="none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  <a:sym typeface="Times New Roman"/>
                      </a:endParaRP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900" b="1" i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Речевое развитие</a:t>
                      </a:r>
                      <a:endParaRPr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1. ОД: Заучивание стихотворения З. Александровой «Родина».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2. Чтение х/л: Ф. Глинка «Москва»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Л. Кассиль «Памятник солдату», «Москва», «Твои защитники»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А, Прокофьев «Нет на свете Родины красивей»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И. Токмакова «Красная площадь»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З. Александрова «Дозор»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С. Алексеев «Первый ночной таран»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Заучивание наизусть стихотворения </a:t>
                      </a:r>
                      <a:r>
                        <a:rPr lang="ru-RU" sz="9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С.Есенина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«Белая береза» </a:t>
                      </a:r>
                      <a:r>
                        <a:rPr lang="ru-RU" sz="9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В.Брюсов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«Москва»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А.Прокофьев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«Нет на свете Родины прекрасней»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Н.Рубцов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«Привет, Россия!»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3.Поговорки и пословицы о России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4. Дидактические игры: «Назови ласково», «Моя Россия», «Скажи на оборот», «Семейка слов».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5. </a:t>
                      </a:r>
                      <a:r>
                        <a:rPr lang="ru-RU" sz="9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Беседы«Как</a:t>
                      </a: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 велика моя земля, как широки ее просторы», «Народные традиции. «Хлебосольство»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ru-RU" sz="9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sym typeface="Times New Roman"/>
                        </a:rPr>
                        <a:t>6.Просмотр презентаций «Россия – Родина моя»</a:t>
                      </a:r>
                    </a:p>
                  </a:txBody>
                  <a:tcPr marL="48925" marR="4892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9376980"/>
                  </a:ext>
                </a:extLst>
              </a:tr>
            </a:tbl>
          </a:graphicData>
        </a:graphic>
      </p:graphicFrame>
      <p:sp>
        <p:nvSpPr>
          <p:cNvPr id="4" name="Google Shape;113;g307b71da7be_0_26">
            <a:extLst>
              <a:ext uri="{FF2B5EF4-FFF2-40B4-BE49-F238E27FC236}">
                <a16:creationId xmlns:a16="http://schemas.microsoft.com/office/drawing/2014/main" xmlns="" id="{A4580D42-A0A8-4910-8D27-97131D8D80FE}"/>
              </a:ext>
            </a:extLst>
          </p:cNvPr>
          <p:cNvSpPr/>
          <p:nvPr/>
        </p:nvSpPr>
        <p:spPr>
          <a:xfrm>
            <a:off x="107504" y="188640"/>
            <a:ext cx="2376264" cy="36004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Системная паутинка</a:t>
            </a:r>
            <a:endParaRPr sz="16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57633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857488" y="347283"/>
            <a:ext cx="37147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«Познавательное развитие»</a:t>
            </a:r>
            <a:endParaRPr kumimoji="0" lang="ru-RU" sz="2000" b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3" cstate="email"/>
          <a:srcRect l="8182" t="7470" r="10380" b="12002"/>
          <a:stretch/>
        </p:blipFill>
        <p:spPr bwMode="auto">
          <a:xfrm>
            <a:off x="2641241" y="3370462"/>
            <a:ext cx="2987477" cy="225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Google Shape;147;p21" descr="G:\DSC_0550.JPG">
            <a:extLst>
              <a:ext uri="{FF2B5EF4-FFF2-40B4-BE49-F238E27FC236}">
                <a16:creationId xmlns:a16="http://schemas.microsoft.com/office/drawing/2014/main" xmlns="" id="{CDE1DB6B-C487-4A0E-8FCA-33E7FFE8D61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2298" y="873944"/>
            <a:ext cx="1980000" cy="1485000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fadeDir="5400012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DAC2437-C3A3-4C6B-BFB0-3C3E0AB0BA9E}"/>
              </a:ext>
            </a:extLst>
          </p:cNvPr>
          <p:cNvSpPr/>
          <p:nvPr/>
        </p:nvSpPr>
        <p:spPr>
          <a:xfrm>
            <a:off x="6572264" y="2455871"/>
            <a:ext cx="1900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Лепбук “Россия”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3B0AFD0-493C-430C-9E16-40DED70595B5}"/>
              </a:ext>
            </a:extLst>
          </p:cNvPr>
          <p:cNvSpPr/>
          <p:nvPr/>
        </p:nvSpPr>
        <p:spPr>
          <a:xfrm>
            <a:off x="2758284" y="2348906"/>
            <a:ext cx="342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Макет “Нижегородская ярмарка”</a:t>
            </a:r>
            <a:endParaRPr lang="ru-RU" dirty="0">
              <a:solidFill>
                <a:schemeClr val="dk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35FFAFD-6AA8-40BA-8220-CD402F3076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0221" y="3395710"/>
            <a:ext cx="1748587" cy="3531307"/>
          </a:xfrm>
          <a:prstGeom prst="rect">
            <a:avLst/>
          </a:prstGeom>
        </p:spPr>
      </p:pic>
      <p:pic>
        <p:nvPicPr>
          <p:cNvPr id="15" name="Google Shape;145;p21" descr="G:\DSC_0359.JPG">
            <a:extLst>
              <a:ext uri="{FF2B5EF4-FFF2-40B4-BE49-F238E27FC236}">
                <a16:creationId xmlns:a16="http://schemas.microsoft.com/office/drawing/2014/main" xmlns="" id="{307D54F3-5394-4D0D-A209-C6EDCA70AAF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20540645">
            <a:off x="5752165" y="3576346"/>
            <a:ext cx="1365657" cy="1123729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fadeDir="5400012" sy="-100000" algn="bl" rotWithShape="0"/>
          </a:effec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87ABB10-02E0-4606-A192-380624744130}"/>
              </a:ext>
            </a:extLst>
          </p:cNvPr>
          <p:cNvSpPr/>
          <p:nvPr/>
        </p:nvSpPr>
        <p:spPr>
          <a:xfrm>
            <a:off x="5076056" y="51664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Серия дидактических игр</a:t>
            </a:r>
            <a:r>
              <a:rPr lang="ru-RU" dirty="0">
                <a:solidFill>
                  <a:schemeClr val="dk1"/>
                </a:solidFill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</a:rPr>
              <a:t> </a:t>
            </a: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«Знакомство с традициями»</a:t>
            </a:r>
            <a:endParaRPr lang="ru-RU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8E03B2A-62BA-4498-BDFF-C1E59A3A69FF}"/>
              </a:ext>
            </a:extLst>
          </p:cNvPr>
          <p:cNvSpPr/>
          <p:nvPr/>
        </p:nvSpPr>
        <p:spPr>
          <a:xfrm>
            <a:off x="73232" y="2640537"/>
            <a:ext cx="36293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ЗАНЯТИЕ </a:t>
            </a:r>
            <a:endParaRPr lang="ru-RU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«Мы все – жители планеты Земля»</a:t>
            </a:r>
            <a:endParaRPr lang="ru-RU" dirty="0">
              <a:solidFill>
                <a:schemeClr val="dk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6431D9A-958E-4E37-8363-038D80D58F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5404" y="785140"/>
            <a:ext cx="2712298" cy="1515695"/>
          </a:xfrm>
          <a:prstGeom prst="rect">
            <a:avLst/>
          </a:prstGeom>
        </p:spPr>
      </p:pic>
      <p:pic>
        <p:nvPicPr>
          <p:cNvPr id="20" name="Google Shape;211;p24">
            <a:extLst>
              <a:ext uri="{FF2B5EF4-FFF2-40B4-BE49-F238E27FC236}">
                <a16:creationId xmlns:a16="http://schemas.microsoft.com/office/drawing/2014/main" xmlns="" id="{EE0987BD-B029-4EF6-87B9-C052DCDB30DD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3723" y="3769548"/>
            <a:ext cx="1464090" cy="177078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28AA0FDB-E9A5-423F-AAFD-D7BFF377BD07}"/>
              </a:ext>
            </a:extLst>
          </p:cNvPr>
          <p:cNvSpPr/>
          <p:nvPr/>
        </p:nvSpPr>
        <p:spPr>
          <a:xfrm>
            <a:off x="166981" y="5661248"/>
            <a:ext cx="2715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Игровой макет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“Нижегородская область”</a:t>
            </a:r>
            <a:endParaRPr lang="ru-RU" dirty="0">
              <a:solidFill>
                <a:schemeClr val="dk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E73B5627-6A39-47E7-B9E8-2525AA68BC09}"/>
              </a:ext>
            </a:extLst>
          </p:cNvPr>
          <p:cNvSpPr/>
          <p:nvPr/>
        </p:nvSpPr>
        <p:spPr>
          <a:xfrm>
            <a:off x="2767995" y="5661248"/>
            <a:ext cx="2893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«Мое Отечество - Россия» 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5DDFAB4B-2C3C-407B-BECF-B0C43F196D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682" t="51074" r="10862" b="5064"/>
          <a:stretch/>
        </p:blipFill>
        <p:spPr>
          <a:xfrm>
            <a:off x="271344" y="731778"/>
            <a:ext cx="2571888" cy="192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3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42910" y="418721"/>
            <a:ext cx="77867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Художественно-эстетическое развитие</a:t>
            </a:r>
            <a:endParaRPr kumimoji="0" lang="ru-RU" sz="2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 l="8776" t="10638" r="32235" b="17925"/>
          <a:stretch/>
        </p:blipFill>
        <p:spPr bwMode="auto">
          <a:xfrm>
            <a:off x="6156176" y="4086941"/>
            <a:ext cx="198202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 l="9121" t="7774" r="10881" b="12501"/>
          <a:stretch/>
        </p:blipFill>
        <p:spPr bwMode="auto">
          <a:xfrm>
            <a:off x="4953347" y="835538"/>
            <a:ext cx="3791184" cy="252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3DBCC48-606C-47F5-A87A-D25966275682}"/>
              </a:ext>
            </a:extLst>
          </p:cNvPr>
          <p:cNvSpPr/>
          <p:nvPr/>
        </p:nvSpPr>
        <p:spPr>
          <a:xfrm>
            <a:off x="5627879" y="3363469"/>
            <a:ext cx="28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"Спасская башня кремля"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87644A8-DB78-434B-BA81-F64F6835ACC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88" r="3237" b="9960"/>
          <a:stretch/>
        </p:blipFill>
        <p:spPr>
          <a:xfrm>
            <a:off x="608510" y="3972070"/>
            <a:ext cx="2592289" cy="19486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325EAFF-73AD-48CB-BA9D-5B88101F15C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75" t="7476" r="2510" b="10120"/>
          <a:stretch/>
        </p:blipFill>
        <p:spPr>
          <a:xfrm>
            <a:off x="323528" y="871713"/>
            <a:ext cx="3672408" cy="237626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9BD37BB-F6FE-4261-8E14-2496E01C8E08}"/>
              </a:ext>
            </a:extLst>
          </p:cNvPr>
          <p:cNvSpPr/>
          <p:nvPr/>
        </p:nvSpPr>
        <p:spPr>
          <a:xfrm>
            <a:off x="-381345" y="32868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(оттиск)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«Русская березка"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11CCC0F-C548-49D2-AA0A-81E4059B357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0" t="6622" r="4527" b="5744"/>
          <a:stretch/>
        </p:blipFill>
        <p:spPr>
          <a:xfrm>
            <a:off x="3671394" y="3553569"/>
            <a:ext cx="1644327" cy="169729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6EC33D9-60B8-4937-825D-3B1432B93A24}"/>
              </a:ext>
            </a:extLst>
          </p:cNvPr>
          <p:cNvSpPr/>
          <p:nvPr/>
        </p:nvSpPr>
        <p:spPr>
          <a:xfrm>
            <a:off x="2286000" y="5229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«Вечный огонь"</a:t>
            </a:r>
          </a:p>
        </p:txBody>
      </p:sp>
    </p:spTree>
    <p:extLst>
      <p:ext uri="{BB962C8B-B14F-4D97-AF65-F5344CB8AC3E}">
        <p14:creationId xmlns:p14="http://schemas.microsoft.com/office/powerpoint/2010/main" val="189883472"/>
      </p:ext>
    </p:extLst>
  </p:cSld>
  <p:clrMapOvr>
    <a:masterClrMapping/>
  </p:clrMapOvr>
</p:sld>
</file>

<file path=ppt/theme/theme1.xml><?xml version="1.0" encoding="utf-8"?>
<a:theme xmlns:a="http://schemas.openxmlformats.org/drawingml/2006/main" name="Росси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Россия3</Template>
  <TotalTime>585</TotalTime>
  <Words>1285</Words>
  <Application>Microsoft Office PowerPoint</Application>
  <PresentationFormat>Экран (4:3)</PresentationFormat>
  <Paragraphs>196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Cambria Math</vt:lpstr>
      <vt:lpstr>Times New Roman</vt:lpstr>
      <vt:lpstr>Россия3</vt:lpstr>
      <vt:lpstr>Познавательно-творческий проект « Россия – Родина моя» с детьми подготовительной группы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Orla Maplen</dc:creator>
  <cp:lastModifiedBy>Юля</cp:lastModifiedBy>
  <cp:revision>74</cp:revision>
  <dcterms:created xsi:type="dcterms:W3CDTF">2017-04-13T11:18:25Z</dcterms:created>
  <dcterms:modified xsi:type="dcterms:W3CDTF">2025-03-31T16:54:25Z</dcterms:modified>
</cp:coreProperties>
</file>