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69" r:id="rId3"/>
    <p:sldId id="268" r:id="rId4"/>
    <p:sldId id="279" r:id="rId5"/>
    <p:sldId id="258" r:id="rId6"/>
    <p:sldId id="259" r:id="rId7"/>
    <p:sldId id="260" r:id="rId8"/>
    <p:sldId id="280" r:id="rId9"/>
    <p:sldId id="278" r:id="rId10"/>
    <p:sldId id="261" r:id="rId11"/>
    <p:sldId id="262" r:id="rId12"/>
    <p:sldId id="281" r:id="rId13"/>
    <p:sldId id="264" r:id="rId14"/>
    <p:sldId id="284" r:id="rId15"/>
    <p:sldId id="282" r:id="rId16"/>
    <p:sldId id="266" r:id="rId17"/>
    <p:sldId id="274" r:id="rId18"/>
    <p:sldId id="275" r:id="rId19"/>
    <p:sldId id="267" r:id="rId20"/>
    <p:sldId id="277" r:id="rId21"/>
    <p:sldId id="283" r:id="rId22"/>
  </p:sldIdLst>
  <p:sldSz cx="14630400" cy="8229600"/>
  <p:notesSz cx="8229600" cy="14630400"/>
  <p:embeddedFontLst>
    <p:embeddedFont>
      <p:font typeface="High Tower Text" panose="02040502050506030303" pitchFamily="18" charset="0"/>
      <p:regular r:id="rId24"/>
      <p:italic r:id="rId25"/>
    </p:embeddedFont>
    <p:embeddedFont>
      <p:font typeface="Lato" panose="020B060402020202020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FBFB"/>
    <a:srgbClr val="FA6EE3"/>
    <a:srgbClr val="CCF5F8"/>
    <a:srgbClr val="E2F5FE"/>
    <a:srgbClr val="2A04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1" d="100"/>
          <a:sy n="81" d="100"/>
        </p:scale>
        <p:origin x="101" y="139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214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813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670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303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65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79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3128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3F3FF">
              <a:alpha val="75000"/>
            </a:srgbClr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207818" y="1277183"/>
            <a:ext cx="8607318" cy="34391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500"/>
              </a:lnSpc>
              <a:buNone/>
            </a:pPr>
            <a:r>
              <a:rPr lang="ru-RU" sz="54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«</a:t>
            </a:r>
            <a:r>
              <a:rPr lang="en-US" sz="54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Quest </a:t>
            </a:r>
            <a:r>
              <a:rPr lang="en-US" sz="54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for </a:t>
            </a:r>
            <a:r>
              <a:rPr lang="en-US" sz="54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Knowledge</a:t>
            </a:r>
            <a:r>
              <a:rPr lang="ru-RU" sz="54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:</a:t>
            </a:r>
          </a:p>
          <a:p>
            <a:pPr marL="0" indent="0" algn="ctr">
              <a:lnSpc>
                <a:spcPts val="5500"/>
              </a:lnSpc>
              <a:buNone/>
            </a:pPr>
            <a:r>
              <a:rPr lang="ru-RU" sz="2000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Геймификация</a:t>
            </a:r>
            <a:r>
              <a:rPr lang="ru-RU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20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 уроках английского языка как инструмент мотивации и</a:t>
            </a:r>
          </a:p>
          <a:p>
            <a:pPr marL="0" indent="0" algn="ctr">
              <a:lnSpc>
                <a:spcPts val="5500"/>
              </a:lnSpc>
              <a:buNone/>
            </a:pPr>
            <a:r>
              <a:rPr lang="ru-RU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</a:t>
            </a:r>
            <a:r>
              <a:rPr lang="ru-RU" sz="20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ффективного обучения</a:t>
            </a:r>
            <a:r>
              <a:rPr lang="ru-RU" sz="5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»</a:t>
            </a:r>
            <a:r>
              <a:rPr lang="ru-RU" sz="60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sz="6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837724" y="4338638"/>
            <a:ext cx="7584381" cy="14044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750"/>
              </a:lnSpc>
              <a:buNone/>
            </a:pPr>
            <a:endParaRPr lang="en-US" sz="6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72"/>
    </mc:Choice>
    <mc:Fallback xmlns="">
      <p:transition spd="slow" advTm="2572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2170509"/>
            <a:ext cx="974955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Ключевые элементы геймификации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1854994" y="3517821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Очки (Points)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1854994" y="4083725"/>
            <a:ext cx="531054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Измеримый прогресс и достижения учеников</a:t>
            </a:r>
            <a:endParaRPr lang="en-US" sz="2000" b="1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 3"/>
          <p:cNvSpPr/>
          <p:nvPr/>
        </p:nvSpPr>
        <p:spPr>
          <a:xfrm>
            <a:off x="8482013" y="3517821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Значки (Badges)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8482013" y="4083725"/>
            <a:ext cx="531066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Визуальное признание успехов и мастерства</a:t>
            </a:r>
            <a:endParaRPr lang="en-US" sz="2000" b="1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 5"/>
          <p:cNvSpPr/>
          <p:nvPr/>
        </p:nvSpPr>
        <p:spPr>
          <a:xfrm>
            <a:off x="1854994" y="5110043"/>
            <a:ext cx="3933825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Рейтинги (Leaderboards)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854994" y="5675948"/>
            <a:ext cx="531054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Здоровая конкуренция и мотивация к росту</a:t>
            </a:r>
            <a:endParaRPr lang="en-US" sz="2000" b="1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7"/>
          <p:cNvSpPr/>
          <p:nvPr/>
        </p:nvSpPr>
        <p:spPr>
          <a:xfrm>
            <a:off x="8482013" y="5110043"/>
            <a:ext cx="3416498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Сторителлинг (Story)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8482013" y="5675948"/>
            <a:ext cx="531066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Контекст и смысл для каждого задания</a:t>
            </a:r>
            <a:endParaRPr lang="en-US" sz="2000" b="1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6947" y="5088203"/>
            <a:ext cx="876921" cy="88831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1565" y="3377954"/>
            <a:ext cx="1024421" cy="11243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873" y="3396590"/>
            <a:ext cx="942759" cy="107015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176" y="4988813"/>
            <a:ext cx="974152" cy="105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37724" y="676989"/>
            <a:ext cx="7468553" cy="11264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850"/>
              </a:lnSpc>
              <a:buNone/>
            </a:pPr>
            <a:r>
              <a:rPr lang="en-US" sz="6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Уровень 2</a:t>
            </a:r>
            <a:endParaRPr lang="en-US" sz="6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837724" y="1952329"/>
            <a:ext cx="4049911" cy="45065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25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Сторителлинг и миссии</a:t>
            </a:r>
            <a:endParaRPr lang="en-US" sz="25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837724" y="2828449"/>
            <a:ext cx="3638550" cy="2826916"/>
          </a:xfrm>
          <a:prstGeom prst="roundRect">
            <a:avLst>
              <a:gd name="adj" fmla="val 10539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2369701" y="3042761"/>
            <a:ext cx="574477" cy="574477"/>
          </a:xfrm>
          <a:prstGeom prst="roundRect">
            <a:avLst>
              <a:gd name="adj" fmla="val 15915495"/>
            </a:avLst>
          </a:prstGeom>
          <a:solidFill>
            <a:srgbClr val="2D4DF2"/>
          </a:solidFill>
          <a:ln/>
        </p:spPr>
      </p:sp>
      <p:sp>
        <p:nvSpPr>
          <p:cNvPr id="7" name="Text 4"/>
          <p:cNvSpPr/>
          <p:nvPr/>
        </p:nvSpPr>
        <p:spPr>
          <a:xfrm>
            <a:off x="2527697" y="3098799"/>
            <a:ext cx="258485" cy="323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5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52036" y="3808690"/>
            <a:ext cx="3209925" cy="1531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Контекст для изучения языка: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Захватывающие истории и миссии превращают обучение в приключение, погружая учеников в новый мир.</a:t>
            </a:r>
            <a:endParaRPr lang="en-US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4667726" y="2828449"/>
            <a:ext cx="3638550" cy="2826916"/>
          </a:xfrm>
          <a:prstGeom prst="roundRect">
            <a:avLst>
              <a:gd name="adj" fmla="val 10539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6199703" y="3042761"/>
            <a:ext cx="574477" cy="574477"/>
          </a:xfrm>
          <a:prstGeom prst="roundRect">
            <a:avLst>
              <a:gd name="adj" fmla="val 15915495"/>
            </a:avLst>
          </a:prstGeom>
          <a:solidFill>
            <a:srgbClr val="018CE1"/>
          </a:solidFill>
          <a:ln/>
        </p:spPr>
      </p:sp>
      <p:sp>
        <p:nvSpPr>
          <p:cNvPr id="11" name="Text 8"/>
          <p:cNvSpPr/>
          <p:nvPr/>
        </p:nvSpPr>
        <p:spPr>
          <a:xfrm>
            <a:off x="6357699" y="3098799"/>
            <a:ext cx="258485" cy="323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5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4720913" y="3800754"/>
            <a:ext cx="3532056" cy="12249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Осмысленность заданий: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endParaRPr lang="en-US" i="1" dirty="0" smtClean="0">
              <a:solidFill>
                <a:srgbClr val="00002E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0" indent="0" algn="ctr">
              <a:lnSpc>
                <a:spcPts val="2400"/>
              </a:lnSpc>
              <a:buNone/>
            </a:pPr>
            <a:r>
              <a:rPr lang="en-US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Каждое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задание становится частью общей цели, делая процесс обучения более целенаправленным и интересным.</a:t>
            </a:r>
            <a:endParaRPr lang="en-US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837724" y="5745599"/>
            <a:ext cx="7468553" cy="1987044"/>
          </a:xfrm>
          <a:prstGeom prst="roundRect">
            <a:avLst>
              <a:gd name="adj" fmla="val 15897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14" name="Shape 11"/>
          <p:cNvSpPr/>
          <p:nvPr/>
        </p:nvSpPr>
        <p:spPr>
          <a:xfrm>
            <a:off x="4284702" y="5959912"/>
            <a:ext cx="574477" cy="574477"/>
          </a:xfrm>
          <a:prstGeom prst="roundRect">
            <a:avLst>
              <a:gd name="adj" fmla="val 15915495"/>
            </a:avLst>
          </a:prstGeom>
          <a:solidFill>
            <a:srgbClr val="DA33BF"/>
          </a:solidFill>
          <a:ln/>
        </p:spPr>
      </p:sp>
      <p:sp>
        <p:nvSpPr>
          <p:cNvPr id="15" name="Text 12"/>
          <p:cNvSpPr/>
          <p:nvPr/>
        </p:nvSpPr>
        <p:spPr>
          <a:xfrm>
            <a:off x="4442698" y="6015950"/>
            <a:ext cx="258485" cy="32313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250"/>
              </a:lnSpc>
              <a:buNone/>
            </a:pPr>
            <a:r>
              <a:rPr lang="en-US" sz="2000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6" name="Text 13"/>
          <p:cNvSpPr/>
          <p:nvPr/>
        </p:nvSpPr>
        <p:spPr>
          <a:xfrm>
            <a:off x="1052036" y="6725841"/>
            <a:ext cx="7039928" cy="6124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Мотивация учеников: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Четко сформулированные миссии с понятными наградами поддерживают вовлеченность и стимулируют прогресс.</a:t>
            </a:r>
            <a:endParaRPr lang="en-US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898327"/>
            <a:ext cx="644544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Миссия: The Time Agent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94" y="2230517"/>
            <a:ext cx="4831556" cy="48315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 1"/>
          <p:cNvSpPr/>
          <p:nvPr/>
        </p:nvSpPr>
        <p:spPr>
          <a:xfrm>
            <a:off x="6307800" y="1721067"/>
            <a:ext cx="3379470" cy="42231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Ваша задача: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6307800" y="2348324"/>
            <a:ext cx="7492378" cy="17560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Вы — Агенты Времени, </a:t>
            </a:r>
            <a:r>
              <a:rPr lang="ru-RU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которые встретили </a:t>
            </a:r>
            <a:r>
              <a:rPr lang="ru-RU" sz="2400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джентельмена</a:t>
            </a:r>
            <a:r>
              <a:rPr lang="ru-RU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из </a:t>
            </a:r>
            <a:r>
              <a:rPr lang="en-US" sz="2400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Англи</a:t>
            </a:r>
            <a:r>
              <a:rPr lang="ru-RU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</a:t>
            </a:r>
            <a:r>
              <a:rPr lang="en-US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19 века. Составьте </a:t>
            </a:r>
            <a:r>
              <a:rPr lang="en-US" sz="24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 вопроса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для него</a:t>
            </a:r>
            <a:r>
              <a:rPr lang="en-US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чтобы понять, </a:t>
            </a:r>
            <a:r>
              <a:rPr lang="ru-RU" sz="2400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из какого века прибыл гость.</a:t>
            </a:r>
            <a:endParaRPr lang="en-US" sz="24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6260781" y="4386921"/>
            <a:ext cx="7539395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b="1" dirty="0">
                <a:solidFill>
                  <a:srgbClr val="FFFFFF"/>
                </a:solidFill>
                <a:highlight>
                  <a:srgbClr val="2D4DF2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Используйте грамматику Past Simple</a:t>
            </a:r>
            <a:endParaRPr lang="en-US" sz="24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6260783" y="5245604"/>
            <a:ext cx="7539395" cy="1400175"/>
          </a:xfrm>
          <a:prstGeom prst="roundRect">
            <a:avLst>
              <a:gd name="adj" fmla="val 25645"/>
            </a:avLst>
          </a:prstGeom>
          <a:solidFill>
            <a:srgbClr val="B7C2FB"/>
          </a:solidFill>
          <a:ln/>
        </p:spPr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7115" y="5450546"/>
            <a:ext cx="397659" cy="318064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038618" y="5395980"/>
            <a:ext cx="652224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Результат:</a:t>
            </a:r>
            <a:r>
              <a:rPr lang="en-US" sz="1850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Упражнение на грамматику превращается в сюжетную миссию. Контекст делает грамматику осмысленной!</a:t>
            </a:r>
            <a:endParaRPr lang="en-US" sz="185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72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161342" y="1251942"/>
            <a:ext cx="10804922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Цифровые инструменты геймификации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81" y="2457569"/>
            <a:ext cx="2170271" cy="217027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936784" y="49270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Quizlet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2"/>
          <p:cNvSpPr/>
          <p:nvPr/>
        </p:nvSpPr>
        <p:spPr>
          <a:xfrm>
            <a:off x="837724" y="5422583"/>
            <a:ext cx="301430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Интерактивные карточки и игры для запоминания слов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3191" y="2457569"/>
            <a:ext cx="2170271" cy="2170271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4250293" y="49270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Wordwall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4"/>
          <p:cNvSpPr/>
          <p:nvPr/>
        </p:nvSpPr>
        <p:spPr>
          <a:xfrm>
            <a:off x="4151233" y="5422583"/>
            <a:ext cx="301430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Создание игровых упражнений любого формата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6700" y="2457569"/>
            <a:ext cx="2170271" cy="2170271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7563803" y="49270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Kahoot!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 6"/>
          <p:cNvSpPr/>
          <p:nvPr/>
        </p:nvSpPr>
        <p:spPr>
          <a:xfrm>
            <a:off x="7178050" y="5422583"/>
            <a:ext cx="3587570" cy="15320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Викторины в реальном времени с соревновательным элементом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00328" y="2457569"/>
            <a:ext cx="2170271" cy="2170271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10877312" y="49270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Blooket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10778252" y="5422583"/>
            <a:ext cx="3014424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Игровые режимы для закрепления материала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3254" y="72736"/>
            <a:ext cx="7495786" cy="1235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9950"/>
              </a:lnSpc>
              <a:buNone/>
            </a:pPr>
            <a:r>
              <a:rPr lang="en-US" sz="6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Уровень 3</a:t>
            </a:r>
            <a:endParaRPr lang="en-US" sz="6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51358" y="1215800"/>
            <a:ext cx="6205061" cy="506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Boss Fight: The Grammar Dragon</a:t>
            </a:r>
            <a:endParaRPr lang="en-US" sz="3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351358" y="1923527"/>
            <a:ext cx="8087223" cy="1419456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2D4DF2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83254" y="1858640"/>
            <a:ext cx="119641" cy="1516614"/>
          </a:xfrm>
          <a:prstGeom prst="roundRect">
            <a:avLst>
              <a:gd name="adj" fmla="val 265063"/>
            </a:avLst>
          </a:prstGeom>
          <a:solidFill>
            <a:srgbClr val="2D4DF2"/>
          </a:solidFill>
          <a:ln/>
        </p:spPr>
      </p:sp>
      <p:sp>
        <p:nvSpPr>
          <p:cNvPr id="7" name="Text 4"/>
          <p:cNvSpPr/>
          <p:nvPr/>
        </p:nvSpPr>
        <p:spPr>
          <a:xfrm>
            <a:off x="6754946" y="2025484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1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661428" y="2334540"/>
            <a:ext cx="688538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 goes</a:t>
            </a:r>
            <a:r>
              <a:rPr lang="en-US" sz="2000" strike="sngStrike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school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yesterday</a:t>
            </a:r>
            <a:r>
              <a:rPr lang="ru-RU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 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 Он ходит в школу вчера.</a:t>
            </a:r>
            <a:endParaRPr lang="en-US" strike="sngStrike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615708" y="2824886"/>
            <a:ext cx="688538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418008" y="3550167"/>
            <a:ext cx="8040469" cy="1518371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302474" y="3573736"/>
            <a:ext cx="97768" cy="1494802"/>
          </a:xfrm>
          <a:prstGeom prst="roundRect">
            <a:avLst>
              <a:gd name="adj" fmla="val 265063"/>
            </a:avLst>
          </a:prstGeom>
          <a:solidFill>
            <a:srgbClr val="018CE1"/>
          </a:solidFill>
          <a:ln/>
        </p:spPr>
      </p:sp>
      <p:sp>
        <p:nvSpPr>
          <p:cNvPr id="12" name="Text 9"/>
          <p:cNvSpPr/>
          <p:nvPr/>
        </p:nvSpPr>
        <p:spPr>
          <a:xfrm>
            <a:off x="6616026" y="3645686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2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609858" y="4014736"/>
            <a:ext cx="8388424" cy="594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to watch this film last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week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-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Я смотреть телевизор на прошлой неделе.</a:t>
            </a:r>
            <a:endParaRPr lang="en-US" strike="sngStrike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588454" y="4464376"/>
            <a:ext cx="777997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6324124" y="7309842"/>
            <a:ext cx="746855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Командная работа + Мгновенная обратная связь = Grammar Slayers!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78259" cy="8229600"/>
          </a:xfrm>
          <a:prstGeom prst="rect">
            <a:avLst/>
          </a:prstGeom>
        </p:spPr>
      </p:pic>
      <p:sp>
        <p:nvSpPr>
          <p:cNvPr id="17" name="Shape 8"/>
          <p:cNvSpPr/>
          <p:nvPr/>
        </p:nvSpPr>
        <p:spPr>
          <a:xfrm>
            <a:off x="6320240" y="5434327"/>
            <a:ext cx="97768" cy="1494802"/>
          </a:xfrm>
          <a:prstGeom prst="roundRect">
            <a:avLst>
              <a:gd name="adj" fmla="val 265063"/>
            </a:avLst>
          </a:prstGeom>
          <a:solidFill>
            <a:srgbClr val="018CE1"/>
          </a:solidFill>
          <a:ln/>
        </p:spPr>
      </p:sp>
      <p:sp>
        <p:nvSpPr>
          <p:cNvPr id="18" name="Shape 7"/>
          <p:cNvSpPr/>
          <p:nvPr/>
        </p:nvSpPr>
        <p:spPr>
          <a:xfrm>
            <a:off x="6382291" y="5391645"/>
            <a:ext cx="8025355" cy="1580166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</p:sp>
      <p:sp>
        <p:nvSpPr>
          <p:cNvPr id="19" name="Text 9"/>
          <p:cNvSpPr/>
          <p:nvPr/>
        </p:nvSpPr>
        <p:spPr>
          <a:xfrm>
            <a:off x="6675100" y="5661843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</a:t>
            </a:r>
            <a:r>
              <a:rPr lang="ru-RU" sz="25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5"/>
          <p:cNvSpPr/>
          <p:nvPr/>
        </p:nvSpPr>
        <p:spPr>
          <a:xfrm>
            <a:off x="6640645" y="5988077"/>
            <a:ext cx="772778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ru-RU" sz="2000" strike="sngStrike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My granny ate a cake next week.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</a:t>
            </a: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Моя бабушка съела торт на следующей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неделе</a:t>
            </a: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Text 6"/>
          <p:cNvSpPr/>
          <p:nvPr/>
        </p:nvSpPr>
        <p:spPr>
          <a:xfrm>
            <a:off x="6564069" y="6602635"/>
            <a:ext cx="771815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8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1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283254" y="72736"/>
            <a:ext cx="7495786" cy="123533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9950"/>
              </a:lnSpc>
              <a:buNone/>
            </a:pPr>
            <a:r>
              <a:rPr lang="en-US" sz="6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Уровень 3</a:t>
            </a:r>
            <a:endParaRPr lang="en-US" sz="6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51358" y="1215800"/>
            <a:ext cx="6205061" cy="5068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Boss Fight: The Grammar Dragon</a:t>
            </a:r>
            <a:endParaRPr lang="en-US" sz="3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351358" y="1923527"/>
            <a:ext cx="8087223" cy="1419456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2D4DF2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6283254" y="1858640"/>
            <a:ext cx="119641" cy="1516614"/>
          </a:xfrm>
          <a:prstGeom prst="roundRect">
            <a:avLst>
              <a:gd name="adj" fmla="val 265063"/>
            </a:avLst>
          </a:prstGeom>
          <a:solidFill>
            <a:srgbClr val="2D4DF2"/>
          </a:solidFill>
          <a:ln/>
        </p:spPr>
      </p:sp>
      <p:sp>
        <p:nvSpPr>
          <p:cNvPr id="7" name="Text 4"/>
          <p:cNvSpPr/>
          <p:nvPr/>
        </p:nvSpPr>
        <p:spPr>
          <a:xfrm>
            <a:off x="6754946" y="2025484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1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6661428" y="2334540"/>
            <a:ext cx="688538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He goes</a:t>
            </a:r>
            <a:r>
              <a:rPr lang="en-US" sz="2000" strike="sngStrike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 school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yesterday</a:t>
            </a:r>
            <a:r>
              <a:rPr lang="ru-RU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 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 Он ходит в школу вчера.</a:t>
            </a:r>
            <a:endParaRPr lang="en-US" strike="sngStrike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6"/>
          <p:cNvSpPr/>
          <p:nvPr/>
        </p:nvSpPr>
        <p:spPr>
          <a:xfrm>
            <a:off x="6615708" y="2824886"/>
            <a:ext cx="688538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✓ He </a:t>
            </a:r>
            <a:r>
              <a:rPr lang="en-US" sz="2000" b="1" dirty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went</a:t>
            </a: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to school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yesterday – 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Он </a:t>
            </a:r>
            <a:r>
              <a:rPr lang="ru-RU" sz="2000" dirty="0" smtClean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ходил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в школу вчера.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6418008" y="3550167"/>
            <a:ext cx="8040469" cy="1518371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6302474" y="3573736"/>
            <a:ext cx="97768" cy="1494802"/>
          </a:xfrm>
          <a:prstGeom prst="roundRect">
            <a:avLst>
              <a:gd name="adj" fmla="val 265063"/>
            </a:avLst>
          </a:prstGeom>
          <a:solidFill>
            <a:srgbClr val="018CE1"/>
          </a:solidFill>
          <a:ln/>
        </p:spPr>
      </p:sp>
      <p:sp>
        <p:nvSpPr>
          <p:cNvPr id="12" name="Text 9"/>
          <p:cNvSpPr/>
          <p:nvPr/>
        </p:nvSpPr>
        <p:spPr>
          <a:xfrm>
            <a:off x="6616026" y="3645686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2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6609858" y="4014736"/>
            <a:ext cx="8388424" cy="594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to watch this film last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week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-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Я смотреть телевизор на прошлой неделе.</a:t>
            </a:r>
            <a:endParaRPr lang="en-US" strike="sngStrike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6588454" y="4464376"/>
            <a:ext cx="777997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✓ </a:t>
            </a:r>
            <a:r>
              <a:rPr lang="en-US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</a:t>
            </a:r>
            <a:r>
              <a:rPr lang="en-US" b="1" dirty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watched</a:t>
            </a:r>
            <a:r>
              <a:rPr lang="en-US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this film last </a:t>
            </a:r>
            <a:r>
              <a:rPr lang="en-US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week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.- Я </a:t>
            </a:r>
            <a:r>
              <a:rPr lang="ru-RU" dirty="0" smtClean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посмотрела </a:t>
            </a:r>
            <a:r>
              <a:rPr lang="ru-RU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фильм на прошлой недел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е. 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6324124" y="7309842"/>
            <a:ext cx="746855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Командная работа + Мгновенная обратная связь = Grammar Slayers!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78259" cy="8229600"/>
          </a:xfrm>
          <a:prstGeom prst="rect">
            <a:avLst/>
          </a:prstGeom>
        </p:spPr>
      </p:pic>
      <p:sp>
        <p:nvSpPr>
          <p:cNvPr id="17" name="Shape 8"/>
          <p:cNvSpPr/>
          <p:nvPr/>
        </p:nvSpPr>
        <p:spPr>
          <a:xfrm>
            <a:off x="6320240" y="5434327"/>
            <a:ext cx="97768" cy="1494802"/>
          </a:xfrm>
          <a:prstGeom prst="roundRect">
            <a:avLst>
              <a:gd name="adj" fmla="val 265063"/>
            </a:avLst>
          </a:prstGeom>
          <a:solidFill>
            <a:srgbClr val="018CE1"/>
          </a:solidFill>
          <a:ln/>
        </p:spPr>
      </p:sp>
      <p:sp>
        <p:nvSpPr>
          <p:cNvPr id="18" name="Shape 7"/>
          <p:cNvSpPr/>
          <p:nvPr/>
        </p:nvSpPr>
        <p:spPr>
          <a:xfrm>
            <a:off x="6382291" y="5391645"/>
            <a:ext cx="8025355" cy="1580166"/>
          </a:xfrm>
          <a:prstGeom prst="roundRect">
            <a:avLst>
              <a:gd name="adj" fmla="val 8331"/>
            </a:avLst>
          </a:prstGeom>
          <a:solidFill>
            <a:srgbClr val="F3F3FF">
              <a:alpha val="75000"/>
            </a:srgbClr>
          </a:solidFill>
          <a:ln w="30480">
            <a:solidFill>
              <a:srgbClr val="018CE1"/>
            </a:solidFill>
            <a:prstDash val="solid"/>
          </a:ln>
        </p:spPr>
      </p:sp>
      <p:sp>
        <p:nvSpPr>
          <p:cNvPr id="19" name="Text 9"/>
          <p:cNvSpPr/>
          <p:nvPr/>
        </p:nvSpPr>
        <p:spPr>
          <a:xfrm>
            <a:off x="6675100" y="5661843"/>
            <a:ext cx="2534603" cy="3168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Голова </a:t>
            </a:r>
            <a:r>
              <a:rPr lang="ru-RU" sz="25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5"/>
          <p:cNvSpPr/>
          <p:nvPr/>
        </p:nvSpPr>
        <p:spPr>
          <a:xfrm>
            <a:off x="6640645" y="5988077"/>
            <a:ext cx="7727783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ru-RU" sz="2000" strike="sngStrike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My granny ate a cake next week.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</a:t>
            </a: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Моя бабушка съела торт на следующей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неделе</a:t>
            </a:r>
            <a:endParaRPr lang="en-US" sz="16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Text 6"/>
          <p:cNvSpPr/>
          <p:nvPr/>
        </p:nvSpPr>
        <p:spPr>
          <a:xfrm>
            <a:off x="6564069" y="6602635"/>
            <a:ext cx="7718154" cy="3445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✓ </a:t>
            </a:r>
            <a:r>
              <a:rPr lang="en-US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My granny ate a cake</a:t>
            </a:r>
            <a:r>
              <a:rPr lang="en-US" sz="1600" b="1" dirty="0" smtClean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last </a:t>
            </a:r>
            <a:r>
              <a:rPr lang="en-US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week</a:t>
            </a: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–Моя бабушка съела торт </a:t>
            </a:r>
            <a:r>
              <a:rPr lang="ru-RU" sz="1600" dirty="0" smtClean="0">
                <a:solidFill>
                  <a:srgbClr val="FF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 прошлой </a:t>
            </a:r>
            <a:r>
              <a:rPr lang="ru-RU" sz="16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неделе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01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1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616828" y="799980"/>
            <a:ext cx="10478929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Формула эффективной геймификации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872972" y="24541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Мотивация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37724" y="2949654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XP и выбор заданий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837724" y="3476268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Внутренняя и внешняя мотивация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941243" y="24541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Контекст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9941243" y="2949654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Сторителлинг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9941243" y="3476268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Придание смысла учебным задачам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941243" y="49007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Обратная связь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9941243" y="5396270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Boss Fight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9941243" y="592288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Быстрая, безопасная, понятная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872972" y="49007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Социализация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Text 11"/>
          <p:cNvSpPr/>
          <p:nvPr/>
        </p:nvSpPr>
        <p:spPr>
          <a:xfrm>
            <a:off x="837724" y="5396270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Командные миссии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12"/>
          <p:cNvSpPr/>
          <p:nvPr/>
        </p:nvSpPr>
        <p:spPr>
          <a:xfrm>
            <a:off x="837724" y="592288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Коллаборация и коммуникация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1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23" name="Text 13"/>
          <p:cNvSpPr/>
          <p:nvPr/>
        </p:nvSpPr>
        <p:spPr>
          <a:xfrm>
            <a:off x="976871" y="7298071"/>
            <a:ext cx="12954952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Вместе это формирует </a:t>
            </a:r>
            <a:r>
              <a:rPr lang="en-US" sz="2000" i="1" dirty="0">
                <a:solidFill>
                  <a:srgbClr val="FFFFFF"/>
                </a:solidFill>
                <a:highlight>
                  <a:srgbClr val="DA33BF"/>
                </a:highlight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иноязычную коммуникативную компетенцию</a:t>
            </a: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через устойчивую учебную мотивацию.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3485" y="5252681"/>
            <a:ext cx="556459" cy="59717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7465" y="5252681"/>
            <a:ext cx="673343" cy="56860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37385" y="2855732"/>
            <a:ext cx="592559" cy="66310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0213" y="2876582"/>
            <a:ext cx="647846" cy="621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95" y="2550694"/>
            <a:ext cx="5678905" cy="56789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5031" y="470919"/>
            <a:ext cx="7315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i="1" smtClean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Итоги мастер-класса</a:t>
            </a:r>
            <a:r>
              <a:rPr lang="ru-RU" sz="4800" smtClean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nlo"/>
              </a:rPr>
              <a:t>: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5641" y="1609909"/>
            <a:ext cx="83258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Были продемонстрированы практические приемы </a:t>
            </a:r>
            <a:r>
              <a:rPr lang="ru-RU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геймификации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, которые сразу можно использовать на уроке;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Показана разницу между игрой (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game) 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и </a:t>
            </a:r>
            <a:r>
              <a:rPr lang="ru-RU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геймификацией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(</a:t>
            </a:r>
            <a:r>
              <a:rPr lang="en-US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gamification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)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Удалось вовлечь аудиторию в активное взаимодействие через серию мини-игр;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Обоснована методическая целесообразность использования каждого приема;</a:t>
            </a:r>
            <a:endParaRPr lang="ru-RU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8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019" y="364622"/>
            <a:ext cx="11022707" cy="7490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82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898327"/>
            <a:ext cx="8208169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Финальный босс: Осмысление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196697" y="2412981"/>
            <a:ext cx="7180421" cy="8446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Геймификация</a:t>
            </a:r>
            <a:r>
              <a:rPr lang="en-US" sz="25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— это не про то, чтобы сделать урок веселым.</a:t>
            </a:r>
            <a:endParaRPr lang="en-US" sz="25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1196697" y="3353337"/>
            <a:ext cx="7180421" cy="84462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Это про то, чтобы сделать его </a:t>
            </a:r>
            <a:r>
              <a:rPr lang="en-US" sz="2500" b="1" i="1" dirty="0">
                <a:solidFill>
                  <a:srgbClr val="2D4DF2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эффективным</a:t>
            </a:r>
            <a:r>
              <a:rPr lang="en-US" sz="25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25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837724" y="2230517"/>
            <a:ext cx="30480" cy="1784985"/>
          </a:xfrm>
          <a:prstGeom prst="rect">
            <a:avLst/>
          </a:prstGeom>
          <a:solidFill>
            <a:srgbClr val="2D4DF2"/>
          </a:solidFill>
          <a:ln/>
        </p:spPr>
      </p:sp>
      <p:sp>
        <p:nvSpPr>
          <p:cNvPr id="6" name="Text 4"/>
          <p:cNvSpPr/>
          <p:nvPr/>
        </p:nvSpPr>
        <p:spPr>
          <a:xfrm>
            <a:off x="837724" y="4284702"/>
            <a:ext cx="8130897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Это язык, на котором говорят современные дети. Давайте говорить с ними на одном языке, ведя их за собой в удивительный мир знаний.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 5"/>
          <p:cNvSpPr/>
          <p:nvPr/>
        </p:nvSpPr>
        <p:spPr>
          <a:xfrm>
            <a:off x="837724" y="5556944"/>
            <a:ext cx="800810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u="sng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Ваш вопрос для размышления:</a:t>
            </a:r>
            <a:r>
              <a:rPr lang="en-US" sz="2000" u="sng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Какой один элемент геймификации вы готовы попробовать на своем следующем уроке?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7114" y="1958376"/>
            <a:ext cx="4831556" cy="48315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495" y="2550694"/>
            <a:ext cx="5678905" cy="56789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5031" y="470919"/>
            <a:ext cx="7315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i="1" dirty="0" smtClean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Цели</a:t>
            </a:r>
            <a:r>
              <a:rPr lang="ru-RU" sz="4800" dirty="0" smtClean="0">
                <a:solidFill>
                  <a:srgbClr val="0F111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enlo"/>
              </a:rPr>
              <a:t>: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5641" y="1609909"/>
            <a:ext cx="832585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Продемонстрировать практические приемы </a:t>
            </a:r>
            <a:r>
              <a:rPr lang="ru-RU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геймификации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, которые сразу можно использовать на уроке;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Показать разницу между игрой (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game) 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и </a:t>
            </a:r>
            <a:r>
              <a:rPr lang="ru-RU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геймификацией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(</a:t>
            </a:r>
            <a:r>
              <a:rPr lang="en-US" sz="2400" dirty="0" err="1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gamification</a:t>
            </a:r>
            <a:r>
              <a:rPr lang="en-US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)</a:t>
            </a:r>
            <a:r>
              <a:rPr lang="ru-RU" sz="2400" dirty="0" smtClean="0"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Вовлечь аудиторию в активное взаимодействие через серию мини-игр;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400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Обосновать методическую целесообразность использования каждого приема;</a:t>
            </a:r>
            <a:endParaRPr lang="ru-RU" sz="2400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8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77145" y="917138"/>
            <a:ext cx="6898426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ts val="3000"/>
              </a:lnSpc>
            </a:pP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Какой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один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элемент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геймификации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вы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готовы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попробовать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своем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следующем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400" i="1" dirty="0" err="1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уроке</a:t>
            </a:r>
            <a:r>
              <a:rPr lang="en-US" sz="24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?</a:t>
            </a:r>
            <a:endParaRPr lang="en-US" sz="24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872972" y="24541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Мотивация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2"/>
          <p:cNvSpPr/>
          <p:nvPr/>
        </p:nvSpPr>
        <p:spPr>
          <a:xfrm>
            <a:off x="837724" y="2949654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XP и выбор заданий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 3"/>
          <p:cNvSpPr/>
          <p:nvPr/>
        </p:nvSpPr>
        <p:spPr>
          <a:xfrm>
            <a:off x="837724" y="3476268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Внутренняя и внешняя мотивация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9941243" y="245411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Контекст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9941243" y="2949654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Сторителлинг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9941243" y="3476268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Придание смысла учебным задачам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9941243" y="49007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Обратная связь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8"/>
          <p:cNvSpPr/>
          <p:nvPr/>
        </p:nvSpPr>
        <p:spPr>
          <a:xfrm>
            <a:off x="9941243" y="5396270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Boss Fight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Text 9"/>
          <p:cNvSpPr/>
          <p:nvPr/>
        </p:nvSpPr>
        <p:spPr>
          <a:xfrm>
            <a:off x="9941243" y="592288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Быстрая, безопасная, понятная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6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1872972" y="490073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Социализация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Text 11"/>
          <p:cNvSpPr/>
          <p:nvPr/>
        </p:nvSpPr>
        <p:spPr>
          <a:xfrm>
            <a:off x="837724" y="5396270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Командные миссии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12"/>
          <p:cNvSpPr/>
          <p:nvPr/>
        </p:nvSpPr>
        <p:spPr>
          <a:xfrm>
            <a:off x="837724" y="5922883"/>
            <a:ext cx="3851434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3000"/>
              </a:lnSpc>
              <a:buNone/>
            </a:pPr>
            <a:r>
              <a:rPr lang="en-US" sz="17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Коллаборация и коммуникация</a:t>
            </a:r>
            <a:endParaRPr lang="en-US" sz="17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1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48131" y="2113002"/>
            <a:ext cx="4534138" cy="4534138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73485" y="5252681"/>
            <a:ext cx="556459" cy="59717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7465" y="5252681"/>
            <a:ext cx="673343" cy="56860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37385" y="2855732"/>
            <a:ext cx="592559" cy="66310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50213" y="2876582"/>
            <a:ext cx="647846" cy="62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60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890" y="2982191"/>
            <a:ext cx="4862946" cy="48629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404175" y="1751185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70906" y="810491"/>
            <a:ext cx="8106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High Tower Text" panose="02040502050506030303" pitchFamily="18" charset="0"/>
              </a:rPr>
              <a:t>Thanks for your attention!</a:t>
            </a:r>
            <a:r>
              <a:rPr lang="ru-RU" sz="5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High Tower Text" panose="02040502050506030303" pitchFamily="18" charset="0"/>
              </a:rPr>
              <a:t> </a:t>
            </a:r>
            <a:endParaRPr lang="ru-RU" sz="5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390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43056" y="868323"/>
            <a:ext cx="6095762" cy="528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4500" b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Ваш</a:t>
            </a:r>
            <a:r>
              <a:rPr lang="en-US" sz="45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4500" b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урок</a:t>
            </a:r>
            <a:r>
              <a:rPr lang="en-US" sz="45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— </a:t>
            </a:r>
            <a:r>
              <a:rPr lang="en-US" sz="4500" b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это</a:t>
            </a:r>
            <a:r>
              <a:rPr lang="en-US" sz="4500" b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4500" b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приключение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43056" y="1611058"/>
            <a:ext cx="7864840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Представьте себе трансформацию, где каждый урок английского превращается в захватывающее путешествие к знаниям!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43056" y="2441853"/>
            <a:ext cx="3644503" cy="2891552"/>
          </a:xfrm>
          <a:prstGeom prst="roundRect">
            <a:avLst>
              <a:gd name="adj" fmla="val 9313"/>
            </a:avLst>
          </a:prstGeom>
          <a:solidFill>
            <a:srgbClr val="F3F3FF"/>
          </a:solidFill>
          <a:ln w="15240">
            <a:solidFill>
              <a:srgbClr val="2D4DF2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837723" y="2636520"/>
            <a:ext cx="538520" cy="538520"/>
          </a:xfrm>
          <a:prstGeom prst="roundRect">
            <a:avLst>
              <a:gd name="adj" fmla="val 16978173"/>
            </a:avLst>
          </a:prstGeom>
          <a:solidFill>
            <a:srgbClr val="2D4DF2"/>
          </a:solidFill>
          <a:ln/>
        </p:spPr>
      </p:sp>
      <p:sp>
        <p:nvSpPr>
          <p:cNvPr id="8" name="Text 4"/>
          <p:cNvSpPr/>
          <p:nvPr/>
        </p:nvSpPr>
        <p:spPr>
          <a:xfrm>
            <a:off x="837723" y="3354467"/>
            <a:ext cx="3255169" cy="5279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Ученики — Отважные Искатели Знаний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837723" y="3990023"/>
            <a:ext cx="3255169" cy="8615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Прочь от пассивного слушания! Ваши студенты становятся героями, активно исследующими мир английского языка.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Shape 6"/>
          <p:cNvSpPr/>
          <p:nvPr/>
        </p:nvSpPr>
        <p:spPr>
          <a:xfrm>
            <a:off x="4466986" y="2441853"/>
            <a:ext cx="3644622" cy="2891552"/>
          </a:xfrm>
          <a:prstGeom prst="roundRect">
            <a:avLst>
              <a:gd name="adj" fmla="val 9313"/>
            </a:avLst>
          </a:prstGeom>
          <a:solidFill>
            <a:srgbClr val="F3F3FF"/>
          </a:solidFill>
          <a:ln w="15240">
            <a:solidFill>
              <a:srgbClr val="018CE1"/>
            </a:solidFill>
            <a:prstDash val="solid"/>
          </a:ln>
        </p:spPr>
      </p:sp>
      <p:sp>
        <p:nvSpPr>
          <p:cNvPr id="11" name="Shape 7"/>
          <p:cNvSpPr/>
          <p:nvPr/>
        </p:nvSpPr>
        <p:spPr>
          <a:xfrm>
            <a:off x="4661653" y="2636520"/>
            <a:ext cx="538520" cy="538520"/>
          </a:xfrm>
          <a:prstGeom prst="roundRect">
            <a:avLst>
              <a:gd name="adj" fmla="val 16978173"/>
            </a:avLst>
          </a:prstGeom>
          <a:solidFill>
            <a:srgbClr val="018CE1"/>
          </a:solidFill>
          <a:ln/>
        </p:spPr>
      </p:sp>
      <p:sp>
        <p:nvSpPr>
          <p:cNvPr id="13" name="Text 8"/>
          <p:cNvSpPr/>
          <p:nvPr/>
        </p:nvSpPr>
        <p:spPr>
          <a:xfrm>
            <a:off x="4661653" y="3354467"/>
            <a:ext cx="3255288" cy="5279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Домашнее Задание — Карта Сокровищ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9"/>
          <p:cNvSpPr/>
          <p:nvPr/>
        </p:nvSpPr>
        <p:spPr>
          <a:xfrm>
            <a:off x="4661653" y="3990023"/>
            <a:ext cx="3255288" cy="11487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Забудьте о скучных обязанностях! Теперь каждое задание — это шаг на пути к открытию новых лингвистических сокровищ.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Shape 10"/>
          <p:cNvSpPr/>
          <p:nvPr/>
        </p:nvSpPr>
        <p:spPr>
          <a:xfrm>
            <a:off x="643056" y="5512832"/>
            <a:ext cx="7468553" cy="2053233"/>
          </a:xfrm>
          <a:prstGeom prst="roundRect">
            <a:avLst>
              <a:gd name="adj" fmla="val 13116"/>
            </a:avLst>
          </a:prstGeom>
          <a:solidFill>
            <a:srgbClr val="F3F3FF"/>
          </a:solidFill>
          <a:ln w="15240">
            <a:solidFill>
              <a:srgbClr val="DA33BF"/>
            </a:solidFill>
            <a:prstDash val="solid"/>
          </a:ln>
        </p:spPr>
      </p:sp>
      <p:sp>
        <p:nvSpPr>
          <p:cNvPr id="16" name="Shape 11"/>
          <p:cNvSpPr/>
          <p:nvPr/>
        </p:nvSpPr>
        <p:spPr>
          <a:xfrm>
            <a:off x="837723" y="5707499"/>
            <a:ext cx="538520" cy="538520"/>
          </a:xfrm>
          <a:prstGeom prst="roundRect">
            <a:avLst>
              <a:gd name="adj" fmla="val 16978173"/>
            </a:avLst>
          </a:prstGeom>
          <a:solidFill>
            <a:srgbClr val="DA33BF"/>
          </a:solidFill>
          <a:ln/>
        </p:spPr>
      </p:sp>
      <p:sp>
        <p:nvSpPr>
          <p:cNvPr id="18" name="Text 12"/>
          <p:cNvSpPr/>
          <p:nvPr/>
        </p:nvSpPr>
        <p:spPr>
          <a:xfrm>
            <a:off x="837723" y="6425446"/>
            <a:ext cx="4449128" cy="2639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Геймификация — Ваш Мощный Инструмент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Text 13"/>
          <p:cNvSpPr/>
          <p:nvPr/>
        </p:nvSpPr>
        <p:spPr>
          <a:xfrm>
            <a:off x="837723" y="6797040"/>
            <a:ext cx="7079218" cy="5743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Откройте для себя силу </a:t>
            </a:r>
            <a:r>
              <a:rPr lang="en-US" sz="16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геймификации</a:t>
            </a: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– современного подхода, который превращает обучение в захватывающую игру.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4876" y="2589130"/>
            <a:ext cx="672073" cy="63329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277" y="2589130"/>
            <a:ext cx="734322" cy="68279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684" y="5636385"/>
            <a:ext cx="665508" cy="66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68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7" y="992044"/>
            <a:ext cx="6151418" cy="61514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065818" y="411309"/>
            <a:ext cx="73152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48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Word Cloud Race</a:t>
            </a:r>
            <a:endParaRPr lang="ru-RU" sz="4800" i="1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0401300" y="1242306"/>
            <a:ext cx="238991" cy="1345030"/>
          </a:xfrm>
          <a:prstGeom prst="downArrow">
            <a:avLst/>
          </a:prstGeom>
          <a:solidFill>
            <a:srgbClr val="CCF5F8"/>
          </a:solidFill>
          <a:ln>
            <a:solidFill>
              <a:srgbClr val="FA6E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Блок-схема: перфолента 6"/>
          <p:cNvSpPr/>
          <p:nvPr/>
        </p:nvSpPr>
        <p:spPr>
          <a:xfrm>
            <a:off x="7990609" y="2436820"/>
            <a:ext cx="5273097" cy="3512127"/>
          </a:xfrm>
          <a:prstGeom prst="flowChartPunchedTape">
            <a:avLst/>
          </a:prstGeom>
          <a:solidFill>
            <a:srgbClr val="E2F5F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GAME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 </a:t>
            </a:r>
            <a:r>
              <a:rPr 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ru-R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🎮  ИГРА</a:t>
            </a:r>
            <a:endParaRPr lang="ru-R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21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9216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33505" y="3601224"/>
            <a:ext cx="6163389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Игра vs Геймификация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Shape 1"/>
          <p:cNvSpPr/>
          <p:nvPr/>
        </p:nvSpPr>
        <p:spPr>
          <a:xfrm>
            <a:off x="837724" y="4914305"/>
            <a:ext cx="6357818" cy="2456140"/>
          </a:xfrm>
          <a:prstGeom prst="roundRect">
            <a:avLst>
              <a:gd name="adj" fmla="val 14619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099899" y="517648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GAME (Игра)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1099899" y="5672018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Разовое мероприятие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099899" y="6198632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Развлечение как цель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99899" y="6725245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Отдельный элемент урока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7434858" y="4914305"/>
            <a:ext cx="6357818" cy="2456140"/>
          </a:xfrm>
          <a:prstGeom prst="roundRect">
            <a:avLst>
              <a:gd name="adj" fmla="val 14619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7697033" y="5176480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GAMIFICATION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Text 8"/>
          <p:cNvSpPr/>
          <p:nvPr/>
        </p:nvSpPr>
        <p:spPr>
          <a:xfrm>
            <a:off x="7697033" y="5672018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Постоянная система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 9"/>
          <p:cNvSpPr/>
          <p:nvPr/>
        </p:nvSpPr>
        <p:spPr>
          <a:xfrm>
            <a:off x="7697033" y="6198632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Игровая механика в обучении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10"/>
          <p:cNvSpPr/>
          <p:nvPr/>
        </p:nvSpPr>
        <p:spPr>
          <a:xfrm>
            <a:off x="7697033" y="6725245"/>
            <a:ext cx="5833467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3000"/>
              </a:lnSpc>
              <a:buFont typeface="Wingdings" panose="05000000000000000000" pitchFamily="2" charset="2"/>
              <a:buChar char="q"/>
            </a:pPr>
            <a:r>
              <a:rPr lang="en-US" sz="20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Интегрирована в весь процесс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050309" y="745177"/>
            <a:ext cx="6262449" cy="10521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8250"/>
              </a:lnSpc>
              <a:buNone/>
            </a:pPr>
            <a:r>
              <a:rPr lang="en-US" sz="6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Уровень 1</a:t>
            </a:r>
            <a:endParaRPr lang="en-US" sz="6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Text 1"/>
          <p:cNvSpPr/>
          <p:nvPr/>
        </p:nvSpPr>
        <p:spPr>
          <a:xfrm>
            <a:off x="1050309" y="1976164"/>
            <a:ext cx="4747974" cy="4208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00"/>
              </a:lnSpc>
              <a:buNone/>
            </a:pPr>
            <a:r>
              <a:rPr lang="en-US" sz="2500" b="1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Балльная система и прогресс</a:t>
            </a:r>
            <a:endParaRPr lang="en-US" sz="2500" b="1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309" y="2598266"/>
            <a:ext cx="894278" cy="1657707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2123419" y="2777098"/>
            <a:ext cx="2104311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Система XP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Text 3"/>
          <p:cNvSpPr/>
          <p:nvPr/>
        </p:nvSpPr>
        <p:spPr>
          <a:xfrm>
            <a:off x="2123419" y="3218820"/>
            <a:ext cx="5189339" cy="8583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Зарабатывайте очки опыта за активность, выполнение заданий и освоение новых навыков, что стимулирует непрерывное развитие.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309" y="4255973"/>
            <a:ext cx="894278" cy="163449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123419" y="4434805"/>
            <a:ext cx="2810351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Позитивная обратная связь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 5"/>
          <p:cNvSpPr/>
          <p:nvPr/>
        </p:nvSpPr>
        <p:spPr>
          <a:xfrm>
            <a:off x="2123419" y="4876527"/>
            <a:ext cx="5189339" cy="57221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Превосходит традиционные оценки, снимая стресс. Система XP вознаграждает каждый успех, укрепляя уверенность в обучении.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0309" y="5890463"/>
            <a:ext cx="894278" cy="1657707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2123419" y="6069295"/>
            <a:ext cx="2520077" cy="2628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Визуализация прогресса</a:t>
            </a:r>
            <a:endParaRPr lang="en-US" sz="20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 7"/>
          <p:cNvSpPr/>
          <p:nvPr/>
        </p:nvSpPr>
        <p:spPr>
          <a:xfrm>
            <a:off x="2123419" y="6511017"/>
            <a:ext cx="5189339" cy="8583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250"/>
              </a:lnSpc>
              <a:buNone/>
            </a:pPr>
            <a:r>
              <a:rPr lang="en-US" sz="1600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«Полоски опыта», уровни и рейтинги наглядно показывают достижения, мотивируя учеников к самосовершенствованию и новым целям.</a:t>
            </a:r>
            <a:endParaRPr lang="en-US" sz="16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8200" y="-1"/>
            <a:ext cx="6172200" cy="8229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825222"/>
            <a:ext cx="8020645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XP Board: Выбери свой вызов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1196697" y="2965371"/>
            <a:ext cx="3799642" cy="239316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837724" y="2725995"/>
            <a:ext cx="718066" cy="718066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077039" y="3683437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1 — 10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077039" y="4178975"/>
            <a:ext cx="368010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an extra word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1077039" y="4705588"/>
            <a:ext cx="3680103" cy="3830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Найди лишнее слово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5594747" y="2606278"/>
            <a:ext cx="3799642" cy="239316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5235773" y="2366903"/>
            <a:ext cx="718066" cy="718066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5475089" y="3324344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2 — 30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9"/>
          <p:cNvSpPr/>
          <p:nvPr/>
        </p:nvSpPr>
        <p:spPr>
          <a:xfrm>
            <a:off x="5475089" y="3819882"/>
            <a:ext cx="36801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Describe the picture using 3 adjectives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10"/>
          <p:cNvSpPr/>
          <p:nvPr/>
        </p:nvSpPr>
        <p:spPr>
          <a:xfrm>
            <a:off x="5475089" y="4729520"/>
            <a:ext cx="36801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Опиши картинку тремя прилагательными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Shape 11"/>
          <p:cNvSpPr/>
          <p:nvPr/>
        </p:nvSpPr>
        <p:spPr>
          <a:xfrm>
            <a:off x="9992797" y="2247305"/>
            <a:ext cx="3799761" cy="239316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9633823" y="2007930"/>
            <a:ext cx="718066" cy="718066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9873139" y="2965371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3 — 50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Text 14"/>
          <p:cNvSpPr/>
          <p:nvPr/>
        </p:nvSpPr>
        <p:spPr>
          <a:xfrm>
            <a:off x="9873139" y="3460909"/>
            <a:ext cx="368022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Create a 2-sentence story using "unfortunately"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9873139" y="4370546"/>
            <a:ext cx="368022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Составь историю из 2 предложений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1" name="Shape 16"/>
          <p:cNvSpPr/>
          <p:nvPr/>
        </p:nvSpPr>
        <p:spPr>
          <a:xfrm>
            <a:off x="837724" y="6004084"/>
            <a:ext cx="12954952" cy="1400175"/>
          </a:xfrm>
          <a:prstGeom prst="roundRect">
            <a:avLst>
              <a:gd name="adj" fmla="val 25645"/>
            </a:avLst>
          </a:prstGeom>
          <a:solidFill>
            <a:srgbClr val="B7C2FB"/>
          </a:solidFill>
          <a:ln/>
        </p:spPr>
      </p:sp>
      <p:pic>
        <p:nvPicPr>
          <p:cNvPr id="22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7039" y="6368058"/>
            <a:ext cx="299204" cy="239316"/>
          </a:xfrm>
          <a:prstGeom prst="rect">
            <a:avLst/>
          </a:prstGeom>
        </p:spPr>
      </p:pic>
      <p:sp>
        <p:nvSpPr>
          <p:cNvPr id="23" name="Text 17"/>
          <p:cNvSpPr/>
          <p:nvPr/>
        </p:nvSpPr>
        <p:spPr>
          <a:xfrm>
            <a:off x="1615559" y="6303169"/>
            <a:ext cx="11937802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b="1" i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Методический инсайт:</a:t>
            </a:r>
            <a:r>
              <a:rPr lang="en-US" sz="2000" i="1" dirty="0">
                <a:solidFill>
                  <a:srgbClr val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Замена абстрактных оценок на конкретные очки опыта мотивирует выбирать задачи сложнее и развивает умение оценивать свои силы.</a:t>
            </a:r>
            <a:endParaRPr lang="en-US" sz="2000" i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69340" y="2128810"/>
            <a:ext cx="427035" cy="427035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205" y="2875191"/>
            <a:ext cx="444984" cy="41955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0276" y="2469872"/>
            <a:ext cx="440880" cy="5097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825222"/>
            <a:ext cx="8020645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XP Board: Выбери свой вызов</a:t>
            </a:r>
            <a:endParaRPr lang="en-US" sz="4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1247040" y="1776972"/>
            <a:ext cx="3799642" cy="315542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08973" y="1546072"/>
            <a:ext cx="718066" cy="718066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2D4DF2"/>
            </a:solidFill>
            <a:prstDash val="solid"/>
          </a:ln>
        </p:spPr>
      </p:sp>
      <p:sp>
        <p:nvSpPr>
          <p:cNvPr id="6" name="Text 3"/>
          <p:cNvSpPr/>
          <p:nvPr/>
        </p:nvSpPr>
        <p:spPr>
          <a:xfrm>
            <a:off x="1815720" y="1735743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1 — 10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1137318" y="2362326"/>
            <a:ext cx="3680103" cy="4791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Find an extra word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Text 5"/>
          <p:cNvSpPr/>
          <p:nvPr/>
        </p:nvSpPr>
        <p:spPr>
          <a:xfrm>
            <a:off x="3356264" y="2384061"/>
            <a:ext cx="11159837" cy="5386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000"/>
              </a:lnSpc>
            </a:pP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(Найди 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лишнее 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слово</a:t>
            </a:r>
            <a:r>
              <a:rPr lang="en-US" sz="2000" i="1" dirty="0" smtClean="0">
                <a:solidFill>
                  <a:srgbClr val="00002E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)</a:t>
            </a:r>
            <a:r>
              <a:rPr lang="ru-RU" sz="2000" i="1" dirty="0" smtClean="0">
                <a:solidFill>
                  <a:srgbClr val="00002E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      🖊</a:t>
            </a:r>
            <a:r>
              <a:rPr lang="en-US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pen 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(ручка)  -</a:t>
            </a:r>
            <a:r>
              <a:rPr lang="en-US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ru-RU" sz="2000" i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🖍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en-US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pencil 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(карандаш) -📚</a:t>
            </a:r>
            <a:r>
              <a:rPr lang="en-US" sz="2000" i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 </a:t>
            </a:r>
            <a:r>
              <a:rPr lang="en-US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book</a:t>
            </a:r>
            <a:r>
              <a:rPr lang="ru-RU" sz="2000" i="1" dirty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(книга)- 📐</a:t>
            </a:r>
            <a:r>
              <a:rPr lang="en-US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ruler</a:t>
            </a:r>
            <a:r>
              <a:rPr lang="ru-RU" sz="2000" i="1" dirty="0" smtClean="0"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 (линейка)</a:t>
            </a:r>
            <a:endParaRPr lang="en-US" sz="2000" i="1" dirty="0">
              <a:latin typeface="Lato" panose="020B0604020202020204" charset="0"/>
              <a:ea typeface="Lato" panose="020B0604020202020204" charset="0"/>
              <a:cs typeface="Lato" panose="020B0604020202020204" charset="0"/>
            </a:endParaRPr>
          </a:p>
        </p:txBody>
      </p:sp>
      <p:sp>
        <p:nvSpPr>
          <p:cNvPr id="9" name="Shape 6"/>
          <p:cNvSpPr/>
          <p:nvPr/>
        </p:nvSpPr>
        <p:spPr>
          <a:xfrm>
            <a:off x="1300770" y="3533000"/>
            <a:ext cx="3799642" cy="280579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729553" y="3341867"/>
            <a:ext cx="699675" cy="683657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018CE1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1842990" y="3496736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2 — 30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Text 9"/>
          <p:cNvSpPr/>
          <p:nvPr/>
        </p:nvSpPr>
        <p:spPr>
          <a:xfrm>
            <a:off x="1167943" y="3960573"/>
            <a:ext cx="368010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Describe the picture using 3 adjectives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 10"/>
          <p:cNvSpPr/>
          <p:nvPr/>
        </p:nvSpPr>
        <p:spPr>
          <a:xfrm>
            <a:off x="2348345" y="4336598"/>
            <a:ext cx="11928763" cy="5035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(</a:t>
            </a:r>
            <a:r>
              <a:rPr lang="en-US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Опиши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картинку</a:t>
            </a: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3 </a:t>
            </a:r>
            <a:r>
              <a:rPr lang="en-US" i="1" dirty="0" err="1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прилагательными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)                      </a:t>
            </a: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Shape 11"/>
          <p:cNvSpPr/>
          <p:nvPr/>
        </p:nvSpPr>
        <p:spPr>
          <a:xfrm>
            <a:off x="9874434" y="3213540"/>
            <a:ext cx="3799761" cy="309231"/>
          </a:xfrm>
          <a:prstGeom prst="roundRect">
            <a:avLst>
              <a:gd name="adj" fmla="val 150041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16" name="Shape 12"/>
          <p:cNvSpPr/>
          <p:nvPr/>
        </p:nvSpPr>
        <p:spPr>
          <a:xfrm>
            <a:off x="9313186" y="3000384"/>
            <a:ext cx="690734" cy="697115"/>
          </a:xfrm>
          <a:prstGeom prst="roundRect">
            <a:avLst>
              <a:gd name="adj" fmla="val 63671"/>
            </a:avLst>
          </a:prstGeom>
          <a:solidFill>
            <a:srgbClr val="F3F3FF"/>
          </a:solidFill>
          <a:ln w="22860">
            <a:solidFill>
              <a:srgbClr val="DA33BF"/>
            </a:solidFill>
            <a:prstDash val="solid"/>
          </a:ln>
        </p:spPr>
      </p:sp>
      <p:sp>
        <p:nvSpPr>
          <p:cNvPr id="18" name="Text 13"/>
          <p:cNvSpPr/>
          <p:nvPr/>
        </p:nvSpPr>
        <p:spPr>
          <a:xfrm>
            <a:off x="10565168" y="3184197"/>
            <a:ext cx="2865158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500" b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Task 3 — 50 XP</a:t>
            </a:r>
            <a:endParaRPr lang="en-US" sz="2500" b="1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9" name="Text 14"/>
          <p:cNvSpPr/>
          <p:nvPr/>
        </p:nvSpPr>
        <p:spPr>
          <a:xfrm>
            <a:off x="9942689" y="3570550"/>
            <a:ext cx="3731505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Create a 2-sentence story using 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«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unfortunately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«к сожалению</a:t>
            </a:r>
            <a:r>
              <a:rPr lang="en-US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...</a:t>
            </a:r>
            <a:r>
              <a:rPr lang="ru-RU" sz="2000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»</a:t>
            </a:r>
            <a:endParaRPr lang="en-US" sz="20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10051870" y="4343597"/>
            <a:ext cx="3905021" cy="40021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i="1" dirty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Составь историю из 2 </a:t>
            </a:r>
            <a:r>
              <a:rPr lang="en-US" i="1" dirty="0" smtClean="0">
                <a:solidFill>
                  <a:srgbClr val="00002E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предложений</a:t>
            </a:r>
          </a:p>
          <a:p>
            <a:pPr marL="0" indent="0" algn="l">
              <a:lnSpc>
                <a:spcPts val="3000"/>
              </a:lnSpc>
              <a:buNone/>
            </a:pPr>
            <a:endParaRPr lang="en-US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570" y="3137794"/>
            <a:ext cx="341966" cy="34196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691" y="1686113"/>
            <a:ext cx="444984" cy="42685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972" y="3434982"/>
            <a:ext cx="420218" cy="48587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475" y="5003167"/>
            <a:ext cx="3559038" cy="3085517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986" y="5025979"/>
            <a:ext cx="3210791" cy="306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8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830829"/>
              </p:ext>
            </p:extLst>
          </p:nvPr>
        </p:nvGraphicFramePr>
        <p:xfrm>
          <a:off x="394854" y="1697377"/>
          <a:ext cx="6888260" cy="5760390"/>
        </p:xfrm>
        <a:graphic>
          <a:graphicData uri="http://schemas.openxmlformats.org/drawingml/2006/table">
            <a:tbl>
              <a:tblPr/>
              <a:tblGrid>
                <a:gridCol w="2277090"/>
                <a:gridCol w="2305585"/>
                <a:gridCol w="2305585"/>
              </a:tblGrid>
              <a:tr h="343113"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Учебное действие (</a:t>
                      </a:r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Task)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Количество </a:t>
                      </a:r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XP (</a:t>
                      </a:r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пример)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Комментарий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1637">
                <a:tc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Активность на уроке</a:t>
                      </a:r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(ответ у доски, участие в диалоге)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10-20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Поощряет регулярную устную практику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1637">
                <a:tc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Домашнее задание</a:t>
                      </a:r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(выполнено в срок, аккуратно)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15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Можно давать бонусы за креативность (+5 XP)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11637">
                <a:tc>
                  <a:txBody>
                    <a:bodyPr/>
                    <a:lstStyle/>
                    <a:p>
                      <a:r>
                        <a:rPr lang="ru-RU" sz="1400" b="1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Мини-тест / викторина</a:t>
                      </a:r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(за каждое верное задание)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2-5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Снижает страх перед контролем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5898">
                <a:tc>
                  <a:txBody>
                    <a:bodyPr/>
                    <a:lstStyle/>
                    <a:p>
                      <a:r>
                        <a:rPr lang="ru-RU" sz="1400" b="1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Проект / презентация</a:t>
                      </a:r>
                      <a:r>
                        <a:rPr lang="ru-RU" sz="1400" b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(базовый зачёт)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50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Доп. бонусы за использование новых слов, интерактивность (+10-20 XP)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17207">
                <a:tc>
                  <a:txBody>
                    <a:bodyPr/>
                    <a:lstStyle/>
                    <a:p>
                      <a:r>
                        <a:rPr lang="ru-RU" sz="1400" b="1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Дополнительные активности</a:t>
                      </a:r>
                      <a:r>
                        <a:rPr lang="ru-RU" sz="1400" b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(участие в олимпиаде, создание комикса на английском, ведение дневника)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30-100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Мотивирует выходить за рамки программы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80160">
                <a:tc>
                  <a:txBody>
                    <a:bodyPr/>
                    <a:lstStyle/>
                    <a:p>
                      <a:r>
                        <a:rPr lang="ru-RU" sz="1400" b="1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Поведение / помощь одноклассникам</a:t>
                      </a:r>
                      <a:r>
                        <a:rPr lang="ru-RU" sz="1400" b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 (организовал игру, помог с переводом)</a:t>
                      </a:r>
                    </a:p>
                  </a:txBody>
                  <a:tcPr marL="44754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10-25 XP</a:t>
                      </a:r>
                    </a:p>
                  </a:txBody>
                  <a:tcPr marL="59672" marR="59672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effectLst/>
                          <a:latin typeface="Lato" panose="020B0604020202020204" charset="0"/>
                          <a:ea typeface="Lato" panose="020B0604020202020204" charset="0"/>
                          <a:cs typeface="Lato" panose="020B0604020202020204" charset="0"/>
                        </a:rPr>
                        <a:t>Формирует позитивную атмосферу</a:t>
                      </a:r>
                    </a:p>
                  </a:txBody>
                  <a:tcPr marL="59672" marR="44754" marT="37295" marB="3729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50011" y="157244"/>
            <a:ext cx="5211798" cy="12935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44398" rIns="0" bIns="122199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1" u="none" strike="noStrike" cap="none" normalizeH="0" baseline="0" dirty="0" smtClean="0">
                <a:ln>
                  <a:noFill/>
                </a:ln>
                <a:solidFill>
                  <a:srgbClr val="0F1115"/>
                </a:solidFill>
                <a:latin typeface="Lato" panose="020B0604020202020204" charset="0"/>
                <a:ea typeface="Lato" panose="020B0604020202020204" charset="0"/>
                <a:cs typeface="Lato" panose="020B0604020202020204" charset="0"/>
              </a:rPr>
              <a:t>Примерная таблица конвертации XP в оценки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640" y="2087880"/>
            <a:ext cx="6844936" cy="536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96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1070</Words>
  <Application>Microsoft Office PowerPoint</Application>
  <PresentationFormat>Произвольный</PresentationFormat>
  <Paragraphs>187</Paragraphs>
  <Slides>21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High Tower Text</vt:lpstr>
      <vt:lpstr>Menlo</vt:lpstr>
      <vt:lpstr>Lato</vt:lpstr>
      <vt:lpstr>Calibri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Troha</dc:creator>
  <cp:lastModifiedBy>Учетная запись Майкрософт</cp:lastModifiedBy>
  <cp:revision>61</cp:revision>
  <dcterms:created xsi:type="dcterms:W3CDTF">2025-11-21T14:46:50Z</dcterms:created>
  <dcterms:modified xsi:type="dcterms:W3CDTF">2026-02-17T18:59:01Z</dcterms:modified>
</cp:coreProperties>
</file>