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1"/>
  </p:notesMasterIdLst>
  <p:sldIdLst>
    <p:sldId id="315" r:id="rId2"/>
    <p:sldId id="324" r:id="rId3"/>
    <p:sldId id="310" r:id="rId4"/>
    <p:sldId id="312" r:id="rId5"/>
    <p:sldId id="314" r:id="rId6"/>
    <p:sldId id="316" r:id="rId7"/>
    <p:sldId id="313" r:id="rId8"/>
    <p:sldId id="320" r:id="rId9"/>
    <p:sldId id="317" r:id="rId10"/>
  </p:sldIdLst>
  <p:sldSz cx="11999913" cy="8999538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352425" indent="104775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704850" indent="-1588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057275" indent="-3175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409700" indent="-4763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FF00FF"/>
    <a:srgbClr val="CC00FF"/>
    <a:srgbClr val="D60093"/>
    <a:srgbClr val="669900"/>
    <a:srgbClr val="99CC00"/>
    <a:srgbClr val="800080"/>
    <a:srgbClr val="333300"/>
    <a:srgbClr val="CCCC0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8456" autoAdjust="0"/>
  </p:normalViewPr>
  <p:slideViewPr>
    <p:cSldViewPr snapToGrid="0">
      <p:cViewPr varScale="1">
        <p:scale>
          <a:sx n="71" d="100"/>
          <a:sy n="71" d="100"/>
        </p:scale>
        <p:origin x="-414" y="-96"/>
      </p:cViewPr>
      <p:guideLst>
        <p:guide orient="horz" pos="2834"/>
        <p:guide pos="377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9B12651-0525-41E4-AFDC-1464165F987B}" type="datetimeFigureOut">
              <a:rPr lang="ru-RU"/>
              <a:pPr>
                <a:defRPr/>
              </a:pPr>
              <a:t>02.02.2022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3056C32-DFB7-484C-9693-65D7BE7915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6857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52425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70485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57275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409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64237" algn="l" defTabSz="705695" rtl="0" eaLnBrk="1" latinLnBrk="0" hangingPunct="1">
      <a:defRPr sz="926" kern="1200">
        <a:solidFill>
          <a:schemeClr val="tx1"/>
        </a:solidFill>
        <a:latin typeface="+mn-lt"/>
        <a:ea typeface="+mn-ea"/>
        <a:cs typeface="+mn-cs"/>
      </a:defRPr>
    </a:lvl6pPr>
    <a:lvl7pPr marL="2117084" algn="l" defTabSz="705695" rtl="0" eaLnBrk="1" latinLnBrk="0" hangingPunct="1">
      <a:defRPr sz="926" kern="1200">
        <a:solidFill>
          <a:schemeClr val="tx1"/>
        </a:solidFill>
        <a:latin typeface="+mn-lt"/>
        <a:ea typeface="+mn-ea"/>
        <a:cs typeface="+mn-cs"/>
      </a:defRPr>
    </a:lvl7pPr>
    <a:lvl8pPr marL="2469932" algn="l" defTabSz="705695" rtl="0" eaLnBrk="1" latinLnBrk="0" hangingPunct="1">
      <a:defRPr sz="926" kern="1200">
        <a:solidFill>
          <a:schemeClr val="tx1"/>
        </a:solidFill>
        <a:latin typeface="+mn-lt"/>
        <a:ea typeface="+mn-ea"/>
        <a:cs typeface="+mn-cs"/>
      </a:defRPr>
    </a:lvl8pPr>
    <a:lvl9pPr marL="2822780" algn="l" defTabSz="705695" rtl="0" eaLnBrk="1" latinLnBrk="0" hangingPunct="1">
      <a:defRPr sz="92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9994" y="1472842"/>
            <a:ext cx="10199926" cy="3133172"/>
          </a:xfrm>
        </p:spPr>
        <p:txBody>
          <a:bodyPr anchor="b"/>
          <a:lstStyle>
            <a:lvl1pPr algn="ctr">
              <a:defRPr sz="7874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99989" y="4726842"/>
            <a:ext cx="8999935" cy="2172804"/>
          </a:xfrm>
        </p:spPr>
        <p:txBody>
          <a:bodyPr/>
          <a:lstStyle>
            <a:lvl1pPr marL="0" indent="0" algn="ctr">
              <a:buNone/>
              <a:defRPr sz="3150"/>
            </a:lvl1pPr>
            <a:lvl2pPr marL="599984" indent="0" algn="ctr">
              <a:buNone/>
              <a:defRPr sz="2625"/>
            </a:lvl2pPr>
            <a:lvl3pPr marL="1199967" indent="0" algn="ctr">
              <a:buNone/>
              <a:defRPr sz="2362"/>
            </a:lvl3pPr>
            <a:lvl4pPr marL="1799951" indent="0" algn="ctr">
              <a:buNone/>
              <a:defRPr sz="2100"/>
            </a:lvl4pPr>
            <a:lvl5pPr marL="2399934" indent="0" algn="ctr">
              <a:buNone/>
              <a:defRPr sz="2100"/>
            </a:lvl5pPr>
            <a:lvl6pPr marL="2999918" indent="0" algn="ctr">
              <a:buNone/>
              <a:defRPr sz="2100"/>
            </a:lvl6pPr>
            <a:lvl7pPr marL="3599901" indent="0" algn="ctr">
              <a:buNone/>
              <a:defRPr sz="2100"/>
            </a:lvl7pPr>
            <a:lvl8pPr marL="4199885" indent="0" algn="ctr">
              <a:buNone/>
              <a:defRPr sz="2100"/>
            </a:lvl8pPr>
            <a:lvl9pPr marL="4799868" indent="0" algn="ctr">
              <a:buNone/>
              <a:defRPr sz="21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F64EB-3FFE-45BD-8281-0E6BD8A3188B}" type="datetimeFigureOut">
              <a:rPr lang="ru-RU"/>
              <a:pPr>
                <a:defRPr/>
              </a:pPr>
              <a:t>02.02.2022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CE49DF-F566-4668-AA46-C03D1177E1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5ACF31-50E5-4CBC-930A-27CFB496A623}" type="datetimeFigureOut">
              <a:rPr lang="ru-RU"/>
              <a:pPr>
                <a:defRPr/>
              </a:pPr>
              <a:t>02.02.2022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2023A6-6C17-4B40-83EC-01F4E478AA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7439" y="479142"/>
            <a:ext cx="2587481" cy="762669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24995" y="479142"/>
            <a:ext cx="7612445" cy="762669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EA568D-EB1B-46AF-BD65-F353819FE5EB}" type="datetimeFigureOut">
              <a:rPr lang="ru-RU"/>
              <a:pPr>
                <a:defRPr/>
              </a:pPr>
              <a:t>02.02.2022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76BD48-E4A6-43C3-A3C0-7B46AB762C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0A306-8B04-4DB3-B5AA-9352A48E90B2}" type="datetimeFigureOut">
              <a:rPr lang="ru-RU"/>
              <a:pPr>
                <a:defRPr/>
              </a:pPr>
              <a:t>02.02.2022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DDD52-6A98-4451-AF5F-B9250C9AA2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745" y="2243638"/>
            <a:ext cx="10349925" cy="3743557"/>
          </a:xfrm>
        </p:spPr>
        <p:txBody>
          <a:bodyPr anchor="b"/>
          <a:lstStyle>
            <a:lvl1pPr>
              <a:defRPr sz="7874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8745" y="6022610"/>
            <a:ext cx="10349925" cy="1968648"/>
          </a:xfrm>
        </p:spPr>
        <p:txBody>
          <a:bodyPr/>
          <a:lstStyle>
            <a:lvl1pPr marL="0" indent="0">
              <a:buNone/>
              <a:defRPr sz="3150">
                <a:solidFill>
                  <a:schemeClr val="tx1"/>
                </a:solidFill>
              </a:defRPr>
            </a:lvl1pPr>
            <a:lvl2pPr marL="599984" indent="0">
              <a:buNone/>
              <a:defRPr sz="2625">
                <a:solidFill>
                  <a:schemeClr val="tx1">
                    <a:tint val="75000"/>
                  </a:schemeClr>
                </a:solidFill>
              </a:defRPr>
            </a:lvl2pPr>
            <a:lvl3pPr marL="1199967" indent="0">
              <a:buNone/>
              <a:defRPr sz="2362">
                <a:solidFill>
                  <a:schemeClr val="tx1">
                    <a:tint val="75000"/>
                  </a:schemeClr>
                </a:solidFill>
              </a:defRPr>
            </a:lvl3pPr>
            <a:lvl4pPr marL="179995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39993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299991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59990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19988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79986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EC12AF-2011-4C6A-9202-E758FF7FA402}" type="datetimeFigureOut">
              <a:rPr lang="ru-RU"/>
              <a:pPr>
                <a:defRPr/>
              </a:pPr>
              <a:t>02.02.2022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9390AB-CFE9-4D9B-861D-01D3B2E091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4994" y="2395710"/>
            <a:ext cx="5099963" cy="571012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74956" y="2395710"/>
            <a:ext cx="5099963" cy="571012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F9A4E-60FC-4C65-A1AD-DB24231CAA67}" type="datetimeFigureOut">
              <a:rPr lang="ru-RU"/>
              <a:pPr>
                <a:defRPr/>
              </a:pPr>
              <a:t>02.02.2022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A208D4-F6AE-4F79-88E8-561DEB78CC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6557" y="479144"/>
            <a:ext cx="10349925" cy="173949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6558" y="2206137"/>
            <a:ext cx="5076525" cy="1081194"/>
          </a:xfrm>
        </p:spPr>
        <p:txBody>
          <a:bodyPr anchor="b"/>
          <a:lstStyle>
            <a:lvl1pPr marL="0" indent="0">
              <a:buNone/>
              <a:defRPr sz="3150" b="1"/>
            </a:lvl1pPr>
            <a:lvl2pPr marL="599984" indent="0">
              <a:buNone/>
              <a:defRPr sz="2625" b="1"/>
            </a:lvl2pPr>
            <a:lvl3pPr marL="1199967" indent="0">
              <a:buNone/>
              <a:defRPr sz="2362" b="1"/>
            </a:lvl3pPr>
            <a:lvl4pPr marL="1799951" indent="0">
              <a:buNone/>
              <a:defRPr sz="2100" b="1"/>
            </a:lvl4pPr>
            <a:lvl5pPr marL="2399934" indent="0">
              <a:buNone/>
              <a:defRPr sz="2100" b="1"/>
            </a:lvl5pPr>
            <a:lvl6pPr marL="2999918" indent="0">
              <a:buNone/>
              <a:defRPr sz="2100" b="1"/>
            </a:lvl6pPr>
            <a:lvl7pPr marL="3599901" indent="0">
              <a:buNone/>
              <a:defRPr sz="2100" b="1"/>
            </a:lvl7pPr>
            <a:lvl8pPr marL="4199885" indent="0">
              <a:buNone/>
              <a:defRPr sz="2100" b="1"/>
            </a:lvl8pPr>
            <a:lvl9pPr marL="4799868" indent="0">
              <a:buNone/>
              <a:defRPr sz="2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6558" y="3287331"/>
            <a:ext cx="5076525" cy="483516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4957" y="2206137"/>
            <a:ext cx="5101526" cy="1081194"/>
          </a:xfrm>
        </p:spPr>
        <p:txBody>
          <a:bodyPr anchor="b"/>
          <a:lstStyle>
            <a:lvl1pPr marL="0" indent="0">
              <a:buNone/>
              <a:defRPr sz="3150" b="1"/>
            </a:lvl1pPr>
            <a:lvl2pPr marL="599984" indent="0">
              <a:buNone/>
              <a:defRPr sz="2625" b="1"/>
            </a:lvl2pPr>
            <a:lvl3pPr marL="1199967" indent="0">
              <a:buNone/>
              <a:defRPr sz="2362" b="1"/>
            </a:lvl3pPr>
            <a:lvl4pPr marL="1799951" indent="0">
              <a:buNone/>
              <a:defRPr sz="2100" b="1"/>
            </a:lvl4pPr>
            <a:lvl5pPr marL="2399934" indent="0">
              <a:buNone/>
              <a:defRPr sz="2100" b="1"/>
            </a:lvl5pPr>
            <a:lvl6pPr marL="2999918" indent="0">
              <a:buNone/>
              <a:defRPr sz="2100" b="1"/>
            </a:lvl6pPr>
            <a:lvl7pPr marL="3599901" indent="0">
              <a:buNone/>
              <a:defRPr sz="2100" b="1"/>
            </a:lvl7pPr>
            <a:lvl8pPr marL="4199885" indent="0">
              <a:buNone/>
              <a:defRPr sz="2100" b="1"/>
            </a:lvl8pPr>
            <a:lvl9pPr marL="4799868" indent="0">
              <a:buNone/>
              <a:defRPr sz="2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74957" y="3287331"/>
            <a:ext cx="5101526" cy="483516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D778E9-AD02-4E46-8065-98333362B52A}" type="datetimeFigureOut">
              <a:rPr lang="ru-RU"/>
              <a:pPr>
                <a:defRPr/>
              </a:pPr>
              <a:t>02.02.2022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017AF-6FB2-4D7D-A0AD-5BE2B17B1D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68BE0C-576E-470F-A076-70E161FA42D9}" type="datetimeFigureOut">
              <a:rPr lang="ru-RU"/>
              <a:pPr>
                <a:defRPr/>
              </a:pPr>
              <a:t>02.02.2022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24C69-405D-4964-8945-85F0A8C067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0C07FB-8E29-4BBE-A4D1-946AAAA39703}" type="datetimeFigureOut">
              <a:rPr lang="ru-RU"/>
              <a:pPr>
                <a:defRPr/>
              </a:pPr>
              <a:t>02.02.2022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25D7DE-94C5-4F0B-81B3-9D73E021AB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6557" y="599969"/>
            <a:ext cx="3870284" cy="2099892"/>
          </a:xfrm>
        </p:spPr>
        <p:txBody>
          <a:bodyPr anchor="b"/>
          <a:lstStyle>
            <a:lvl1pPr>
              <a:defRPr sz="4199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1526" y="1295769"/>
            <a:ext cx="6074956" cy="6395505"/>
          </a:xfrm>
        </p:spPr>
        <p:txBody>
          <a:bodyPr/>
          <a:lstStyle>
            <a:lvl1pPr>
              <a:defRPr sz="4199"/>
            </a:lvl1pPr>
            <a:lvl2pPr>
              <a:defRPr sz="3674"/>
            </a:lvl2pPr>
            <a:lvl3pPr>
              <a:defRPr sz="3150"/>
            </a:lvl3pPr>
            <a:lvl4pPr>
              <a:defRPr sz="2625"/>
            </a:lvl4pPr>
            <a:lvl5pPr>
              <a:defRPr sz="2625"/>
            </a:lvl5pPr>
            <a:lvl6pPr>
              <a:defRPr sz="2625"/>
            </a:lvl6pPr>
            <a:lvl7pPr>
              <a:defRPr sz="2625"/>
            </a:lvl7pPr>
            <a:lvl8pPr>
              <a:defRPr sz="2625"/>
            </a:lvl8pPr>
            <a:lvl9pPr>
              <a:defRPr sz="262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6557" y="2699862"/>
            <a:ext cx="3870284" cy="5001827"/>
          </a:xfrm>
        </p:spPr>
        <p:txBody>
          <a:bodyPr/>
          <a:lstStyle>
            <a:lvl1pPr marL="0" indent="0">
              <a:buNone/>
              <a:defRPr sz="2100"/>
            </a:lvl1pPr>
            <a:lvl2pPr marL="599984" indent="0">
              <a:buNone/>
              <a:defRPr sz="1837"/>
            </a:lvl2pPr>
            <a:lvl3pPr marL="1199967" indent="0">
              <a:buNone/>
              <a:defRPr sz="1575"/>
            </a:lvl3pPr>
            <a:lvl4pPr marL="1799951" indent="0">
              <a:buNone/>
              <a:defRPr sz="1312"/>
            </a:lvl4pPr>
            <a:lvl5pPr marL="2399934" indent="0">
              <a:buNone/>
              <a:defRPr sz="1312"/>
            </a:lvl5pPr>
            <a:lvl6pPr marL="2999918" indent="0">
              <a:buNone/>
              <a:defRPr sz="1312"/>
            </a:lvl6pPr>
            <a:lvl7pPr marL="3599901" indent="0">
              <a:buNone/>
              <a:defRPr sz="1312"/>
            </a:lvl7pPr>
            <a:lvl8pPr marL="4199885" indent="0">
              <a:buNone/>
              <a:defRPr sz="1312"/>
            </a:lvl8pPr>
            <a:lvl9pPr marL="4799868" indent="0">
              <a:buNone/>
              <a:defRPr sz="131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D24B6E-7518-4389-B62E-0F3582AFF8AF}" type="datetimeFigureOut">
              <a:rPr lang="ru-RU"/>
              <a:pPr>
                <a:defRPr/>
              </a:pPr>
              <a:t>02.02.2022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9A181C-24E2-4429-A63E-8D0B597104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6557" y="599969"/>
            <a:ext cx="3870284" cy="2099892"/>
          </a:xfrm>
        </p:spPr>
        <p:txBody>
          <a:bodyPr anchor="b"/>
          <a:lstStyle>
            <a:lvl1pPr>
              <a:defRPr sz="4199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01526" y="1295769"/>
            <a:ext cx="6074956" cy="6395505"/>
          </a:xfrm>
        </p:spPr>
        <p:txBody>
          <a:bodyPr rtlCol="0">
            <a:normAutofit/>
          </a:bodyPr>
          <a:lstStyle>
            <a:lvl1pPr marL="0" indent="0">
              <a:buNone/>
              <a:defRPr sz="4199"/>
            </a:lvl1pPr>
            <a:lvl2pPr marL="599984" indent="0">
              <a:buNone/>
              <a:defRPr sz="3674"/>
            </a:lvl2pPr>
            <a:lvl3pPr marL="1199967" indent="0">
              <a:buNone/>
              <a:defRPr sz="3150"/>
            </a:lvl3pPr>
            <a:lvl4pPr marL="1799951" indent="0">
              <a:buNone/>
              <a:defRPr sz="2625"/>
            </a:lvl4pPr>
            <a:lvl5pPr marL="2399934" indent="0">
              <a:buNone/>
              <a:defRPr sz="2625"/>
            </a:lvl5pPr>
            <a:lvl6pPr marL="2999918" indent="0">
              <a:buNone/>
              <a:defRPr sz="2625"/>
            </a:lvl6pPr>
            <a:lvl7pPr marL="3599901" indent="0">
              <a:buNone/>
              <a:defRPr sz="2625"/>
            </a:lvl7pPr>
            <a:lvl8pPr marL="4199885" indent="0">
              <a:buNone/>
              <a:defRPr sz="2625"/>
            </a:lvl8pPr>
            <a:lvl9pPr marL="4799868" indent="0">
              <a:buNone/>
              <a:defRPr sz="2625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6557" y="2699862"/>
            <a:ext cx="3870284" cy="5001827"/>
          </a:xfrm>
        </p:spPr>
        <p:txBody>
          <a:bodyPr/>
          <a:lstStyle>
            <a:lvl1pPr marL="0" indent="0">
              <a:buNone/>
              <a:defRPr sz="2100"/>
            </a:lvl1pPr>
            <a:lvl2pPr marL="599984" indent="0">
              <a:buNone/>
              <a:defRPr sz="1837"/>
            </a:lvl2pPr>
            <a:lvl3pPr marL="1199967" indent="0">
              <a:buNone/>
              <a:defRPr sz="1575"/>
            </a:lvl3pPr>
            <a:lvl4pPr marL="1799951" indent="0">
              <a:buNone/>
              <a:defRPr sz="1312"/>
            </a:lvl4pPr>
            <a:lvl5pPr marL="2399934" indent="0">
              <a:buNone/>
              <a:defRPr sz="1312"/>
            </a:lvl5pPr>
            <a:lvl6pPr marL="2999918" indent="0">
              <a:buNone/>
              <a:defRPr sz="1312"/>
            </a:lvl6pPr>
            <a:lvl7pPr marL="3599901" indent="0">
              <a:buNone/>
              <a:defRPr sz="1312"/>
            </a:lvl7pPr>
            <a:lvl8pPr marL="4199885" indent="0">
              <a:buNone/>
              <a:defRPr sz="1312"/>
            </a:lvl8pPr>
            <a:lvl9pPr marL="4799868" indent="0">
              <a:buNone/>
              <a:defRPr sz="131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A1F4B5-83B0-462F-8053-C90C49376691}" type="datetimeFigureOut">
              <a:rPr lang="ru-RU"/>
              <a:pPr>
                <a:defRPr/>
              </a:pPr>
              <a:t>02.02.2022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97D84D-7496-4360-83E8-C2EFC050D2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25500" y="479425"/>
            <a:ext cx="10348913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25500" y="2395538"/>
            <a:ext cx="10348913" cy="571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5500" y="8340725"/>
            <a:ext cx="2698750" cy="4794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E0A7EA2-B846-484E-AA9A-6A11C5C96653}" type="datetimeFigureOut">
              <a:rPr lang="ru-RU"/>
              <a:pPr>
                <a:defRPr/>
              </a:pPr>
              <a:t>02.02.2022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75100" y="8340725"/>
            <a:ext cx="4049713" cy="4794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5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75663" y="8340725"/>
            <a:ext cx="2698750" cy="4794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6BA5A51-B4F0-4104-932C-F658E86104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4" r:id="rId2"/>
    <p:sldLayoutId id="2147483753" r:id="rId3"/>
    <p:sldLayoutId id="2147483752" r:id="rId4"/>
    <p:sldLayoutId id="2147483751" r:id="rId5"/>
    <p:sldLayoutId id="2147483750" r:id="rId6"/>
    <p:sldLayoutId id="2147483749" r:id="rId7"/>
    <p:sldLayoutId id="2147483748" r:id="rId8"/>
    <p:sldLayoutId id="2147483747" r:id="rId9"/>
    <p:sldLayoutId id="2147483746" r:id="rId10"/>
    <p:sldLayoutId id="2147483745" r:id="rId11"/>
  </p:sldLayoutIdLst>
  <p:txStyles>
    <p:titleStyle>
      <a:lvl1pPr algn="l" defTabSz="11985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1985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 Light"/>
        </a:defRPr>
      </a:lvl2pPr>
      <a:lvl3pPr algn="l" defTabSz="11985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 Light"/>
        </a:defRPr>
      </a:lvl3pPr>
      <a:lvl4pPr algn="l" defTabSz="11985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 Light"/>
        </a:defRPr>
      </a:lvl4pPr>
      <a:lvl5pPr algn="l" defTabSz="11985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 Light"/>
        </a:defRPr>
      </a:lvl5pPr>
      <a:lvl6pPr marL="457200" algn="l" defTabSz="1198563" rtl="0" fontAlgn="base">
        <a:lnSpc>
          <a:spcPct val="90000"/>
        </a:lnSpc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 Light"/>
        </a:defRPr>
      </a:lvl6pPr>
      <a:lvl7pPr marL="914400" algn="l" defTabSz="1198563" rtl="0" fontAlgn="base">
        <a:lnSpc>
          <a:spcPct val="90000"/>
        </a:lnSpc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 Light"/>
        </a:defRPr>
      </a:lvl7pPr>
      <a:lvl8pPr marL="1371600" algn="l" defTabSz="1198563" rtl="0" fontAlgn="base">
        <a:lnSpc>
          <a:spcPct val="90000"/>
        </a:lnSpc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 Light"/>
        </a:defRPr>
      </a:lvl8pPr>
      <a:lvl9pPr marL="1828800" algn="l" defTabSz="1198563" rtl="0" fontAlgn="base">
        <a:lnSpc>
          <a:spcPct val="90000"/>
        </a:lnSpc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 Light"/>
        </a:defRPr>
      </a:lvl9pPr>
    </p:titleStyle>
    <p:bodyStyle>
      <a:lvl1pPr marL="298450" indent="-298450" algn="l" defTabSz="1198563" rtl="0" eaLnBrk="0" fontAlgn="base" hangingPunct="0">
        <a:lnSpc>
          <a:spcPct val="90000"/>
        </a:lnSpc>
        <a:spcBef>
          <a:spcPts val="1313"/>
        </a:spcBef>
        <a:spcAft>
          <a:spcPct val="0"/>
        </a:spcAft>
        <a:buFont typeface="Arial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98525" indent="-298450" algn="l" defTabSz="1198563" rtl="0" eaLnBrk="0" fontAlgn="base" hangingPunct="0">
        <a:lnSpc>
          <a:spcPct val="90000"/>
        </a:lnSpc>
        <a:spcBef>
          <a:spcPts val="650"/>
        </a:spcBef>
        <a:spcAft>
          <a:spcPct val="0"/>
        </a:spcAft>
        <a:buFont typeface="Arial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498600" indent="-298450" algn="l" defTabSz="1198563" rtl="0" eaLnBrk="0" fontAlgn="base" hangingPunct="0">
        <a:lnSpc>
          <a:spcPct val="90000"/>
        </a:lnSpc>
        <a:spcBef>
          <a:spcPts val="650"/>
        </a:spcBef>
        <a:spcAft>
          <a:spcPct val="0"/>
        </a:spcAft>
        <a:buFont typeface="Arial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2098675" indent="-298450" algn="l" defTabSz="1198563" rtl="0" eaLnBrk="0" fontAlgn="base" hangingPunct="0">
        <a:lnSpc>
          <a:spcPct val="90000"/>
        </a:lnSpc>
        <a:spcBef>
          <a:spcPts val="650"/>
        </a:spcBef>
        <a:spcAft>
          <a:spcPct val="0"/>
        </a:spcAft>
        <a:buFont typeface="Arial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698750" indent="-298450" algn="l" defTabSz="1198563" rtl="0" eaLnBrk="0" fontAlgn="base" hangingPunct="0">
        <a:lnSpc>
          <a:spcPct val="90000"/>
        </a:lnSpc>
        <a:spcBef>
          <a:spcPts val="650"/>
        </a:spcBef>
        <a:spcAft>
          <a:spcPct val="0"/>
        </a:spcAft>
        <a:buFont typeface="Arial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3299910" indent="-299992" algn="l" defTabSz="1199967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6pPr>
      <a:lvl7pPr marL="3899893" indent="-299992" algn="l" defTabSz="1199967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7pPr>
      <a:lvl8pPr marL="4499877" indent="-299992" algn="l" defTabSz="1199967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8pPr>
      <a:lvl9pPr marL="5099860" indent="-299992" algn="l" defTabSz="1199967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99967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1pPr>
      <a:lvl2pPr marL="599984" algn="l" defTabSz="1199967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2pPr>
      <a:lvl3pPr marL="1199967" algn="l" defTabSz="1199967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3pPr>
      <a:lvl4pPr marL="1799951" algn="l" defTabSz="1199967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4pPr>
      <a:lvl5pPr marL="2399934" algn="l" defTabSz="1199967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5pPr>
      <a:lvl6pPr marL="2999918" algn="l" defTabSz="1199967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6pPr>
      <a:lvl7pPr marL="3599901" algn="l" defTabSz="1199967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7pPr>
      <a:lvl8pPr marL="4199885" algn="l" defTabSz="1199967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8pPr>
      <a:lvl9pPr marL="4799868" algn="l" defTabSz="1199967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Screenshot_20201104-180012.pn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6386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6387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0"/>
            <a:ext cx="11996737" cy="899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979" y="120600"/>
            <a:ext cx="1823550" cy="1802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6069" y="110734"/>
            <a:ext cx="1803613" cy="1784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9682" y="343842"/>
            <a:ext cx="8086574" cy="12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88" y="1922930"/>
            <a:ext cx="11996737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Дистанционное занятие по теме: </a:t>
            </a:r>
          </a:p>
          <a:p>
            <a:pPr lvl="0"/>
            <a:endParaRPr lang="ru-RU" sz="800" b="1" dirty="0">
              <a:solidFill>
                <a:srgbClr val="CC00FF"/>
              </a:solidFill>
            </a:endParaRPr>
          </a:p>
          <a:p>
            <a:pPr lvl="0" algn="ctr"/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«</a:t>
            </a:r>
            <a:r>
              <a:rPr lang="ru-RU" sz="4400" b="1" dirty="0">
                <a:solidFill>
                  <a:schemeClr val="accent6">
                    <a:lumMod val="50000"/>
                  </a:schemeClr>
                </a:solidFill>
              </a:rPr>
              <a:t>Классификация комнатных растений по </a:t>
            </a:r>
          </a:p>
          <a:p>
            <a:pPr lvl="0" algn="ctr"/>
            <a:r>
              <a:rPr lang="ru-RU" sz="4400" b="1" dirty="0">
                <a:solidFill>
                  <a:schemeClr val="accent6">
                    <a:lumMod val="50000"/>
                  </a:schemeClr>
                </a:solidFill>
              </a:rPr>
              <a:t>их требовательности к интенсивности освещения» </a:t>
            </a: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9095" y="6639299"/>
            <a:ext cx="5397162" cy="1232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428" y="5889810"/>
            <a:ext cx="2893466" cy="2389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8996" y="6441141"/>
            <a:ext cx="1938080" cy="197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0893" y="4723697"/>
            <a:ext cx="3221733" cy="4045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453" y="6672256"/>
            <a:ext cx="1598886" cy="1740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6386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6387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191"/>
            <a:ext cx="11998325" cy="9000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311150" y="684213"/>
            <a:ext cx="11377613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dirty="0">
                <a:solidFill>
                  <a:srgbClr val="003300"/>
                </a:solidFill>
              </a:rPr>
              <a:t>      Требования к свету у различных растений неодинаковы. Свет в первую очередь необходим для нормального роста и обильного цветения. Недостаток света вредно отражается на растении. Интенсивность и продолжительность освещения значительно изменяется по временам года, а также и в течение суток. </a:t>
            </a:r>
          </a:p>
          <a:p>
            <a:pPr algn="just"/>
            <a:r>
              <a:rPr lang="ru-RU" sz="2400" dirty="0">
                <a:solidFill>
                  <a:srgbClr val="003300"/>
                </a:solidFill>
              </a:rPr>
              <a:t>       Чтобы обеспечить комнатные растения достаточным для их жизни количеством света, их размещают в комнатах соответственно их требованиям. Однако, даже при размещении растений лишь на окнах они не будут обеспечены светом в одинаковой степени. Окна, расположенные на юго-восток, равномерно освещены с утра до вечера. Южные окна получают наибольшее количество тепла и света. Они наиболее пригодны для растений в зимний период. Меньше освещаются окна, обращенные на юго-запад и запад, и совсем мало — окна, обращенные на север. На них можно выращивать сравнительно небольшой ассортимент комнатных цветов. </a:t>
            </a:r>
          </a:p>
        </p:txBody>
      </p:sp>
      <p:pic>
        <p:nvPicPr>
          <p:cNvPr id="16389" name="Рисунок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77425" y="5228144"/>
            <a:ext cx="4273362" cy="3559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9639" y="5661212"/>
            <a:ext cx="2313980" cy="26929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331381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7410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1989034" cy="8999538"/>
          </a:xfrm>
        </p:spPr>
      </p:pic>
      <p:sp>
        <p:nvSpPr>
          <p:cNvPr id="17411" name="TextBox 4"/>
          <p:cNvSpPr txBox="1">
            <a:spLocks noChangeArrowheads="1"/>
          </p:cNvSpPr>
          <p:nvPr/>
        </p:nvSpPr>
        <p:spPr bwMode="auto">
          <a:xfrm>
            <a:off x="1006475" y="347663"/>
            <a:ext cx="104552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 dirty="0">
                <a:solidFill>
                  <a:srgbClr val="669900"/>
                </a:solidFill>
              </a:rPr>
              <a:t>Классификация комнатных растений</a:t>
            </a:r>
          </a:p>
        </p:txBody>
      </p:sp>
      <p:sp>
        <p:nvSpPr>
          <p:cNvPr id="16388" name="TextBox 5"/>
          <p:cNvSpPr txBox="1">
            <a:spLocks noChangeArrowheads="1"/>
          </p:cNvSpPr>
          <p:nvPr/>
        </p:nvSpPr>
        <p:spPr bwMode="auto">
          <a:xfrm>
            <a:off x="0" y="1285875"/>
            <a:ext cx="11999913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По требованиям к степени освещенности все растения можно условно разделить на три группы:  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47675" y="3836988"/>
            <a:ext cx="3333750" cy="94297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200" b="1">
                <a:solidFill>
                  <a:srgbClr val="669900"/>
                </a:solidFill>
                <a:latin typeface="Times New Roman" pitchFamily="18" charset="0"/>
                <a:cs typeface="Times New Roman" pitchFamily="18" charset="0"/>
              </a:rPr>
              <a:t>Светолюбивые</a:t>
            </a:r>
            <a:r>
              <a:rPr lang="ru-RU" sz="3200" b="1">
                <a:solidFill>
                  <a:srgbClr val="6699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 flipH="1">
            <a:off x="8274050" y="3917950"/>
            <a:ext cx="3605213" cy="86201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66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Теневыносливые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635500" y="3917950"/>
            <a:ext cx="3184525" cy="86201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66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Тенелюбивые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3853" y="5217636"/>
            <a:ext cx="3556582" cy="3167006"/>
          </a:xfrm>
          <a:prstGeom prst="rect">
            <a:avLst/>
          </a:prstGeom>
          <a:ln>
            <a:noFill/>
          </a:ln>
          <a:effectLst>
            <a:glow rad="127000">
              <a:srgbClr val="92D050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8720" y="5217636"/>
            <a:ext cx="3378563" cy="3206705"/>
          </a:xfrm>
          <a:prstGeom prst="rect">
            <a:avLst/>
          </a:prstGeom>
          <a:ln>
            <a:noFill/>
          </a:ln>
          <a:effectLst>
            <a:glow rad="127000">
              <a:srgbClr val="92D050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1327" y="5217636"/>
            <a:ext cx="3508746" cy="3257810"/>
          </a:xfrm>
          <a:prstGeom prst="rect">
            <a:avLst/>
          </a:prstGeom>
          <a:ln>
            <a:noFill/>
          </a:ln>
          <a:effectLst>
            <a:glow rad="127000">
              <a:srgbClr val="92D050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Стрелка вниз 2"/>
          <p:cNvSpPr/>
          <p:nvPr/>
        </p:nvSpPr>
        <p:spPr>
          <a:xfrm rot="20880420">
            <a:off x="9496425" y="2125663"/>
            <a:ext cx="720725" cy="1627187"/>
          </a:xfrm>
          <a:prstGeom prst="downArrow">
            <a:avLst/>
          </a:prstGeom>
          <a:solidFill>
            <a:srgbClr val="66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Стрелка вниз 3"/>
          <p:cNvSpPr/>
          <p:nvPr/>
        </p:nvSpPr>
        <p:spPr>
          <a:xfrm>
            <a:off x="5756275" y="2219325"/>
            <a:ext cx="741363" cy="1539875"/>
          </a:xfrm>
          <a:prstGeom prst="downArrow">
            <a:avLst/>
          </a:prstGeom>
          <a:solidFill>
            <a:srgbClr val="66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 rot="837394">
            <a:off x="2006600" y="2138363"/>
            <a:ext cx="801688" cy="1631950"/>
          </a:xfrm>
          <a:prstGeom prst="downArrow">
            <a:avLst/>
          </a:prstGeom>
          <a:solidFill>
            <a:srgbClr val="66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843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8436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8" y="0"/>
            <a:ext cx="11996737" cy="899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TextBox 2"/>
          <p:cNvSpPr txBox="1">
            <a:spLocks noChangeArrowheads="1"/>
          </p:cNvSpPr>
          <p:nvPr/>
        </p:nvSpPr>
        <p:spPr bwMode="auto">
          <a:xfrm>
            <a:off x="488950" y="303213"/>
            <a:ext cx="108934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solidFill>
                  <a:srgbClr val="669900"/>
                </a:solidFill>
              </a:rPr>
              <a:t>Светолюбивые комнатные растения</a:t>
            </a:r>
          </a:p>
        </p:txBody>
      </p:sp>
      <p:sp>
        <p:nvSpPr>
          <p:cNvPr id="18438" name="TextBox 3"/>
          <p:cNvSpPr txBox="1">
            <a:spLocks noChangeArrowheads="1"/>
          </p:cNvSpPr>
          <p:nvPr/>
        </p:nvSpPr>
        <p:spPr bwMode="auto">
          <a:xfrm>
            <a:off x="1296988" y="2020888"/>
            <a:ext cx="786765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8439" name="TextBox 6"/>
          <p:cNvSpPr txBox="1">
            <a:spLocks noChangeArrowheads="1"/>
          </p:cNvSpPr>
          <p:nvPr/>
        </p:nvSpPr>
        <p:spPr bwMode="auto">
          <a:xfrm>
            <a:off x="192088" y="1338263"/>
            <a:ext cx="11468100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800">
                <a:solidFill>
                  <a:srgbClr val="003300"/>
                </a:solidFill>
              </a:rPr>
              <a:t>        Светолюбивые растения требуют много света и способны переносить лишь незначительное потемнение. К этой группе относятся растения пустынь – это кактусы и другие суккуленты (алоэ, восковой плющ, бальзамин, юкка), а также такие виды, как эвкалипты, колеусы и кротоны. Такие растения лучше разместить на южных окнах.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505" y="4818872"/>
            <a:ext cx="3903088" cy="3660008"/>
          </a:xfrm>
          <a:prstGeom prst="rect">
            <a:avLst/>
          </a:prstGeom>
          <a:ln>
            <a:noFill/>
          </a:ln>
          <a:effectLst>
            <a:glow rad="127000">
              <a:srgbClr val="92D050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441" name="TextBox 11"/>
          <p:cNvSpPr txBox="1">
            <a:spLocks noChangeArrowheads="1"/>
          </p:cNvSpPr>
          <p:nvPr/>
        </p:nvSpPr>
        <p:spPr bwMode="auto">
          <a:xfrm>
            <a:off x="1020763" y="3930650"/>
            <a:ext cx="27432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669900"/>
                </a:solidFill>
              </a:rPr>
              <a:t>Кактусы</a:t>
            </a:r>
            <a:r>
              <a:rPr lang="ru-RU" sz="4000">
                <a:solidFill>
                  <a:srgbClr val="669900"/>
                </a:solidFill>
              </a:rPr>
              <a:t> 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70391" y="4824136"/>
            <a:ext cx="3542817" cy="3647384"/>
          </a:xfrm>
          <a:prstGeom prst="rect">
            <a:avLst/>
          </a:prstGeom>
          <a:ln>
            <a:noFill/>
          </a:ln>
          <a:effectLst>
            <a:glow rad="127000">
              <a:srgbClr val="92D050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443" name="TextBox 14"/>
          <p:cNvSpPr txBox="1">
            <a:spLocks noChangeArrowheads="1"/>
          </p:cNvSpPr>
          <p:nvPr/>
        </p:nvSpPr>
        <p:spPr bwMode="auto">
          <a:xfrm>
            <a:off x="5018088" y="3930650"/>
            <a:ext cx="22336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/>
              <a:t>   </a:t>
            </a:r>
            <a:r>
              <a:rPr lang="ru-RU" sz="4000" b="1">
                <a:solidFill>
                  <a:srgbClr val="669900"/>
                </a:solidFill>
              </a:rPr>
              <a:t>Алоэ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93578" y="4824136"/>
            <a:ext cx="3594310" cy="3647384"/>
          </a:xfrm>
          <a:prstGeom prst="rect">
            <a:avLst/>
          </a:prstGeom>
          <a:ln>
            <a:noFill/>
          </a:ln>
          <a:effectLst>
            <a:glow rad="127000">
              <a:srgbClr val="92D050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445" name="TextBox 18"/>
          <p:cNvSpPr txBox="1">
            <a:spLocks noChangeArrowheads="1"/>
          </p:cNvSpPr>
          <p:nvPr/>
        </p:nvSpPr>
        <p:spPr bwMode="auto">
          <a:xfrm>
            <a:off x="8505825" y="3930650"/>
            <a:ext cx="29702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669900"/>
                </a:solidFill>
              </a:rPr>
              <a:t>Бальзамин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9458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1" y="138652"/>
            <a:ext cx="11982062" cy="8999006"/>
          </a:xfrm>
          <a:prstGeom prst="rect">
            <a:avLst/>
          </a:prstGeom>
          <a:effectLst>
            <a:glow rad="127000">
              <a:schemeClr val="accent1">
                <a:lumMod val="20000"/>
                <a:lumOff val="80000"/>
              </a:schemeClr>
            </a:glo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12459" t="4262" r="13420" b="5096"/>
          <a:stretch/>
        </p:blipFill>
        <p:spPr>
          <a:xfrm>
            <a:off x="314542" y="2503727"/>
            <a:ext cx="3168433" cy="3437893"/>
          </a:xfrm>
          <a:prstGeom prst="rect">
            <a:avLst/>
          </a:prstGeom>
          <a:ln>
            <a:noFill/>
          </a:ln>
          <a:effectLst>
            <a:glow rad="127000">
              <a:srgbClr val="92D050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461" name="TextBox 14"/>
          <p:cNvSpPr txBox="1">
            <a:spLocks noChangeArrowheads="1"/>
          </p:cNvSpPr>
          <p:nvPr/>
        </p:nvSpPr>
        <p:spPr bwMode="auto">
          <a:xfrm>
            <a:off x="825500" y="479425"/>
            <a:ext cx="82978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solidFill>
                  <a:srgbClr val="669900"/>
                </a:solidFill>
              </a:rPr>
              <a:t>Светолюбивые растения</a:t>
            </a:r>
          </a:p>
        </p:txBody>
      </p:sp>
      <p:sp>
        <p:nvSpPr>
          <p:cNvPr id="19462" name="TextBox 15"/>
          <p:cNvSpPr txBox="1">
            <a:spLocks noChangeArrowheads="1"/>
          </p:cNvSpPr>
          <p:nvPr/>
        </p:nvSpPr>
        <p:spPr bwMode="auto">
          <a:xfrm>
            <a:off x="9293225" y="4040188"/>
            <a:ext cx="2162175" cy="66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669900"/>
                </a:solidFill>
              </a:rPr>
              <a:t>Кротон</a:t>
            </a:r>
            <a:r>
              <a:rPr lang="ru-RU" sz="3600">
                <a:solidFill>
                  <a:srgbClr val="003300"/>
                </a:solidFill>
              </a:rPr>
              <a:t> </a:t>
            </a:r>
          </a:p>
        </p:txBody>
      </p:sp>
      <p:sp>
        <p:nvSpPr>
          <p:cNvPr id="19463" name="TextBox 16"/>
          <p:cNvSpPr txBox="1">
            <a:spLocks noChangeArrowheads="1"/>
          </p:cNvSpPr>
          <p:nvPr/>
        </p:nvSpPr>
        <p:spPr bwMode="auto">
          <a:xfrm rot="10800000" flipV="1">
            <a:off x="6486525" y="1643063"/>
            <a:ext cx="19351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669900"/>
                </a:solidFill>
              </a:rPr>
              <a:t>Юкка </a:t>
            </a:r>
          </a:p>
        </p:txBody>
      </p:sp>
      <p:sp>
        <p:nvSpPr>
          <p:cNvPr id="19464" name="TextBox 17"/>
          <p:cNvSpPr txBox="1">
            <a:spLocks noChangeArrowheads="1"/>
          </p:cNvSpPr>
          <p:nvPr/>
        </p:nvSpPr>
        <p:spPr bwMode="auto">
          <a:xfrm>
            <a:off x="3649663" y="4316413"/>
            <a:ext cx="17764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003300"/>
                </a:solidFill>
              </a:rPr>
              <a:t> </a:t>
            </a:r>
            <a:r>
              <a:rPr lang="ru-RU" sz="3600" b="1">
                <a:solidFill>
                  <a:srgbClr val="669900"/>
                </a:solidFill>
              </a:rPr>
              <a:t>Колеус</a:t>
            </a:r>
          </a:p>
        </p:txBody>
      </p:sp>
      <p:sp>
        <p:nvSpPr>
          <p:cNvPr id="19465" name="TextBox 18"/>
          <p:cNvSpPr txBox="1">
            <a:spLocks noChangeArrowheads="1"/>
          </p:cNvSpPr>
          <p:nvPr/>
        </p:nvSpPr>
        <p:spPr bwMode="auto">
          <a:xfrm>
            <a:off x="531813" y="1709738"/>
            <a:ext cx="295116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669900"/>
                </a:solidFill>
              </a:rPr>
              <a:t>Эвкалипт</a:t>
            </a:r>
          </a:p>
        </p:txBody>
      </p:sp>
      <p:pic>
        <p:nvPicPr>
          <p:cNvPr id="19466" name="Рисунок 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51100" y="4746625"/>
            <a:ext cx="4481513" cy="454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7" name="Рисунок 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84813" y="2181225"/>
            <a:ext cx="4144962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8" name="Рисунок 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121650" y="4602163"/>
            <a:ext cx="4083050" cy="462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0482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0483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0"/>
            <a:ext cx="11996737" cy="899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Прямоугольник 1"/>
          <p:cNvSpPr>
            <a:spLocks noChangeArrowheads="1"/>
          </p:cNvSpPr>
          <p:nvPr/>
        </p:nvSpPr>
        <p:spPr bwMode="auto">
          <a:xfrm>
            <a:off x="825500" y="255588"/>
            <a:ext cx="97012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solidFill>
                  <a:srgbClr val="669900"/>
                </a:solidFill>
              </a:rPr>
              <a:t>Тенелюбивые комнатные  растения </a:t>
            </a:r>
          </a:p>
        </p:txBody>
      </p:sp>
      <p:sp>
        <p:nvSpPr>
          <p:cNvPr id="20485" name="TextBox 2"/>
          <p:cNvSpPr txBox="1">
            <a:spLocks noChangeArrowheads="1"/>
          </p:cNvSpPr>
          <p:nvPr/>
        </p:nvSpPr>
        <p:spPr bwMode="auto">
          <a:xfrm>
            <a:off x="276225" y="1125538"/>
            <a:ext cx="11504613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800"/>
              <a:t>       Тенелюбивые растения не могут жить совсем без света, но их легко можно выращивать вдали от окон, особенно если это южные окна или на северных подоконниках. К таким растениям относятся монстера, диффенбахия, маранта, шеффлера, глоксиния. Эти растения необходимо размещать на восточных и западных окнах. </a:t>
            </a:r>
          </a:p>
        </p:txBody>
      </p:sp>
      <p:sp>
        <p:nvSpPr>
          <p:cNvPr id="20486" name="TextBox 3"/>
          <p:cNvSpPr txBox="1">
            <a:spLocks noChangeArrowheads="1"/>
          </p:cNvSpPr>
          <p:nvPr/>
        </p:nvSpPr>
        <p:spPr bwMode="auto">
          <a:xfrm>
            <a:off x="446088" y="3265488"/>
            <a:ext cx="32432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669900"/>
                </a:solidFill>
              </a:rPr>
              <a:t>Монстера </a:t>
            </a:r>
          </a:p>
        </p:txBody>
      </p:sp>
      <p:sp>
        <p:nvSpPr>
          <p:cNvPr id="20487" name="TextBox 4"/>
          <p:cNvSpPr txBox="1">
            <a:spLocks noChangeArrowheads="1"/>
          </p:cNvSpPr>
          <p:nvPr/>
        </p:nvSpPr>
        <p:spPr bwMode="auto">
          <a:xfrm>
            <a:off x="3689350" y="3810000"/>
            <a:ext cx="29972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669900"/>
                </a:solidFill>
              </a:rPr>
              <a:t>Шеффлера</a:t>
            </a:r>
          </a:p>
        </p:txBody>
      </p:sp>
      <p:sp>
        <p:nvSpPr>
          <p:cNvPr id="20488" name="TextBox 5"/>
          <p:cNvSpPr txBox="1">
            <a:spLocks noChangeArrowheads="1"/>
          </p:cNvSpPr>
          <p:nvPr/>
        </p:nvSpPr>
        <p:spPr bwMode="auto">
          <a:xfrm>
            <a:off x="5880100" y="4478338"/>
            <a:ext cx="37957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669900"/>
                </a:solidFill>
              </a:rPr>
              <a:t> </a:t>
            </a:r>
            <a:r>
              <a:rPr lang="ru-RU" sz="2800" b="1">
                <a:solidFill>
                  <a:srgbClr val="669900"/>
                </a:solidFill>
              </a:rPr>
              <a:t>   </a:t>
            </a:r>
            <a:r>
              <a:rPr lang="ru-RU" sz="3200" b="1">
                <a:solidFill>
                  <a:srgbClr val="669900"/>
                </a:solidFill>
              </a:rPr>
              <a:t>Диффенбахия</a:t>
            </a:r>
          </a:p>
        </p:txBody>
      </p:sp>
      <p:sp>
        <p:nvSpPr>
          <p:cNvPr id="20489" name="TextBox 7"/>
          <p:cNvSpPr txBox="1">
            <a:spLocks noChangeArrowheads="1"/>
          </p:cNvSpPr>
          <p:nvPr/>
        </p:nvSpPr>
        <p:spPr bwMode="auto">
          <a:xfrm>
            <a:off x="9186863" y="4891088"/>
            <a:ext cx="25939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669900"/>
                </a:solidFill>
              </a:rPr>
              <a:t>Глоксиния</a:t>
            </a:r>
            <a:r>
              <a:rPr lang="ru-RU" b="1">
                <a:solidFill>
                  <a:srgbClr val="669900"/>
                </a:solidFill>
              </a:rPr>
              <a:t>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r="3909"/>
          <a:stretch/>
        </p:blipFill>
        <p:spPr>
          <a:xfrm>
            <a:off x="203747" y="4144441"/>
            <a:ext cx="3305455" cy="3531609"/>
          </a:xfrm>
          <a:prstGeom prst="rect">
            <a:avLst/>
          </a:prstGeom>
          <a:ln>
            <a:noFill/>
          </a:ln>
          <a:effectLst>
            <a:glow rad="127000">
              <a:srgbClr val="92D050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/>
          <a:srcRect l="19912" t="6177" r="25735" b="4039"/>
          <a:stretch/>
        </p:blipFill>
        <p:spPr>
          <a:xfrm>
            <a:off x="3086227" y="4932745"/>
            <a:ext cx="3141437" cy="3135998"/>
          </a:xfrm>
          <a:prstGeom prst="rect">
            <a:avLst/>
          </a:prstGeom>
          <a:ln>
            <a:noFill/>
          </a:ln>
          <a:effectLst>
            <a:glow rad="127000">
              <a:srgbClr val="92D050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/>
          <a:srcRect l="8536" r="5139" b="3266"/>
          <a:stretch/>
        </p:blipFill>
        <p:spPr>
          <a:xfrm>
            <a:off x="5787300" y="5263173"/>
            <a:ext cx="3088354" cy="3289483"/>
          </a:xfrm>
          <a:prstGeom prst="rect">
            <a:avLst/>
          </a:prstGeom>
          <a:ln>
            <a:noFill/>
          </a:ln>
          <a:effectLst>
            <a:glow rad="127000">
              <a:srgbClr val="92D050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/>
          <a:srcRect l="6303" t="-2605" r="6627" b="2605"/>
          <a:stretch/>
        </p:blipFill>
        <p:spPr>
          <a:xfrm>
            <a:off x="8526461" y="5643970"/>
            <a:ext cx="3197006" cy="3142282"/>
          </a:xfrm>
          <a:prstGeom prst="rect">
            <a:avLst/>
          </a:prstGeom>
          <a:ln>
            <a:noFill/>
          </a:ln>
          <a:effectLst>
            <a:glow rad="127000">
              <a:srgbClr val="92D050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1506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460" y="4234"/>
            <a:ext cx="11997968" cy="8999007"/>
          </a:xfrm>
          <a:prstGeom prst="rect">
            <a:avLst/>
          </a:prstGeom>
          <a:effectLst>
            <a:glow rad="127000">
              <a:srgbClr val="92D050"/>
            </a:glow>
          </a:effectLst>
        </p:spPr>
      </p:pic>
      <p:sp>
        <p:nvSpPr>
          <p:cNvPr id="21508" name="TextBox 2"/>
          <p:cNvSpPr txBox="1">
            <a:spLocks noChangeArrowheads="1"/>
          </p:cNvSpPr>
          <p:nvPr/>
        </p:nvSpPr>
        <p:spPr bwMode="auto">
          <a:xfrm>
            <a:off x="298450" y="320675"/>
            <a:ext cx="113744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solidFill>
                  <a:srgbClr val="669900"/>
                </a:solidFill>
              </a:rPr>
              <a:t>Теневыносливые комнатные растения</a:t>
            </a:r>
          </a:p>
        </p:txBody>
      </p:sp>
      <p:sp>
        <p:nvSpPr>
          <p:cNvPr id="21509" name="TextBox 6"/>
          <p:cNvSpPr txBox="1">
            <a:spLocks noChangeArrowheads="1"/>
          </p:cNvSpPr>
          <p:nvPr/>
        </p:nvSpPr>
        <p:spPr bwMode="auto">
          <a:xfrm rot="10800000" flipV="1">
            <a:off x="415925" y="3713163"/>
            <a:ext cx="29972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669900"/>
                </a:solidFill>
              </a:rPr>
              <a:t>Папоротник</a:t>
            </a:r>
          </a:p>
        </p:txBody>
      </p:sp>
      <p:pic>
        <p:nvPicPr>
          <p:cNvPr id="21510" name="Рисунок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94400" y="4494213"/>
            <a:ext cx="9525" cy="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Рисунок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6800" y="4646613"/>
            <a:ext cx="9525" cy="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Рисунок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99200" y="4799013"/>
            <a:ext cx="9525" cy="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3" name="TextBox 18"/>
          <p:cNvSpPr txBox="1">
            <a:spLocks noChangeArrowheads="1"/>
          </p:cNvSpPr>
          <p:nvPr/>
        </p:nvSpPr>
        <p:spPr bwMode="auto">
          <a:xfrm>
            <a:off x="3913188" y="4919663"/>
            <a:ext cx="20812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669900"/>
                </a:solidFill>
              </a:rPr>
              <a:t>Драцена</a:t>
            </a:r>
            <a:r>
              <a:rPr lang="ru-RU" sz="3600"/>
              <a:t> </a:t>
            </a:r>
          </a:p>
        </p:txBody>
      </p:sp>
      <p:sp>
        <p:nvSpPr>
          <p:cNvPr id="21514" name="TextBox 21"/>
          <p:cNvSpPr txBox="1">
            <a:spLocks noChangeArrowheads="1"/>
          </p:cNvSpPr>
          <p:nvPr/>
        </p:nvSpPr>
        <p:spPr bwMode="auto">
          <a:xfrm>
            <a:off x="6146800" y="3689350"/>
            <a:ext cx="30384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669900"/>
                </a:solidFill>
              </a:rPr>
              <a:t>Хлорофитум </a:t>
            </a:r>
          </a:p>
        </p:txBody>
      </p:sp>
      <p:sp>
        <p:nvSpPr>
          <p:cNvPr id="21515" name="TextBox 22"/>
          <p:cNvSpPr txBox="1">
            <a:spLocks noChangeArrowheads="1"/>
          </p:cNvSpPr>
          <p:nvPr/>
        </p:nvSpPr>
        <p:spPr bwMode="auto">
          <a:xfrm>
            <a:off x="9185275" y="4494213"/>
            <a:ext cx="26622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669900"/>
                </a:solidFill>
              </a:rPr>
              <a:t>Аспидистра</a:t>
            </a: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21361" y="5299103"/>
            <a:ext cx="2984374" cy="3407256"/>
          </a:xfrm>
          <a:prstGeom prst="rect">
            <a:avLst/>
          </a:prstGeom>
          <a:ln>
            <a:noFill/>
          </a:ln>
          <a:effectLst>
            <a:glow rad="127000">
              <a:srgbClr val="92D050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517" name="Прямоугольник 4"/>
          <p:cNvSpPr>
            <a:spLocks noChangeArrowheads="1"/>
          </p:cNvSpPr>
          <p:nvPr/>
        </p:nvSpPr>
        <p:spPr bwMode="auto">
          <a:xfrm>
            <a:off x="242888" y="1358900"/>
            <a:ext cx="11458575" cy="230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/>
              <a:t>         Теневыносливые растения хорошо развиваются в условиях нормального освещения, но могут при этом переносить и затемнение. Представителями этой группы являются такие растения, как различные папоротники, а также драцена, аспидистра, хлорофитум, эсхинантус, плющ. Такие растения будут одинаково хорошо себя чувствовать, как на северном, так и на южном окне. Для озеленения жилищ чаще всего используют именно теневыносливые растения.</a:t>
            </a:r>
          </a:p>
        </p:txBody>
      </p:sp>
      <p:pic>
        <p:nvPicPr>
          <p:cNvPr id="21518" name="Рисунок 10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65800" y="4227513"/>
            <a:ext cx="3743325" cy="405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9" name="Рисунок 1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28950" y="5478463"/>
            <a:ext cx="4127500" cy="386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0" name="Рисунок 12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173038" y="4159250"/>
            <a:ext cx="4273551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2530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>
                <a:hlinkClick r:id="rId2" action="ppaction://hlinkfile"/>
              </a:rPr>
              <a:t>Screenshot_20201104-180012.png</a:t>
            </a:r>
            <a:endParaRPr lang="ru-RU" smtClean="0"/>
          </a:p>
        </p:txBody>
      </p:sp>
      <p:pic>
        <p:nvPicPr>
          <p:cNvPr id="22531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8" y="0"/>
            <a:ext cx="11996737" cy="899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 rotWithShape="1">
          <a:blip r:embed="rId4"/>
          <a:srcRect t="36932" r="-927" b="21494"/>
          <a:stretch/>
        </p:blipFill>
        <p:spPr bwMode="auto">
          <a:xfrm>
            <a:off x="389160" y="2698750"/>
            <a:ext cx="5323757" cy="4806276"/>
          </a:xfrm>
          <a:prstGeom prst="rect">
            <a:avLst/>
          </a:prstGeom>
          <a:ln>
            <a:noFill/>
          </a:ln>
          <a:effectLst>
            <a:glow rad="127000">
              <a:srgbClr val="92D050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534" name="Picture 6"/>
          <p:cNvPicPr>
            <a:picLocks noChangeAspect="1" noChangeArrowheads="1"/>
          </p:cNvPicPr>
          <p:nvPr/>
        </p:nvPicPr>
        <p:blipFill rotWithShape="1">
          <a:blip r:embed="rId5"/>
          <a:srcRect l="-109" t="32452" r="-1130" b="21720"/>
          <a:stretch/>
        </p:blipFill>
        <p:spPr bwMode="auto">
          <a:xfrm>
            <a:off x="6438945" y="2698750"/>
            <a:ext cx="5147424" cy="4806276"/>
          </a:xfrm>
          <a:prstGeom prst="rect">
            <a:avLst/>
          </a:prstGeom>
          <a:ln>
            <a:noFill/>
          </a:ln>
          <a:effectLst>
            <a:glow rad="127000">
              <a:srgbClr val="92D050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38175" y="779463"/>
            <a:ext cx="49672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/>
              <a:t>Признаки ытка света</a:t>
            </a:r>
          </a:p>
        </p:txBody>
      </p:sp>
      <p:sp>
        <p:nvSpPr>
          <p:cNvPr id="22535" name="Скругленный прямоугольник 2"/>
          <p:cNvSpPr>
            <a:spLocks noChangeArrowheads="1"/>
          </p:cNvSpPr>
          <p:nvPr/>
        </p:nvSpPr>
        <p:spPr bwMode="auto">
          <a:xfrm>
            <a:off x="388938" y="688975"/>
            <a:ext cx="5078412" cy="1331913"/>
          </a:xfrm>
          <a:prstGeom prst="roundRect">
            <a:avLst>
              <a:gd name="adj" fmla="val 16667"/>
            </a:avLst>
          </a:prstGeom>
          <a:solidFill>
            <a:srgbClr val="FFD966"/>
          </a:solidFill>
          <a:ln w="12700" algn="ctr">
            <a:solidFill>
              <a:srgbClr val="003366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200" b="1">
                <a:solidFill>
                  <a:srgbClr val="669900"/>
                </a:solidFill>
                <a:cs typeface="Times New Roman" pitchFamily="18" charset="0"/>
              </a:rPr>
              <a:t>Признаки избытка света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11913" y="723900"/>
            <a:ext cx="5287962" cy="136525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66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 недостатка света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3554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3555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0"/>
            <a:ext cx="11996737" cy="899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Box 1"/>
          <p:cNvSpPr txBox="1">
            <a:spLocks noChangeArrowheads="1"/>
          </p:cNvSpPr>
          <p:nvPr/>
        </p:nvSpPr>
        <p:spPr bwMode="auto">
          <a:xfrm>
            <a:off x="2764779" y="618565"/>
            <a:ext cx="682531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chemeClr val="accent2">
                    <a:lumMod val="75000"/>
                  </a:schemeClr>
                </a:solidFill>
              </a:rPr>
              <a:t>Проверочные задания</a:t>
            </a:r>
          </a:p>
        </p:txBody>
      </p:sp>
      <p:sp>
        <p:nvSpPr>
          <p:cNvPr id="23557" name="Прямоугольник 3"/>
          <p:cNvSpPr>
            <a:spLocks noChangeArrowheads="1"/>
          </p:cNvSpPr>
          <p:nvPr/>
        </p:nvSpPr>
        <p:spPr bwMode="auto">
          <a:xfrm>
            <a:off x="382588" y="2020888"/>
            <a:ext cx="11312525" cy="591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3200" dirty="0">
                <a:solidFill>
                  <a:srgbClr val="003300"/>
                </a:solidFill>
              </a:rPr>
              <a:t>1. Для чего комнатным растениям нужен свет?</a:t>
            </a:r>
          </a:p>
          <a:p>
            <a:pPr algn="just"/>
            <a:endParaRPr lang="ru-RU" sz="1000" dirty="0">
              <a:solidFill>
                <a:srgbClr val="003300"/>
              </a:solidFill>
            </a:endParaRPr>
          </a:p>
          <a:p>
            <a:pPr algn="just"/>
            <a:r>
              <a:rPr lang="ru-RU" sz="3200" dirty="0">
                <a:solidFill>
                  <a:srgbClr val="003300"/>
                </a:solidFill>
              </a:rPr>
              <a:t>2. На какие группы можно разделить растения относительно их </a:t>
            </a:r>
          </a:p>
          <a:p>
            <a:pPr algn="just"/>
            <a:r>
              <a:rPr lang="ru-RU" sz="3200" dirty="0">
                <a:solidFill>
                  <a:srgbClr val="003300"/>
                </a:solidFill>
              </a:rPr>
              <a:t>требований к степени освещённости? </a:t>
            </a:r>
          </a:p>
          <a:p>
            <a:pPr algn="just"/>
            <a:endParaRPr lang="ru-RU" sz="1000" dirty="0">
              <a:solidFill>
                <a:srgbClr val="003300"/>
              </a:solidFill>
            </a:endParaRPr>
          </a:p>
          <a:p>
            <a:pPr algn="just"/>
            <a:r>
              <a:rPr lang="ru-RU" sz="3200" dirty="0">
                <a:solidFill>
                  <a:srgbClr val="003300"/>
                </a:solidFill>
              </a:rPr>
              <a:t>3. Какие растения  называются светолюбивыми? Приведите </a:t>
            </a:r>
          </a:p>
          <a:p>
            <a:pPr algn="just"/>
            <a:r>
              <a:rPr lang="ru-RU" sz="3200" dirty="0">
                <a:solidFill>
                  <a:srgbClr val="003300"/>
                </a:solidFill>
              </a:rPr>
              <a:t>примеры таких комнатных растений.</a:t>
            </a:r>
          </a:p>
          <a:p>
            <a:pPr algn="just"/>
            <a:endParaRPr lang="ru-RU" sz="1000" dirty="0">
              <a:solidFill>
                <a:srgbClr val="003300"/>
              </a:solidFill>
            </a:endParaRPr>
          </a:p>
          <a:p>
            <a:pPr algn="just"/>
            <a:r>
              <a:rPr lang="ru-RU" sz="3200" dirty="0">
                <a:solidFill>
                  <a:srgbClr val="003300"/>
                </a:solidFill>
              </a:rPr>
              <a:t>4. Какие признаки у комнатных растений наблюдаются </a:t>
            </a:r>
          </a:p>
          <a:p>
            <a:pPr algn="just"/>
            <a:r>
              <a:rPr lang="ru-RU" sz="3200" dirty="0">
                <a:solidFill>
                  <a:srgbClr val="003300"/>
                </a:solidFill>
              </a:rPr>
              <a:t>при недостатке света?</a:t>
            </a:r>
          </a:p>
          <a:p>
            <a:pPr algn="just"/>
            <a:endParaRPr lang="ru-RU" sz="3200" dirty="0"/>
          </a:p>
          <a:p>
            <a:pPr algn="just"/>
            <a:r>
              <a:rPr lang="ru-RU" sz="3200" dirty="0"/>
              <a:t> </a:t>
            </a:r>
          </a:p>
          <a:p>
            <a:endParaRPr lang="ru-RU" sz="3200" dirty="0"/>
          </a:p>
          <a:p>
            <a:endParaRPr lang="ru-RU" sz="32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792914" y="5674464"/>
            <a:ext cx="3793455" cy="3019248"/>
          </a:xfrm>
          <a:prstGeom prst="rect">
            <a:avLst/>
          </a:prstGeom>
          <a:ln>
            <a:noFill/>
          </a:ln>
          <a:effectLst>
            <a:glow rad="127000">
              <a:srgbClr val="92D050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559" name="Рисунок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64778" y="5800831"/>
            <a:ext cx="3057985" cy="2892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3928</TotalTime>
  <Words>448</Words>
  <Application>Microsoft Office PowerPoint</Application>
  <PresentationFormat>Произвольный</PresentationFormat>
  <Paragraphs>50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235</cp:revision>
  <dcterms:created xsi:type="dcterms:W3CDTF">2020-06-11T14:06:19Z</dcterms:created>
  <dcterms:modified xsi:type="dcterms:W3CDTF">2022-02-02T12:56:38Z</dcterms:modified>
</cp:coreProperties>
</file>