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57" r:id="rId4"/>
    <p:sldId id="258" r:id="rId5"/>
    <p:sldId id="267" r:id="rId6"/>
    <p:sldId id="260" r:id="rId7"/>
    <p:sldId id="261" r:id="rId8"/>
    <p:sldId id="262" r:id="rId9"/>
    <p:sldId id="263" r:id="rId10"/>
    <p:sldId id="264" r:id="rId11"/>
    <p:sldId id="265" r:id="rId12"/>
  </p:sldIdLst>
  <p:sldSz cx="14630400" cy="8229600"/>
  <p:notesSz cx="8229600" cy="14630400"/>
  <p:embeddedFontLst>
    <p:embeddedFont>
      <p:font typeface="DM Sans" panose="020B0604020202020204" charset="0"/>
      <p:regular r:id="rId14"/>
      <p:bold r:id="rId15"/>
      <p:italic r:id="rId16"/>
      <p:boldItalic r:id="rId17"/>
    </p:embeddedFont>
    <p:embeddedFont>
      <p:font typeface="DM Sans Semi Bold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3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2134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947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4.mp4"/><Relationship Id="rId7" Type="http://schemas.openxmlformats.org/officeDocument/2006/relationships/image" Target="../media/image17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4.mp4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1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23.svg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image" Target="../media/image27.sv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518648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Искусственный интеллект и нейросети в образовании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985147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Цифровая трансформация процесса обучения, воспитания и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образовательной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среды</a:t>
            </a:r>
            <a:endParaRPr lang="ru-RU" sz="1750" dirty="0">
              <a:solidFill>
                <a:srgbClr val="4A4A4A"/>
              </a:solidFill>
              <a:latin typeface="DM Sans" pitchFamily="34" charset="0"/>
              <a:ea typeface="DM Sans" pitchFamily="34" charset="-122"/>
              <a:cs typeface="DM Sans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endParaRPr lang="ru-RU" sz="1750" dirty="0">
              <a:solidFill>
                <a:srgbClr val="4A4A4A"/>
              </a:solidFill>
            </a:endParaRPr>
          </a:p>
          <a:p>
            <a:pPr marL="0" indent="0" algn="l">
              <a:lnSpc>
                <a:spcPts val="2850"/>
              </a:lnSpc>
              <a:buNone/>
            </a:pPr>
            <a:endParaRPr lang="ru-RU" sz="1750" dirty="0">
              <a:solidFill>
                <a:srgbClr val="4A4A4A"/>
              </a:solidFill>
            </a:endParaRPr>
          </a:p>
          <a:p>
            <a:pPr marL="0" indent="0" algn="l">
              <a:lnSpc>
                <a:spcPts val="2850"/>
              </a:lnSpc>
              <a:buNone/>
            </a:pPr>
            <a:endParaRPr lang="ru-RU" sz="1750" dirty="0">
              <a:solidFill>
                <a:srgbClr val="4A4A4A"/>
              </a:solidFill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ru-RU" sz="1750" dirty="0">
                <a:solidFill>
                  <a:srgbClr val="4A4A4A"/>
                </a:solidFill>
              </a:rPr>
              <a:t>Руководитель туристско-краеведческой  секции ГМО - Удовенко Дарья Александровна</a:t>
            </a:r>
            <a:endParaRPr lang="en-US" sz="1750" dirty="0">
              <a:solidFill>
                <a:srgbClr val="4A4A4A"/>
              </a:solidFill>
              <a:latin typeface="DM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99498" y="1643063"/>
            <a:ext cx="7353895" cy="508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Рекомендации для педагогов секции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1699498" y="2576393"/>
            <a:ext cx="366236" cy="366236"/>
          </a:xfrm>
          <a:prstGeom prst="roundRect">
            <a:avLst>
              <a:gd name="adj" fmla="val 40000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2032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" name="Text 2"/>
          <p:cNvSpPr/>
          <p:nvPr/>
        </p:nvSpPr>
        <p:spPr>
          <a:xfrm>
            <a:off x="1760577" y="2606933"/>
            <a:ext cx="244078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9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1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2182535" y="2632234"/>
            <a:ext cx="2813804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Изучите базовые нейросети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2182535" y="3003352"/>
            <a:ext cx="3189803" cy="670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Начните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с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простых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инструментов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(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генераторы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презентаций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Gamma</a:t>
            </a:r>
            <a:r>
              <a:rPr lang="ru-RU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, создание картинок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Шедеврум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и т.д.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),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освоив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сами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,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вы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сможете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обучать</a:t>
            </a: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2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детей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1699498" y="3907750"/>
            <a:ext cx="366236" cy="366236"/>
          </a:xfrm>
          <a:prstGeom prst="roundRect">
            <a:avLst>
              <a:gd name="adj" fmla="val 40000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2032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" name="Text 6"/>
          <p:cNvSpPr/>
          <p:nvPr/>
        </p:nvSpPr>
        <p:spPr>
          <a:xfrm>
            <a:off x="1760577" y="3938290"/>
            <a:ext cx="244078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9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2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2182535" y="3963591"/>
            <a:ext cx="3026807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Внедряйте ИИ как помощника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2182535" y="4334708"/>
            <a:ext cx="3189803" cy="670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В походах используйте нейросети для идентификации растений, объектов по фото и прокладки маршрутов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1699498" y="5239107"/>
            <a:ext cx="366236" cy="366236"/>
          </a:xfrm>
          <a:prstGeom prst="roundRect">
            <a:avLst>
              <a:gd name="adj" fmla="val 40000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2032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2" name="Text 10"/>
          <p:cNvSpPr/>
          <p:nvPr/>
        </p:nvSpPr>
        <p:spPr>
          <a:xfrm>
            <a:off x="1760577" y="5269647"/>
            <a:ext cx="244078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9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3</a:t>
            </a:r>
            <a:endParaRPr lang="en-US" sz="1900" dirty="0"/>
          </a:p>
        </p:txBody>
      </p:sp>
      <p:sp>
        <p:nvSpPr>
          <p:cNvPr id="13" name="Text 11"/>
          <p:cNvSpPr/>
          <p:nvPr/>
        </p:nvSpPr>
        <p:spPr>
          <a:xfrm>
            <a:off x="2182535" y="5294948"/>
            <a:ext cx="3009543" cy="2543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Формируйте цифровой этикет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2182535" y="5666065"/>
            <a:ext cx="3189803" cy="670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2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Научите детей указывать факт использования ИИ, воспитывайте культуру цитирования источников</a:t>
            </a:r>
            <a:endParaRPr lang="en-US" sz="1250" dirty="0"/>
          </a:p>
        </p:txBody>
      </p:sp>
      <p:pic>
        <p:nvPicPr>
          <p:cNvPr id="16" name="57cad5226dd11f1bf4e4e41934d1690">
            <a:hlinkClick r:id="" action="ppaction://media"/>
            <a:extLst>
              <a:ext uri="{FF2B5EF4-FFF2-40B4-BE49-F238E27FC236}">
                <a16:creationId xmlns:a16="http://schemas.microsoft.com/office/drawing/2014/main" xmlns="" id="{25EC8645-A766-94E3-8E74-68286F20A4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65719" y="2351809"/>
            <a:ext cx="73152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99440" y="1747123"/>
            <a:ext cx="8117919" cy="1832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7200"/>
              </a:lnSpc>
              <a:buNone/>
            </a:pPr>
            <a:r>
              <a:rPr lang="en-US" sz="5750" dirty="0">
                <a:solidFill>
                  <a:srgbClr val="FF2E45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ИИ усиливает педагога</a:t>
            </a:r>
            <a:endParaRPr lang="en-US" sz="5750" dirty="0"/>
          </a:p>
        </p:txBody>
      </p:sp>
      <p:sp>
        <p:nvSpPr>
          <p:cNvPr id="4" name="Shape 1"/>
          <p:cNvSpPr/>
          <p:nvPr/>
        </p:nvSpPr>
        <p:spPr>
          <a:xfrm>
            <a:off x="5999440" y="3721775"/>
            <a:ext cx="4011573" cy="1173123"/>
          </a:xfrm>
          <a:prstGeom prst="roundRect">
            <a:avLst>
              <a:gd name="adj" fmla="val 11247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1905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" name="Text 2"/>
          <p:cNvSpPr/>
          <p:nvPr/>
        </p:nvSpPr>
        <p:spPr>
          <a:xfrm>
            <a:off x="6153626" y="3875961"/>
            <a:ext cx="2209443" cy="228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Не замена, а инструмент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6153626" y="4161711"/>
            <a:ext cx="3703201" cy="3860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Искусственный интеллект не заменяет педагога, а усиливает его профессиональные возможности</a:t>
            </a:r>
            <a:endParaRPr lang="en-US" sz="1150" dirty="0"/>
          </a:p>
        </p:txBody>
      </p:sp>
      <p:sp>
        <p:nvSpPr>
          <p:cNvPr id="7" name="Shape 4"/>
          <p:cNvSpPr/>
          <p:nvPr/>
        </p:nvSpPr>
        <p:spPr>
          <a:xfrm>
            <a:off x="10105668" y="3721775"/>
            <a:ext cx="4011692" cy="1173123"/>
          </a:xfrm>
          <a:prstGeom prst="roundRect">
            <a:avLst>
              <a:gd name="adj" fmla="val 11247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1905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8" name="Text 5"/>
          <p:cNvSpPr/>
          <p:nvPr/>
        </p:nvSpPr>
        <p:spPr>
          <a:xfrm>
            <a:off x="10259854" y="3875961"/>
            <a:ext cx="2723674" cy="228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Новый качественный уровень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10259854" y="4161711"/>
            <a:ext cx="3703320" cy="5790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Цифровая трансформация позволяет вывести исследовательскую деятельность на новый уровень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999440" y="4989552"/>
            <a:ext cx="8117919" cy="787122"/>
          </a:xfrm>
          <a:prstGeom prst="roundRect">
            <a:avLst>
              <a:gd name="adj" fmla="val 16763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1905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1" name="Text 8"/>
          <p:cNvSpPr/>
          <p:nvPr/>
        </p:nvSpPr>
        <p:spPr>
          <a:xfrm>
            <a:off x="6153626" y="5143738"/>
            <a:ext cx="1832491" cy="228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Баланс технологий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6153626" y="5429488"/>
            <a:ext cx="7809548" cy="193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500"/>
              </a:lnSpc>
            </a:pPr>
            <a:r>
              <a:rPr lang="en-US" sz="11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Только сочетание живого общения, </a:t>
            </a:r>
            <a:r>
              <a:rPr lang="ru-RU" sz="11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личного </a:t>
            </a:r>
            <a:r>
              <a:rPr lang="en-US" sz="11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опыта</a:t>
            </a:r>
            <a:r>
              <a:rPr lang="en-US" sz="11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и современных технологий даст наилучший результат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6219230" y="5989796"/>
            <a:ext cx="7898130" cy="3860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«Давайте не бояться перемен, а использовать их как ресурс для развития наших учеников и нашего профессионального мастерства»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5999440" y="5883235"/>
            <a:ext cx="15240" cy="599123"/>
          </a:xfrm>
          <a:prstGeom prst="rect">
            <a:avLst/>
          </a:prstGeom>
          <a:solidFill>
            <a:srgbClr val="FFC7CD"/>
          </a:solidFill>
          <a:ln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73116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ru-RU" sz="445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Порядок выступления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2488883"/>
            <a:ext cx="1134070" cy="16698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344113" y="2715697"/>
            <a:ext cx="264579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Нишанова </a:t>
            </a:r>
            <a:r>
              <a:rPr lang="ru-RU" sz="2200" dirty="0" err="1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Дилафруз</a:t>
            </a: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 </a:t>
            </a:r>
            <a:r>
              <a:rPr lang="ru-RU" sz="2200" dirty="0" err="1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Фуркатовна</a:t>
            </a: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, </a:t>
            </a:r>
          </a:p>
          <a:p>
            <a:pPr marL="0" indent="0" algn="l">
              <a:lnSpc>
                <a:spcPts val="2750"/>
              </a:lnSpc>
              <a:buNone/>
            </a:pP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ПДО МБУ ДО «</a:t>
            </a:r>
            <a:r>
              <a:rPr lang="ru-RU" sz="2200" dirty="0" err="1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СДЮТиЭ</a:t>
            </a: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»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154674" y="3206115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4158734"/>
            <a:ext cx="1134070" cy="166985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54674" y="4385548"/>
            <a:ext cx="303811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Шифер Софья Сергеевна, </a:t>
            </a:r>
          </a:p>
          <a:p>
            <a:pPr>
              <a:lnSpc>
                <a:spcPts val="2750"/>
              </a:lnSpc>
            </a:pP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ПДО МБУ ДО «</a:t>
            </a:r>
            <a:r>
              <a:rPr lang="ru-RU" sz="2200" dirty="0" err="1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СДЮТиЭ</a:t>
            </a: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»</a:t>
            </a:r>
            <a:endParaRPr lang="en-US" sz="22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5828586"/>
            <a:ext cx="1134070" cy="166985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54674" y="60554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Мороз Сергей Андреевич</a:t>
            </a:r>
          </a:p>
          <a:p>
            <a:pPr>
              <a:lnSpc>
                <a:spcPts val="2750"/>
              </a:lnSpc>
            </a:pP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ПДО МБУ ДО «</a:t>
            </a:r>
            <a:r>
              <a:rPr lang="ru-RU" sz="2200" dirty="0" err="1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СДЮТиЭ</a:t>
            </a: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»</a:t>
            </a:r>
            <a:endParaRPr lang="en-US" sz="2200" dirty="0"/>
          </a:p>
        </p:txBody>
      </p:sp>
      <p:pic>
        <p:nvPicPr>
          <p:cNvPr id="13" name="лыжи">
            <a:hlinkClick r:id="" action="ppaction://media"/>
            <a:extLst>
              <a:ext uri="{FF2B5EF4-FFF2-40B4-BE49-F238E27FC236}">
                <a16:creationId xmlns:a16="http://schemas.microsoft.com/office/drawing/2014/main" xmlns="" id="{9FFE15EE-8981-0596-9628-C017577709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66464" y="956548"/>
            <a:ext cx="5181600" cy="685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4D3FD700-1958-698D-3ABB-DCE55D3E2153}"/>
              </a:ext>
            </a:extLst>
          </p:cNvPr>
          <p:cNvSpPr/>
          <p:nvPr/>
        </p:nvSpPr>
        <p:spPr>
          <a:xfrm>
            <a:off x="1009836" y="2817244"/>
            <a:ext cx="645457" cy="923330"/>
          </a:xfrm>
          <a:prstGeom prst="rect">
            <a:avLst/>
          </a:prstGeom>
          <a:solidFill>
            <a:srgbClr val="FFCCD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F01BA99E-B5C1-567E-6708-290CC244EA75}"/>
              </a:ext>
            </a:extLst>
          </p:cNvPr>
          <p:cNvSpPr/>
          <p:nvPr/>
        </p:nvSpPr>
        <p:spPr>
          <a:xfrm>
            <a:off x="1038096" y="4562713"/>
            <a:ext cx="645457" cy="923330"/>
          </a:xfrm>
          <a:prstGeom prst="rect">
            <a:avLst/>
          </a:prstGeom>
          <a:solidFill>
            <a:srgbClr val="FFCCD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9202DD70-0C29-019F-09DC-3CA3B913A9CF}"/>
              </a:ext>
            </a:extLst>
          </p:cNvPr>
          <p:cNvSpPr/>
          <p:nvPr/>
        </p:nvSpPr>
        <p:spPr>
          <a:xfrm>
            <a:off x="1038095" y="6158582"/>
            <a:ext cx="645457" cy="923330"/>
          </a:xfrm>
          <a:prstGeom prst="rect">
            <a:avLst/>
          </a:prstGeom>
          <a:solidFill>
            <a:srgbClr val="FFCCD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08447"/>
            <a:ext cx="1165848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Актуальность: почему ИИ в образовании?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327434"/>
            <a:ext cx="8284131" cy="46236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638943" y="2161461"/>
            <a:ext cx="420516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Мы живем в эпоху цифровой экономики. Образовательный процесс больше не может оставаться линейным и статичным.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9638943" y="3817144"/>
            <a:ext cx="4205168" cy="34247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Цифровая трансформация —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не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прихоть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, а требование времени</a:t>
            </a:r>
            <a:endParaRPr lang="en-US" sz="1750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Новые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вызовы: клиповое мышление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учеников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против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глубо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кой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исследовательск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ой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работ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ы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29653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Цифровая трансформация образовательной среды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900839"/>
            <a:ext cx="4196358" cy="3318153"/>
          </a:xfrm>
          <a:prstGeom prst="roundRect">
            <a:avLst>
              <a:gd name="adj" fmla="val 6152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2921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224" y="3135273"/>
            <a:ext cx="680442" cy="680442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215390" y="3322320"/>
            <a:ext cx="306110" cy="30611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028224" y="40425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Процесс обучения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028224" y="4532948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Автоматизация рутинных задач,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адаптивный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показательный 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материал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, персонализированные образовательные траектории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5216962" y="2900839"/>
            <a:ext cx="4196358" cy="3318153"/>
          </a:xfrm>
          <a:prstGeom prst="roundRect">
            <a:avLst>
              <a:gd name="adj" fmla="val 6152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2921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1396" y="3135273"/>
            <a:ext cx="680442" cy="680442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638562" y="3322320"/>
            <a:ext cx="306110" cy="30611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451396" y="40425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Воспитание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5451396" y="4532948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Формирование критического мышления, информационной культуры, цифровой гигиены и кибербезопасности</a:t>
            </a:r>
            <a:endParaRPr lang="en-US" sz="1750" dirty="0"/>
          </a:p>
        </p:txBody>
      </p:sp>
      <p:sp>
        <p:nvSpPr>
          <p:cNvPr id="13" name="Shape 7"/>
          <p:cNvSpPr/>
          <p:nvPr/>
        </p:nvSpPr>
        <p:spPr>
          <a:xfrm>
            <a:off x="9640133" y="2900839"/>
            <a:ext cx="4196358" cy="3318153"/>
          </a:xfrm>
          <a:prstGeom prst="roundRect">
            <a:avLst>
              <a:gd name="adj" fmla="val 6152"/>
            </a:avLst>
          </a:prstGeom>
          <a:solidFill>
            <a:srgbClr val="FFCCD1"/>
          </a:solidFill>
          <a:ln w="7620">
            <a:solidFill>
              <a:srgbClr val="E5B2B7"/>
            </a:solidFill>
            <a:prstDash val="solid"/>
          </a:ln>
          <a:effectLst>
            <a:outerShdw dist="2921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74568" y="3135273"/>
            <a:ext cx="680442" cy="680442"/>
          </a:xfrm>
          <a:prstGeom prst="rect">
            <a:avLst/>
          </a:prstGeom>
        </p:spPr>
      </p:pic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061734" y="3322320"/>
            <a:ext cx="306110" cy="30611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9874568" y="4042529"/>
            <a:ext cx="332065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Образовательная среда</a:t>
            </a:r>
            <a:endParaRPr lang="en-US" sz="2200" dirty="0"/>
          </a:p>
        </p:txBody>
      </p:sp>
      <p:sp>
        <p:nvSpPr>
          <p:cNvPr id="17" name="Text 9"/>
          <p:cNvSpPr/>
          <p:nvPr/>
        </p:nvSpPr>
        <p:spPr>
          <a:xfrm>
            <a:off x="9874568" y="4532948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Создание «умной» среды, где цифровые помощники работают на достижение метапредметных результатов</a:t>
            </a:r>
            <a:endParaRPr lang="en-US" sz="1750" dirty="0"/>
          </a:p>
        </p:txBody>
      </p:sp>
      <p:sp>
        <p:nvSpPr>
          <p:cNvPr id="18" name="Text 10"/>
          <p:cNvSpPr/>
          <p:nvPr/>
        </p:nvSpPr>
        <p:spPr>
          <a:xfrm>
            <a:off x="793790" y="6474143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Для туристско-краеведческой секции это означает изменение подхода к подготовке материалов, обработке полевых данных и проектной деятельности.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73116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Нейросети в обучении: инструментарий педагога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2488883"/>
            <a:ext cx="1134070" cy="16698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54674" y="271569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 err="1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Генерация</a:t>
            </a: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 </a:t>
            </a:r>
            <a:r>
              <a:rPr lang="ru-RU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материала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154674" y="3206115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Создание текстов,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реконструкций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(Sora, </a:t>
            </a:r>
            <a:r>
              <a:rPr lang="en-US" sz="17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Deepseek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, Kandinsky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, Алиса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)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4158734"/>
            <a:ext cx="1134070" cy="166985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54674" y="4385548"/>
            <a:ext cx="303811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Адаптация материала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2154674" y="4875967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Объяснение сложных тем простым языком, дифференциация контента для разных возрастов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5828586"/>
            <a:ext cx="1134070" cy="166985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54674" y="60554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Проверка работ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2154674" y="6545818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Автоматизированная проверка тестов, первичный анализ эссе и проектов</a:t>
            </a:r>
            <a:endParaRPr lang="en-US" sz="1750" dirty="0"/>
          </a:p>
        </p:txBody>
      </p:sp>
      <p:pic>
        <p:nvPicPr>
          <p:cNvPr id="2" name="a02d6b626d511f19f4f666a6982643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Закладка 1" time="3148.9651"/>
                  </p14:bmkLst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7024" y="2407817"/>
            <a:ext cx="5062166" cy="382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1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9856" y="589240"/>
            <a:ext cx="12231767" cy="669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ИИ в воспитании: новые возможности и риски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749856" y="2559129"/>
            <a:ext cx="2678311" cy="334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Возможности</a:t>
            </a:r>
            <a:endParaRPr lang="en-US" sz="2100" dirty="0"/>
          </a:p>
        </p:txBody>
      </p:sp>
      <p:sp>
        <p:nvSpPr>
          <p:cNvPr id="4" name="Text 2"/>
          <p:cNvSpPr/>
          <p:nvPr/>
        </p:nvSpPr>
        <p:spPr>
          <a:xfrm>
            <a:off x="749856" y="3096339"/>
            <a:ext cx="8351996" cy="18794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Формирование цифровой гигиены и информационной культуры</a:t>
            </a:r>
            <a:endParaRPr lang="en-US" sz="165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Развитие критического мышления через </a:t>
            </a:r>
            <a:r>
              <a:rPr lang="en-US" sz="16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анализ</a:t>
            </a: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«</a:t>
            </a:r>
            <a:r>
              <a:rPr lang="ru-RU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недостоверных данных</a:t>
            </a: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» ИИ</a:t>
            </a:r>
            <a:endParaRPr lang="en-US" sz="165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Воспитание патриотизма через цифровые архивы и виртуальные реконструкции</a:t>
            </a:r>
            <a:endParaRPr lang="en-US" sz="165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Создание интерактивных </a:t>
            </a:r>
            <a:r>
              <a:rPr lang="en-US" sz="16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карт</a:t>
            </a: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местности </a:t>
            </a: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(VR/AR)</a:t>
            </a:r>
            <a:endParaRPr lang="en-US" sz="1650" dirty="0"/>
          </a:p>
        </p:txBody>
      </p:sp>
      <p:sp>
        <p:nvSpPr>
          <p:cNvPr id="5" name="Text 3"/>
          <p:cNvSpPr/>
          <p:nvPr/>
        </p:nvSpPr>
        <p:spPr>
          <a:xfrm>
            <a:off x="749856" y="5178147"/>
            <a:ext cx="2678311" cy="334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10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Риски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749856" y="5715357"/>
            <a:ext cx="8351996" cy="10001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Необходимость обучения критическому мышлению: нейросети склонны к выдаче недостоверных фактов. Важно учить детей перепроверять данные по </a:t>
            </a:r>
            <a:r>
              <a:rPr lang="en-US" sz="16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первоисточникам</a:t>
            </a:r>
            <a:r>
              <a:rPr lang="en-US" sz="16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.</a:t>
            </a:r>
            <a:endParaRPr lang="ru-RU" sz="1650" dirty="0">
              <a:solidFill>
                <a:srgbClr val="4A4A4A"/>
              </a:solidFill>
              <a:latin typeface="DM Sans" pitchFamily="34" charset="0"/>
              <a:ea typeface="DM Sans" pitchFamily="34" charset="-122"/>
              <a:cs typeface="DM Sans" pitchFamily="34" charset="-120"/>
            </a:endParaRPr>
          </a:p>
          <a:p>
            <a:pPr marL="0" indent="0" algn="l">
              <a:lnSpc>
                <a:spcPts val="2600"/>
              </a:lnSpc>
              <a:buNone/>
            </a:pPr>
            <a:endParaRPr lang="en-US" sz="165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156" y="1789986"/>
            <a:ext cx="4255889" cy="5674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50144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Практические примеры: ИИ в туристско-краеведческой деятельности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021330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 Light" pitchFamily="34" charset="0"/>
                <a:ea typeface="DM Sans Light" pitchFamily="34" charset="-122"/>
                <a:cs typeface="DM Sans Light" pitchFamily="34" charset="-120"/>
              </a:rPr>
              <a:t>01</a:t>
            </a:r>
            <a:endParaRPr lang="en-US" sz="17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3376374"/>
            <a:ext cx="6407944" cy="3048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93790" y="3550682"/>
            <a:ext cx="387536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 err="1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Обработка</a:t>
            </a: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 данных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89" y="3986623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Систематизация и структурирование данных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8548" y="3376374"/>
            <a:ext cx="6408063" cy="3048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93790" y="5163741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 Light" pitchFamily="34" charset="0"/>
                <a:ea typeface="DM Sans Light" pitchFamily="34" charset="-122"/>
                <a:cs typeface="DM Sans Light" pitchFamily="34" charset="-120"/>
              </a:rPr>
              <a:t>02</a:t>
            </a:r>
            <a:endParaRPr lang="en-US" sz="175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5496163"/>
            <a:ext cx="6407944" cy="3048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93790" y="569309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Создание контента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793790" y="6183511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Подготовка экскурсионных текстов, видео-презентаций и сайтов для проектов</a:t>
            </a:r>
            <a:endParaRPr lang="en-US" sz="1750" dirty="0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8548" y="5496163"/>
            <a:ext cx="6408063" cy="30480"/>
          </a:xfrm>
          <a:prstGeom prst="rect">
            <a:avLst/>
          </a:prstGeom>
        </p:spPr>
      </p:pic>
      <p:pic>
        <p:nvPicPr>
          <p:cNvPr id="19" name="4d463ec26d411f18763fe7e7de518bd">
            <a:hlinkClick r:id="" action="ppaction://media"/>
            <a:extLst>
              <a:ext uri="{FF2B5EF4-FFF2-40B4-BE49-F238E27FC236}">
                <a16:creationId xmlns:a16="http://schemas.microsoft.com/office/drawing/2014/main" xmlns="" id="{EADF381D-7D10-AC31-6182-064A729E541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01733" y="2615856"/>
            <a:ext cx="2227314" cy="327136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14CDA74-0A4E-1614-3F9E-AB57C4C9BC8F}"/>
              </a:ext>
            </a:extLst>
          </p:cNvPr>
          <p:cNvSpPr txBox="1"/>
          <p:nvPr/>
        </p:nvSpPr>
        <p:spPr>
          <a:xfrm>
            <a:off x="6998782" y="6007590"/>
            <a:ext cx="27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/>
              <a:t>Полякова Дарья Александровна 9 лет, </a:t>
            </a:r>
          </a:p>
          <a:p>
            <a:pPr algn="ctr"/>
            <a:r>
              <a:rPr lang="ru-RU"/>
              <a:t>ПДО Бакаева Н.В. </a:t>
            </a:r>
            <a:endParaRPr lang="ru-RU" dirty="0"/>
          </a:p>
        </p:txBody>
      </p:sp>
      <p:pic>
        <p:nvPicPr>
          <p:cNvPr id="21" name="2c1e78826d411f1afff328e885bd055">
            <a:hlinkClick r:id="" action="ppaction://media"/>
            <a:extLst>
              <a:ext uri="{FF2B5EF4-FFF2-40B4-BE49-F238E27FC236}">
                <a16:creationId xmlns:a16="http://schemas.microsoft.com/office/drawing/2014/main" xmlns="" id="{DC609C37-25A0-58CE-84A6-9765F1673EC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63859" y="2045141"/>
            <a:ext cx="3200744" cy="533457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A0D44C1-935B-92B7-3BE2-B281630DE950}"/>
              </a:ext>
            </a:extLst>
          </p:cNvPr>
          <p:cNvSpPr txBox="1"/>
          <p:nvPr/>
        </p:nvSpPr>
        <p:spPr>
          <a:xfrm>
            <a:off x="6916554" y="7098419"/>
            <a:ext cx="2797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Гудзь Любовь Евгеньевна 12 лет, ПДО Цанкан А.И.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5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096595" y="1347311"/>
            <a:ext cx="7923609" cy="1089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40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Цифровая образовательная среда: от слов к делу</a:t>
            </a:r>
            <a:endParaRPr lang="en-US" sz="3400" dirty="0"/>
          </a:p>
        </p:txBody>
      </p:sp>
      <p:sp>
        <p:nvSpPr>
          <p:cNvPr id="4" name="Shape 1"/>
          <p:cNvSpPr/>
          <p:nvPr/>
        </p:nvSpPr>
        <p:spPr>
          <a:xfrm>
            <a:off x="6096595" y="2637949"/>
            <a:ext cx="7923609" cy="1240274"/>
          </a:xfrm>
          <a:prstGeom prst="roundRect">
            <a:avLst>
              <a:gd name="adj" fmla="val 12652"/>
            </a:avLst>
          </a:prstGeom>
          <a:solidFill>
            <a:srgbClr val="FFFFFF"/>
          </a:solidFill>
          <a:ln w="22860">
            <a:solidFill>
              <a:srgbClr val="E5B2B7"/>
            </a:solidFill>
            <a:prstDash val="solid"/>
          </a:ln>
          <a:effectLst>
            <a:outerShdw dist="2286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" name="Shape 2"/>
          <p:cNvSpPr/>
          <p:nvPr/>
        </p:nvSpPr>
        <p:spPr>
          <a:xfrm>
            <a:off x="6119455" y="2660809"/>
            <a:ext cx="697349" cy="1194554"/>
          </a:xfrm>
          <a:prstGeom prst="roundRect">
            <a:avLst>
              <a:gd name="adj" fmla="val 18569"/>
            </a:avLst>
          </a:prstGeom>
          <a:solidFill>
            <a:srgbClr val="FFCCD1"/>
          </a:solidFill>
          <a:ln/>
          <a:effectLst>
            <a:outerShdw dist="2286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33530" y="3127296"/>
            <a:ext cx="261461" cy="26146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950750" y="2835116"/>
            <a:ext cx="2179439" cy="2724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ru-RU" sz="17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Алиса </a:t>
            </a:r>
            <a:r>
              <a:rPr lang="en-US" sz="17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AI</a:t>
            </a:r>
            <a:endParaRPr lang="en-US" sz="1700" dirty="0"/>
          </a:p>
        </p:txBody>
      </p:sp>
      <p:sp>
        <p:nvSpPr>
          <p:cNvPr id="8" name="Text 4"/>
          <p:cNvSpPr/>
          <p:nvPr/>
        </p:nvSpPr>
        <p:spPr>
          <a:xfrm>
            <a:off x="6950750" y="3187898"/>
            <a:ext cx="6872288" cy="4931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Единая цифровая платформа </a:t>
            </a:r>
            <a:r>
              <a:rPr lang="en-US" sz="1350" dirty="0" err="1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для</a:t>
            </a:r>
            <a:r>
              <a:rPr lang="en-US" sz="13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</a:t>
            </a:r>
            <a:r>
              <a:rPr lang="ru-RU" sz="13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генерации текстов через запросы и ключевые слова</a:t>
            </a:r>
            <a:endParaRPr lang="en-US" sz="1350" dirty="0"/>
          </a:p>
        </p:txBody>
      </p:sp>
      <p:sp>
        <p:nvSpPr>
          <p:cNvPr id="9" name="Shape 5"/>
          <p:cNvSpPr/>
          <p:nvPr/>
        </p:nvSpPr>
        <p:spPr>
          <a:xfrm>
            <a:off x="6096595" y="4012168"/>
            <a:ext cx="7923609" cy="1046083"/>
          </a:xfrm>
          <a:prstGeom prst="roundRect">
            <a:avLst>
              <a:gd name="adj" fmla="val 15001"/>
            </a:avLst>
          </a:prstGeom>
          <a:solidFill>
            <a:srgbClr val="FFFFFF"/>
          </a:solidFill>
          <a:ln w="22860">
            <a:solidFill>
              <a:srgbClr val="E5B2B7"/>
            </a:solidFill>
            <a:prstDash val="solid"/>
          </a:ln>
          <a:effectLst>
            <a:outerShdw dist="2286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" name="Shape 6"/>
          <p:cNvSpPr/>
          <p:nvPr/>
        </p:nvSpPr>
        <p:spPr>
          <a:xfrm>
            <a:off x="6119455" y="4035028"/>
            <a:ext cx="697349" cy="1000363"/>
          </a:xfrm>
          <a:prstGeom prst="roundRect">
            <a:avLst>
              <a:gd name="adj" fmla="val 18569"/>
            </a:avLst>
          </a:prstGeom>
          <a:solidFill>
            <a:srgbClr val="FFCCD1"/>
          </a:solidFill>
          <a:ln/>
          <a:effectLst>
            <a:outerShdw dist="2286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33530" y="4404360"/>
            <a:ext cx="261461" cy="261461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6950750" y="4209336"/>
            <a:ext cx="2179439" cy="2724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Яндекс.Учебник</a:t>
            </a:r>
            <a:endParaRPr lang="en-US" sz="1700" dirty="0"/>
          </a:p>
        </p:txBody>
      </p:sp>
      <p:sp>
        <p:nvSpPr>
          <p:cNvPr id="13" name="Text 8"/>
          <p:cNvSpPr/>
          <p:nvPr/>
        </p:nvSpPr>
        <p:spPr>
          <a:xfrm>
            <a:off x="6950750" y="4562118"/>
            <a:ext cx="6872288" cy="2465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Адаптивные задания и автоматизированная проверка работ</a:t>
            </a:r>
            <a:endParaRPr lang="en-US" sz="1350" dirty="0"/>
          </a:p>
        </p:txBody>
      </p:sp>
      <p:sp>
        <p:nvSpPr>
          <p:cNvPr id="14" name="Shape 9"/>
          <p:cNvSpPr/>
          <p:nvPr/>
        </p:nvSpPr>
        <p:spPr>
          <a:xfrm>
            <a:off x="6096595" y="5192197"/>
            <a:ext cx="7923609" cy="1046083"/>
          </a:xfrm>
          <a:prstGeom prst="roundRect">
            <a:avLst>
              <a:gd name="adj" fmla="val 15001"/>
            </a:avLst>
          </a:prstGeom>
          <a:solidFill>
            <a:srgbClr val="FFFFFF"/>
          </a:solidFill>
          <a:ln w="22860">
            <a:solidFill>
              <a:srgbClr val="E5B2B7"/>
            </a:solidFill>
            <a:prstDash val="solid"/>
          </a:ln>
          <a:effectLst>
            <a:outerShdw dist="2286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5" name="Shape 10"/>
          <p:cNvSpPr/>
          <p:nvPr/>
        </p:nvSpPr>
        <p:spPr>
          <a:xfrm>
            <a:off x="6119455" y="5215057"/>
            <a:ext cx="697349" cy="1000363"/>
          </a:xfrm>
          <a:prstGeom prst="roundRect">
            <a:avLst>
              <a:gd name="adj" fmla="val 18569"/>
            </a:avLst>
          </a:prstGeom>
          <a:solidFill>
            <a:srgbClr val="FFCCD1"/>
          </a:solidFill>
          <a:ln/>
          <a:effectLst>
            <a:outerShdw dist="2286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333530" y="5584388"/>
            <a:ext cx="261461" cy="261461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6950750" y="5389364"/>
            <a:ext cx="2179439" cy="2724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Сферум</a:t>
            </a:r>
            <a:endParaRPr lang="en-US" sz="1700" dirty="0"/>
          </a:p>
        </p:txBody>
      </p:sp>
      <p:sp>
        <p:nvSpPr>
          <p:cNvPr id="18" name="Text 12"/>
          <p:cNvSpPr/>
          <p:nvPr/>
        </p:nvSpPr>
        <p:spPr>
          <a:xfrm>
            <a:off x="6950750" y="5742146"/>
            <a:ext cx="6872288" cy="2465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Платформа для создания проектов и портфолио юного туриста</a:t>
            </a:r>
            <a:endParaRPr lang="en-US" sz="1350" dirty="0"/>
          </a:p>
        </p:txBody>
      </p:sp>
      <p:sp>
        <p:nvSpPr>
          <p:cNvPr id="19" name="Text 13"/>
          <p:cNvSpPr/>
          <p:nvPr/>
        </p:nvSpPr>
        <p:spPr>
          <a:xfrm>
            <a:off x="6096595" y="6389013"/>
            <a:ext cx="7923609" cy="4931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Гибридная среда позволяет вести цифровое портфолио: значки ГТО, количество пройденных маршрутов, участие в слетах через единые облачные сервисы.</a:t>
            </a:r>
            <a:endParaRPr lang="en-US" sz="1350" dirty="0"/>
          </a:p>
        </p:txBody>
      </p:sp>
      <p:pic>
        <p:nvPicPr>
          <p:cNvPr id="20" name="2922d6426da11f1ac6cc6bf8962b58a">
            <a:hlinkClick r:id="" action="ppaction://media"/>
            <a:extLst>
              <a:ext uri="{FF2B5EF4-FFF2-40B4-BE49-F238E27FC236}">
                <a16:creationId xmlns:a16="http://schemas.microsoft.com/office/drawing/2014/main" xmlns="" id="{B63D99EB-367F-A93E-4A90-ED50864DA0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12618" y="457200"/>
            <a:ext cx="4876800" cy="73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07927"/>
            <a:ext cx="887182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9C5461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Проблемы и вызовы внедрения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670334"/>
            <a:ext cx="6407944" cy="2093714"/>
          </a:xfrm>
          <a:prstGeom prst="roundRect">
            <a:avLst>
              <a:gd name="adj" fmla="val 6988"/>
            </a:avLst>
          </a:prstGeom>
          <a:solidFill>
            <a:srgbClr val="FFFFFF"/>
          </a:solidFill>
          <a:ln w="30480">
            <a:solidFill>
              <a:srgbClr val="E5B2B7"/>
            </a:solidFill>
            <a:prstDash val="solid"/>
          </a:ln>
          <a:effectLst>
            <a:outerShdw dist="2921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10" y="2670334"/>
            <a:ext cx="121920" cy="209371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42524" y="2927628"/>
            <a:ext cx="326981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Цифровое неравенство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142524" y="3418046"/>
            <a:ext cx="58019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Не все семьи могут обеспечить ребенка мощным гаджетом, а </a:t>
            </a:r>
            <a:r>
              <a:rPr lang="ru-RU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у некоторых</a:t>
            </a: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может отсутствовать интернет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7428548" y="2670334"/>
            <a:ext cx="6408063" cy="2093714"/>
          </a:xfrm>
          <a:prstGeom prst="roundRect">
            <a:avLst>
              <a:gd name="adj" fmla="val 6988"/>
            </a:avLst>
          </a:prstGeom>
          <a:solidFill>
            <a:srgbClr val="FFFFFF"/>
          </a:solidFill>
          <a:ln w="30480">
            <a:solidFill>
              <a:srgbClr val="E5B2B7"/>
            </a:solidFill>
            <a:prstDash val="solid"/>
          </a:ln>
          <a:effectLst>
            <a:outerShdw dist="2921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067" y="2670334"/>
            <a:ext cx="121920" cy="209371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7777282" y="2927628"/>
            <a:ext cx="452830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Педагогическая компетентность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7777282" y="3418046"/>
            <a:ext cx="580203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Необходимость обучения грамотному формулированию запросов (промтов) для получения качественного результата</a:t>
            </a:r>
            <a:endParaRPr lang="en-US" sz="1750" dirty="0"/>
          </a:p>
        </p:txBody>
      </p:sp>
      <p:sp>
        <p:nvSpPr>
          <p:cNvPr id="11" name="Shape 7"/>
          <p:cNvSpPr/>
          <p:nvPr/>
        </p:nvSpPr>
        <p:spPr>
          <a:xfrm>
            <a:off x="793790" y="4990862"/>
            <a:ext cx="6407944" cy="1730812"/>
          </a:xfrm>
          <a:prstGeom prst="roundRect">
            <a:avLst>
              <a:gd name="adj" fmla="val 8453"/>
            </a:avLst>
          </a:prstGeom>
          <a:solidFill>
            <a:srgbClr val="FFFFFF"/>
          </a:solidFill>
          <a:ln w="30480">
            <a:solidFill>
              <a:srgbClr val="E5B2B7"/>
            </a:solidFill>
            <a:prstDash val="solid"/>
          </a:ln>
          <a:effectLst>
            <a:outerShdw dist="2921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310" y="4990862"/>
            <a:ext cx="121920" cy="1730812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142524" y="524815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Авторство и этика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1142524" y="5738574"/>
            <a:ext cx="58019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Вопрос границ между помощью ИИ и плагиатом, регламентирование использования нейросетей</a:t>
            </a:r>
            <a:endParaRPr lang="en-US" sz="1750" dirty="0"/>
          </a:p>
        </p:txBody>
      </p:sp>
      <p:sp>
        <p:nvSpPr>
          <p:cNvPr id="15" name="Shape 10"/>
          <p:cNvSpPr/>
          <p:nvPr/>
        </p:nvSpPr>
        <p:spPr>
          <a:xfrm>
            <a:off x="7428548" y="4990862"/>
            <a:ext cx="6408063" cy="1730812"/>
          </a:xfrm>
          <a:prstGeom prst="roundRect">
            <a:avLst>
              <a:gd name="adj" fmla="val 8453"/>
            </a:avLst>
          </a:prstGeom>
          <a:solidFill>
            <a:srgbClr val="FFFFFF"/>
          </a:solidFill>
          <a:ln w="30480">
            <a:solidFill>
              <a:srgbClr val="E5B2B7"/>
            </a:solidFill>
            <a:prstDash val="solid"/>
          </a:ln>
          <a:effectLst>
            <a:outerShdw dist="29210" dir="2700000" algn="bl" rotWithShape="0">
              <a:srgbClr val="E5B2B7">
                <a:alpha val="10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8067" y="4990862"/>
            <a:ext cx="121920" cy="1730812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7777282" y="524815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A4A4A"/>
                </a:solidFill>
                <a:latin typeface="DM Sans Semi Bold" pitchFamily="34" charset="0"/>
                <a:ea typeface="DM Sans Semi Bold" pitchFamily="34" charset="-122"/>
                <a:cs typeface="DM Sans Semi Bold" pitchFamily="34" charset="-120"/>
              </a:rPr>
              <a:t>Социализация</a:t>
            </a:r>
            <a:endParaRPr lang="en-US" sz="2200" dirty="0"/>
          </a:p>
        </p:txBody>
      </p:sp>
      <p:sp>
        <p:nvSpPr>
          <p:cNvPr id="18" name="Text 12"/>
          <p:cNvSpPr/>
          <p:nvPr/>
        </p:nvSpPr>
        <p:spPr>
          <a:xfrm>
            <a:off x="7777282" y="5738574"/>
            <a:ext cx="58020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A4A4A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Сохранение «живого» общения в воспитательном процессе, баланс технологий и личного контакта</a:t>
            </a:r>
            <a:endParaRPr lang="en-US" sz="17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583</Words>
  <Application>Microsoft Office PowerPoint</Application>
  <PresentationFormat>Произвольный</PresentationFormat>
  <Paragraphs>99</Paragraphs>
  <Slides>11</Slides>
  <Notes>11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DM Sans Light</vt:lpstr>
      <vt:lpstr>DM Sans</vt:lpstr>
      <vt:lpstr>Arial</vt:lpstr>
      <vt:lpstr>DM Sans Semi Bold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lastModifiedBy>user</cp:lastModifiedBy>
  <cp:revision>4</cp:revision>
  <dcterms:created xsi:type="dcterms:W3CDTF">2026-03-23T16:04:06Z</dcterms:created>
  <dcterms:modified xsi:type="dcterms:W3CDTF">2026-03-24T02:37:00Z</dcterms:modified>
</cp:coreProperties>
</file>