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4"/>
  </p:sldMasterIdLst>
  <p:notesMasterIdLst>
    <p:notesMasterId r:id="rId23"/>
  </p:notesMasterIdLst>
  <p:sldIdLst>
    <p:sldId id="306" r:id="rId5"/>
    <p:sldId id="313" r:id="rId6"/>
    <p:sldId id="314" r:id="rId7"/>
    <p:sldId id="315" r:id="rId8"/>
    <p:sldId id="308" r:id="rId9"/>
    <p:sldId id="310" r:id="rId10"/>
    <p:sldId id="319" r:id="rId11"/>
    <p:sldId id="309" r:id="rId12"/>
    <p:sldId id="320" r:id="rId13"/>
    <p:sldId id="307" r:id="rId14"/>
    <p:sldId id="321" r:id="rId15"/>
    <p:sldId id="311" r:id="rId16"/>
    <p:sldId id="322" r:id="rId17"/>
    <p:sldId id="312" r:id="rId18"/>
    <p:sldId id="323" r:id="rId19"/>
    <p:sldId id="316" r:id="rId20"/>
    <p:sldId id="326" r:id="rId21"/>
    <p:sldId id="324" r:id="rId22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65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48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30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80BC7D-686D-411B-B403-D0FD986BDBA6}" type="datetimeFigureOut">
              <a:rPr lang="ru-RU" smtClean="0"/>
              <a:pPr/>
              <a:t>15.05.2026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0D2BC-8268-49AE-8E11-23D157A1F00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0453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 userDrawn="1"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rgbClr val="137718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prstClr val="black"/>
                </a:solidFill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 userDrawn="1"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prstClr val="black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 userDrawn="1"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prstClr val="black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 userDrawn="1"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 userDrawn="1"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rgbClr val="137718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prstClr val="black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 userDrawn="1"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pic>
        <p:nvPicPr>
          <p:cNvPr id="13" name="Picture 16" descr="книги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00663"/>
            <a:ext cx="9144000" cy="155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9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3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18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5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6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B77C71-059F-420E-92E1-A666B03E16E4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529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754CF7-D033-4B8B-B503-AFE89BBD0D01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189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3C5A51-940E-41DF-B777-795E8E1E862D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788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97D43C-FE44-407B-A61E-0048BCCC7155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78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F7890C-CB9D-4652-8677-A492D682C63F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342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054F9D-56CB-423C-A420-B849569B44E9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071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D33DC3-47D6-4353-8C0B-CCA6EDFA95A4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453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941808-371B-4E60-BCA9-FCC7C6DF4575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858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B1A4E2-AE0B-40FC-B42C-01484CE3B422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466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0029C0-1672-4470-89C9-D070B511DAC7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004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49ECB8-8280-451B-B1F4-01D370E9E438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526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 userDrawn="1"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6147" name="Rectangle 3"/>
            <p:cNvSpPr>
              <a:spLocks noChangeArrowheads="1"/>
            </p:cNvSpPr>
            <p:nvPr userDrawn="1"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rgbClr val="669900"/>
            </a:solidFill>
            <a:ln w="57150" cmpd="thinThick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prstClr val="black"/>
                </a:solidFill>
                <a:latin typeface="Times New Roman" pitchFamily="18" charset="0"/>
              </a:endParaRPr>
            </a:p>
          </p:txBody>
        </p:sp>
        <p:grpSp>
          <p:nvGrpSpPr>
            <p:cNvPr id="1035" name="Group 4"/>
            <p:cNvGrpSpPr>
              <a:grpSpLocks/>
            </p:cNvGrpSpPr>
            <p:nvPr userDrawn="1"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6149" name="Rectangle 5"/>
              <p:cNvSpPr>
                <a:spLocks noChangeArrowheads="1"/>
              </p:cNvSpPr>
              <p:nvPr userDrawn="1"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rgbClr val="669900"/>
              </a:solidFill>
              <a:ln w="57150" cmpd="thinThick">
                <a:solidFill>
                  <a:schemeClr val="fol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prstClr val="black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6150" name="Line 6"/>
              <p:cNvSpPr>
                <a:spLocks noChangeShapeType="1"/>
              </p:cNvSpPr>
              <p:nvPr userDrawn="1"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57150" cmpd="thinThick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имиииии</a:t>
            </a: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15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15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BAFBA3A5-75CE-4DEF-ABC2-C3313B8F02E9}" type="slidenum">
              <a:rPr lang="ru-RU" altLang="ru-RU" smtClean="0">
                <a:solidFill>
                  <a:prstClr val="black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6156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rgbClr val="0F5F13"/>
            </a:solidFill>
            <a:round/>
            <a:headEnd/>
            <a:tailEnd/>
          </a:ln>
          <a:effectLst/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pic>
        <p:nvPicPr>
          <p:cNvPr id="1033" name="Picture 21" descr="з"/>
          <p:cNvPicPr>
            <a:picLocks noChangeAspect="1" noChangeArrowheads="1"/>
          </p:cNvPicPr>
          <p:nvPr userDrawn="1"/>
        </p:nvPicPr>
        <p:blipFill>
          <a:blip r:embed="rId1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33963"/>
            <a:ext cx="9144000" cy="182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1327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anose="05000000000000000000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Методический семинар</a:t>
            </a:r>
            <a:br>
              <a:rPr lang="ru-RU" b="1" dirty="0"/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7917" y="1592943"/>
            <a:ext cx="7989683" cy="4530725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/>
              <a:t> «Модель цифровых компетенций педагога среднего профессионального образования»</a:t>
            </a:r>
          </a:p>
        </p:txBody>
      </p:sp>
    </p:spTree>
    <p:extLst>
      <p:ext uri="{BB962C8B-B14F-4D97-AF65-F5344CB8AC3E}">
        <p14:creationId xmlns:p14="http://schemas.microsoft.com/office/powerpoint/2010/main" val="831729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>
                <a:solidFill>
                  <a:schemeClr val="tx1"/>
                </a:solidFill>
              </a:rPr>
              <a:t>Схема группы медиа компетенций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5225" y="1747320"/>
            <a:ext cx="8084744" cy="4972082"/>
          </a:xfrm>
        </p:spPr>
        <p:txBody>
          <a:bodyPr/>
          <a:lstStyle/>
          <a:p>
            <a:pPr marL="0" lvl="0" indent="0">
              <a:buNone/>
            </a:pP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4" name="Picture 4980"/>
          <p:cNvPicPr/>
          <p:nvPr/>
        </p:nvPicPr>
        <p:blipFill>
          <a:blip r:embed="rId2"/>
          <a:stretch>
            <a:fillRect/>
          </a:stretch>
        </p:blipFill>
        <p:spPr>
          <a:xfrm>
            <a:off x="849085" y="1873884"/>
            <a:ext cx="7678057" cy="4425315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12971106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Виды</a:t>
            </a:r>
            <a:r>
              <a:rPr lang="en-US" dirty="0"/>
              <a:t> </a:t>
            </a:r>
            <a:r>
              <a:rPr lang="en-US" dirty="0" err="1"/>
              <a:t>цифровых</a:t>
            </a:r>
            <a:r>
              <a:rPr lang="en-US" dirty="0"/>
              <a:t> </a:t>
            </a:r>
            <a:r>
              <a:rPr lang="en-US" dirty="0" err="1"/>
              <a:t>компетенций</a:t>
            </a:r>
            <a:r>
              <a:rPr lang="en-US" dirty="0"/>
              <a:t> 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7936622"/>
              </p:ext>
            </p:extLst>
          </p:nvPr>
        </p:nvGraphicFramePr>
        <p:xfrm>
          <a:off x="682171" y="1524001"/>
          <a:ext cx="8251372" cy="52686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56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57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51878"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Цифровые компетенции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Характеристика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16808">
                <a:tc>
                  <a:txBody>
                    <a:bodyPr/>
                    <a:lstStyle/>
                    <a:p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Медиакомпетенция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Знать: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способы создания цифровых дидактических материалов (обработка звука, текста, видео, графики); способы создания сетевых дидактических материалов (мультимедийный материал, гипертекст, интерактивный материал). </a:t>
                      </a: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Уметь: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разрабатывать цифровые дидактические материалы (обработка звука, текста, видео, графики); разрабатывать сетевые дидактические материалы (мультимедийный материал, гипертекст, интерактивный материал). 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31925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5225" y="1747320"/>
            <a:ext cx="8084744" cy="4972082"/>
          </a:xfrm>
        </p:spPr>
        <p:txBody>
          <a:bodyPr/>
          <a:lstStyle/>
          <a:p>
            <a:pPr marL="0" lvl="0" indent="0">
              <a:buNone/>
            </a:pP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413435"/>
            <a:ext cx="76345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+mj-lt"/>
              </a:rPr>
              <a:t>Схема группы компетенций в области информационной безопасности </a:t>
            </a:r>
          </a:p>
        </p:txBody>
      </p:sp>
      <p:pic>
        <p:nvPicPr>
          <p:cNvPr id="8" name="Picture 5113"/>
          <p:cNvPicPr/>
          <p:nvPr/>
        </p:nvPicPr>
        <p:blipFill>
          <a:blip r:embed="rId2"/>
          <a:stretch>
            <a:fillRect/>
          </a:stretch>
        </p:blipFill>
        <p:spPr>
          <a:xfrm>
            <a:off x="653144" y="1503165"/>
            <a:ext cx="7895770" cy="4875864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35994520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tx1"/>
                </a:solidFill>
              </a:rPr>
              <a:t>Виды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цифровых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компетенций</a:t>
            </a:r>
            <a:r>
              <a:rPr lang="en-US" dirty="0">
                <a:solidFill>
                  <a:schemeClr val="tx1"/>
                </a:solidFill>
              </a:rPr>
              <a:t> </a:t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1266981"/>
              </p:ext>
            </p:extLst>
          </p:nvPr>
        </p:nvGraphicFramePr>
        <p:xfrm>
          <a:off x="638629" y="1607661"/>
          <a:ext cx="8048172" cy="5199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47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534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06855"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Цифровые компетенции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Характеристика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2685">
                <a:tc>
                  <a:txBody>
                    <a:bodyPr/>
                    <a:lstStyle/>
                    <a:p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Информационная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безопасность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Знать: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основы цифрового этикета, безопасности конфиденциальной информации, в том числе в области права. </a:t>
                      </a:r>
                    </a:p>
                    <a:p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Уметь: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соблюдать цифровой этикет, безопасность конфиденциальной информации, в том числе в области права. 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09508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Схема группы компетенций в области информационной безопасности </a:t>
            </a:r>
          </a:p>
        </p:txBody>
      </p:sp>
      <p:pic>
        <p:nvPicPr>
          <p:cNvPr id="4" name="Picture 5115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7658" y="1545771"/>
            <a:ext cx="7844972" cy="4905829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32033361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tx1"/>
                </a:solidFill>
              </a:rPr>
              <a:t>Виды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цифровых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компетенций</a:t>
            </a:r>
            <a:r>
              <a:rPr lang="en-US" dirty="0">
                <a:solidFill>
                  <a:schemeClr val="tx1"/>
                </a:solidFill>
              </a:rPr>
              <a:t> </a:t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5074924"/>
              </p:ext>
            </p:extLst>
          </p:nvPr>
        </p:nvGraphicFramePr>
        <p:xfrm>
          <a:off x="711200" y="1607661"/>
          <a:ext cx="7975600" cy="51632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587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68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9131"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Цифровые компетенции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Характеристика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122">
                <a:tc>
                  <a:txBody>
                    <a:bodyPr/>
                    <a:lstStyle/>
                    <a:p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Технологическая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Знать: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способы формализации данных, установки, подключения и использования стандартного программного обеспечения (ПО). </a:t>
                      </a:r>
                    </a:p>
                    <a:p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Уметь: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осуществлять формализацию данных, устанавливать, подключать и использовать стандартное ПО. 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61823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1524000"/>
            <a:ext cx="7772400" cy="4606925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/>
              <a:t>Цифровые компетенции педагога</a:t>
            </a:r>
            <a:r>
              <a:rPr lang="ru-RU" sz="2400" dirty="0"/>
              <a:t> – это знания, умения и навыки педагога, позволяющие эффективно применять цифровые технологии в образовательном процессе, а именно: </a:t>
            </a:r>
          </a:p>
          <a:p>
            <a:pPr lvl="0"/>
            <a:r>
              <a:rPr lang="ru-RU" sz="2400" dirty="0"/>
              <a:t>способствовать формированию цифровых навыков обучающихся; </a:t>
            </a:r>
          </a:p>
          <a:p>
            <a:pPr lvl="0"/>
            <a:r>
              <a:rPr lang="ru-RU" sz="2400" dirty="0"/>
              <a:t>реализовывать процессы совершенствования цифровых инноваций в обучении; </a:t>
            </a:r>
          </a:p>
          <a:p>
            <a:pPr lvl="0"/>
            <a:r>
              <a:rPr lang="en-US" sz="2400" dirty="0"/>
              <a:t>способствовать собственному профессиональному </a:t>
            </a:r>
            <a:r>
              <a:rPr lang="en-US" sz="2400" dirty="0" err="1"/>
              <a:t>развитию</a:t>
            </a:r>
            <a:r>
              <a:rPr lang="en-US" sz="2400" dirty="0"/>
              <a:t>. 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3875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3600" y="116114"/>
            <a:ext cx="7823200" cy="1304699"/>
          </a:xfrm>
        </p:spPr>
        <p:txBody>
          <a:bodyPr/>
          <a:lstStyle/>
          <a:p>
            <a:br>
              <a:rPr lang="ru-RU" dirty="0"/>
            </a:br>
            <a:r>
              <a:rPr lang="ru-RU" dirty="0">
                <a:solidFill>
                  <a:schemeClr val="tx1"/>
                </a:solidFill>
              </a:rPr>
              <a:t>Опросник для определения цифровых компетенций 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 </a:t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1560286"/>
            <a:ext cx="7772400" cy="4570639"/>
          </a:xfrm>
        </p:spPr>
        <p:txBody>
          <a:bodyPr/>
          <a:lstStyle/>
          <a:p>
            <a:pPr marL="0" indent="0">
              <a:buNone/>
            </a:pPr>
            <a:r>
              <a:rPr lang="ru-RU" sz="1400" b="1" dirty="0"/>
              <a:t>Уважаемые коллеги! </a:t>
            </a:r>
            <a:endParaRPr lang="ru-RU" sz="1400" dirty="0"/>
          </a:p>
          <a:p>
            <a:r>
              <a:rPr lang="ru-RU" sz="1400" dirty="0"/>
              <a:t>Вы участвуете в опросе, предназначенном для выявления наиболее значимых для педагогов компетенций в условиях цифровой трансформации образования. Это необходимо для планирования </a:t>
            </a:r>
            <a:r>
              <a:rPr lang="ru-RU" sz="1400" dirty="0" err="1"/>
              <a:t>внутриколледжных</a:t>
            </a:r>
            <a:r>
              <a:rPr lang="ru-RU" sz="1400" dirty="0"/>
              <a:t> курсов повышения квалификации, направленных на формирование цифровых компетенций. </a:t>
            </a:r>
          </a:p>
          <a:p>
            <a:r>
              <a:rPr lang="ru-RU" sz="1400" dirty="0"/>
              <a:t>Анкета состоит из 5 разделов, соответствующих 5 областям цифровых компетенций. </a:t>
            </a:r>
            <a:r>
              <a:rPr lang="en-US" sz="1400" dirty="0" err="1"/>
              <a:t>Каждый</a:t>
            </a:r>
            <a:r>
              <a:rPr lang="en-US" sz="1400" dirty="0"/>
              <a:t> </a:t>
            </a:r>
            <a:r>
              <a:rPr lang="en-US" sz="1400" dirty="0" err="1"/>
              <a:t>раздел</a:t>
            </a:r>
            <a:r>
              <a:rPr lang="en-US" sz="1400" dirty="0"/>
              <a:t> </a:t>
            </a:r>
            <a:r>
              <a:rPr lang="en-US" sz="1400" dirty="0" err="1"/>
              <a:t>включает</a:t>
            </a:r>
            <a:r>
              <a:rPr lang="en-US" sz="1400" dirty="0"/>
              <a:t> в </a:t>
            </a:r>
            <a:r>
              <a:rPr lang="en-US" sz="1400" dirty="0" err="1"/>
              <a:t>себя</a:t>
            </a:r>
            <a:r>
              <a:rPr lang="en-US" sz="1400" dirty="0"/>
              <a:t> </a:t>
            </a:r>
            <a:r>
              <a:rPr lang="en-US" sz="1400" dirty="0" err="1"/>
              <a:t>два</a:t>
            </a:r>
            <a:r>
              <a:rPr lang="en-US" sz="1400" dirty="0"/>
              <a:t> </a:t>
            </a:r>
            <a:r>
              <a:rPr lang="en-US" sz="1400" dirty="0" err="1"/>
              <a:t>вопроса</a:t>
            </a:r>
            <a:r>
              <a:rPr lang="en-US" sz="1400" dirty="0"/>
              <a:t> </a:t>
            </a:r>
            <a:r>
              <a:rPr lang="en-US" sz="1400" dirty="0" err="1"/>
              <a:t>для</a:t>
            </a:r>
            <a:r>
              <a:rPr lang="en-US" sz="1400" dirty="0"/>
              <a:t> </a:t>
            </a:r>
            <a:r>
              <a:rPr lang="en-US" sz="1400" dirty="0" err="1"/>
              <a:t>самоанализа</a:t>
            </a:r>
            <a:r>
              <a:rPr lang="en-US" sz="1400" dirty="0"/>
              <a:t>.  </a:t>
            </a:r>
            <a:endParaRPr lang="ru-RU" sz="1400" dirty="0"/>
          </a:p>
          <a:p>
            <a:pPr lvl="0"/>
            <a:r>
              <a:rPr lang="ru-RU" sz="1400" dirty="0"/>
              <a:t>Отвечая на первый вопрос оцените, пожалуйста, важность и значимость перечисленных профессиональных компетенций. Оценку производите по 5-балльной шкале, где «5» соответствует самой значимой (важной, актуальной) профессиональной компетенции, а «1» - наименее значимой.  </a:t>
            </a:r>
          </a:p>
          <a:p>
            <a:pPr lvl="0"/>
            <a:r>
              <a:rPr lang="ru-RU" sz="1400" dirty="0"/>
              <a:t>Отвечая на второй вопрос оцените, пожалуйста, Ваш персональный уровень владения профессиональной компетенцией. </a:t>
            </a:r>
            <a:r>
              <a:rPr lang="en-US" sz="1400" dirty="0" err="1"/>
              <a:t>Постарайтесь</a:t>
            </a:r>
            <a:r>
              <a:rPr lang="en-US" sz="1400" dirty="0"/>
              <a:t> </a:t>
            </a:r>
            <a:r>
              <a:rPr lang="en-US" sz="1400" dirty="0" err="1"/>
              <a:t>отнестись</a:t>
            </a:r>
            <a:r>
              <a:rPr lang="en-US" sz="1400" dirty="0"/>
              <a:t> к </a:t>
            </a:r>
            <a:r>
              <a:rPr lang="en-US" sz="1400" dirty="0" err="1"/>
              <a:t>оцениванию</a:t>
            </a:r>
            <a:r>
              <a:rPr lang="en-US" sz="1400" dirty="0"/>
              <a:t> </a:t>
            </a:r>
            <a:r>
              <a:rPr lang="en-US" sz="1400" dirty="0" err="1"/>
              <a:t>объективно</a:t>
            </a:r>
            <a:r>
              <a:rPr lang="en-US" sz="1400" dirty="0"/>
              <a:t>. </a:t>
            </a:r>
            <a:endParaRPr lang="ru-RU" sz="1400" dirty="0"/>
          </a:p>
          <a:p>
            <a:r>
              <a:rPr lang="ru-RU" sz="1400" dirty="0"/>
              <a:t>Оценку производите по 5-балльной шкале, где «5» соответствует высокому уровню навыков (компетенции) а «1» – самому низкому уровню.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02747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600" b="1" dirty="0"/>
              <a:t>                                                        </a:t>
            </a:r>
            <a:r>
              <a:rPr lang="en-US" sz="1600" b="1" dirty="0" err="1"/>
              <a:t>Литература</a:t>
            </a:r>
            <a:r>
              <a:rPr lang="en-US" sz="1600" b="1" dirty="0"/>
              <a:t> </a:t>
            </a:r>
            <a:endParaRPr lang="ru-RU" sz="1600" dirty="0"/>
          </a:p>
          <a:p>
            <a:pPr lvl="0"/>
            <a:r>
              <a:rPr lang="ru-RU" sz="1600" dirty="0"/>
              <a:t>Индекс цифровой грамотности (2017): всероссийское исследование. </a:t>
            </a:r>
            <a:r>
              <a:rPr lang="ru-RU" sz="1600" i="1" dirty="0"/>
              <a:t>Региональная общественная организация «Центр Интернет-технологий» </a:t>
            </a:r>
            <a:endParaRPr lang="ru-RU" sz="1600" dirty="0"/>
          </a:p>
          <a:p>
            <a:r>
              <a:rPr lang="ru-RU" sz="1600" i="1" dirty="0"/>
              <a:t>(РОЦИТ, 	2017). 	</a:t>
            </a:r>
            <a:r>
              <a:rPr lang="ru-RU" sz="1600" dirty="0"/>
              <a:t>Получено 	</a:t>
            </a:r>
          </a:p>
          <a:p>
            <a:pPr marL="0" indent="0">
              <a:buNone/>
            </a:pPr>
            <a:r>
              <a:rPr lang="ru-RU" sz="1600" dirty="0"/>
              <a:t>с </a:t>
            </a:r>
            <a:r>
              <a:rPr lang="en-US" sz="1600" dirty="0"/>
              <a:t>https</a:t>
            </a:r>
            <a:r>
              <a:rPr lang="ru-RU" sz="1600" dirty="0"/>
              <a:t>://</a:t>
            </a:r>
            <a:r>
              <a:rPr lang="en-US" sz="1600" dirty="0" err="1"/>
              <a:t>rocit</a:t>
            </a:r>
            <a:r>
              <a:rPr lang="ru-RU" sz="1600" dirty="0"/>
              <a:t>.</a:t>
            </a:r>
            <a:r>
              <a:rPr lang="en-US" sz="1600" dirty="0" err="1"/>
              <a:t>ru</a:t>
            </a:r>
            <a:r>
              <a:rPr lang="ru-RU" sz="1600" dirty="0"/>
              <a:t>/</a:t>
            </a:r>
            <a:r>
              <a:rPr lang="en-US" sz="1600" dirty="0"/>
              <a:t>uploads</a:t>
            </a:r>
            <a:r>
              <a:rPr lang="ru-RU" sz="1600" dirty="0"/>
              <a:t>/769</a:t>
            </a:r>
            <a:r>
              <a:rPr lang="en-US" sz="1600" dirty="0"/>
              <a:t>c</a:t>
            </a:r>
            <a:r>
              <a:rPr lang="ru-RU" sz="1600" dirty="0"/>
              <a:t>4</a:t>
            </a:r>
            <a:r>
              <a:rPr lang="en-US" sz="1600" dirty="0" err="1"/>
              <a:t>df</a:t>
            </a:r>
            <a:r>
              <a:rPr lang="ru-RU" sz="1600" dirty="0"/>
              <a:t>4</a:t>
            </a:r>
            <a:r>
              <a:rPr lang="en-US" sz="1600" dirty="0" err="1"/>
              <a:t>bc</a:t>
            </a:r>
            <a:r>
              <a:rPr lang="ru-RU" sz="1600" dirty="0"/>
              <a:t>6</a:t>
            </a:r>
            <a:r>
              <a:rPr lang="en-US" sz="1600" dirty="0"/>
              <a:t>f</a:t>
            </a:r>
            <a:r>
              <a:rPr lang="ru-RU" sz="1600" dirty="0"/>
              <a:t>0</a:t>
            </a:r>
            <a:r>
              <a:rPr lang="en-US" sz="1600" dirty="0" err="1"/>
              <a:t>bd</a:t>
            </a:r>
            <a:r>
              <a:rPr lang="ru-RU" sz="1600" dirty="0"/>
              <a:t>6</a:t>
            </a:r>
            <a:r>
              <a:rPr lang="en-US" sz="1600" dirty="0"/>
              <a:t>ab</a:t>
            </a:r>
            <a:r>
              <a:rPr lang="ru-RU" sz="1600" dirty="0"/>
              <a:t>0</a:t>
            </a:r>
            <a:r>
              <a:rPr lang="en-US" sz="1600" dirty="0" err="1"/>
              <a:t>fbe</a:t>
            </a:r>
            <a:r>
              <a:rPr lang="ru-RU" sz="1600" dirty="0"/>
              <a:t>57</a:t>
            </a:r>
            <a:r>
              <a:rPr lang="en-US" sz="1600" dirty="0"/>
              <a:t>a</a:t>
            </a:r>
            <a:r>
              <a:rPr lang="ru-RU" sz="1600" dirty="0"/>
              <a:t>056</a:t>
            </a:r>
            <a:r>
              <a:rPr lang="en-US" sz="1600" dirty="0"/>
              <a:t>e</a:t>
            </a:r>
            <a:r>
              <a:rPr lang="ru-RU" sz="1600" dirty="0"/>
              <a:t>769</a:t>
            </a:r>
            <a:r>
              <a:rPr lang="en-US" sz="1600" dirty="0"/>
              <a:t>b</a:t>
            </a:r>
            <a:r>
              <a:rPr lang="ru-RU" sz="1600" dirty="0"/>
              <a:t>8</a:t>
            </a:r>
            <a:r>
              <a:rPr lang="en-US" sz="1600" dirty="0"/>
              <a:t>be</a:t>
            </a:r>
            <a:r>
              <a:rPr lang="ru-RU" sz="1600" dirty="0"/>
              <a:t>6</a:t>
            </a:r>
            <a:r>
              <a:rPr lang="en-US" sz="1600" dirty="0" err="1"/>
              <a:t>bcf</a:t>
            </a:r>
            <a:r>
              <a:rPr lang="ru-RU" sz="1600" dirty="0"/>
              <a:t>.</a:t>
            </a:r>
            <a:r>
              <a:rPr lang="en-US" sz="1600" dirty="0"/>
              <a:t>pdf </a:t>
            </a:r>
            <a:endParaRPr lang="ru-RU" sz="1600" dirty="0"/>
          </a:p>
          <a:p>
            <a:pPr lvl="0"/>
            <a:r>
              <a:rPr lang="ru-RU" sz="1600" dirty="0"/>
              <a:t>Обучение цифровым навыкам: глобальные вызовы и передовые практики: аналитический отчет АНО ДПО «Корпоративный университет </a:t>
            </a:r>
          </a:p>
          <a:p>
            <a:r>
              <a:rPr lang="ru-RU" sz="1600" dirty="0"/>
              <a:t>Сбербанка» 	</a:t>
            </a:r>
            <a:r>
              <a:rPr lang="ru-RU" sz="1600" i="1" dirty="0"/>
              <a:t>(КУ 	Сбербанка, 	2022).</a:t>
            </a:r>
            <a:r>
              <a:rPr lang="ru-RU" sz="1600" dirty="0"/>
              <a:t> 	Получено 	</a:t>
            </a:r>
          </a:p>
          <a:p>
            <a:pPr marL="0" indent="0">
              <a:buNone/>
            </a:pPr>
            <a:r>
              <a:rPr lang="ru-RU" sz="1600" dirty="0"/>
              <a:t>с </a:t>
            </a:r>
            <a:r>
              <a:rPr lang="en-US" sz="1600" dirty="0"/>
              <a:t>https</a:t>
            </a:r>
            <a:r>
              <a:rPr lang="ru-RU" sz="1600" dirty="0"/>
              <a:t>://</a:t>
            </a:r>
            <a:r>
              <a:rPr lang="en-US" sz="1600" dirty="0" err="1"/>
              <a:t>obzory</a:t>
            </a:r>
            <a:r>
              <a:rPr lang="ru-RU" sz="1600" dirty="0"/>
              <a:t>.</a:t>
            </a:r>
            <a:r>
              <a:rPr lang="en-US" sz="1600" dirty="0" err="1"/>
              <a:t>hrmedia</a:t>
            </a:r>
            <a:r>
              <a:rPr lang="ru-RU" sz="1600" dirty="0"/>
              <a:t>.</a:t>
            </a:r>
            <a:r>
              <a:rPr lang="en-US" sz="1600" dirty="0" err="1"/>
              <a:t>ru</a:t>
            </a:r>
            <a:r>
              <a:rPr lang="ru-RU" sz="1600" dirty="0"/>
              <a:t>/</a:t>
            </a:r>
            <a:r>
              <a:rPr lang="en-US" sz="1600" dirty="0" err="1"/>
              <a:t>cifrovye</a:t>
            </a:r>
            <a:r>
              <a:rPr lang="ru-RU" sz="1600" dirty="0"/>
              <a:t>_</a:t>
            </a:r>
            <a:r>
              <a:rPr lang="en-US" sz="1600" dirty="0" err="1"/>
              <a:t>navyki</a:t>
            </a:r>
            <a:r>
              <a:rPr lang="ru-RU" sz="1600" dirty="0"/>
              <a:t>_</a:t>
            </a:r>
            <a:r>
              <a:rPr lang="en-US" sz="1600" dirty="0" err="1"/>
              <a:t>sotrudnika</a:t>
            </a:r>
            <a:r>
              <a:rPr lang="ru-RU" sz="1600" dirty="0"/>
              <a:t>. </a:t>
            </a:r>
          </a:p>
          <a:p>
            <a:pPr lvl="0"/>
            <a:r>
              <a:rPr lang="ru-RU" sz="1600" dirty="0" err="1"/>
              <a:t>Симарова</a:t>
            </a:r>
            <a:r>
              <a:rPr lang="ru-RU" sz="1600" dirty="0"/>
              <a:t>, И.С., </a:t>
            </a:r>
            <a:r>
              <a:rPr lang="ru-RU" sz="1600" dirty="0" err="1"/>
              <a:t>Алексеевичева</a:t>
            </a:r>
            <a:r>
              <a:rPr lang="ru-RU" sz="1600" dirty="0"/>
              <a:t>, Ю.В., </a:t>
            </a:r>
            <a:r>
              <a:rPr lang="ru-RU" sz="1600" dirty="0" err="1"/>
              <a:t>Жигин</a:t>
            </a:r>
            <a:r>
              <a:rPr lang="ru-RU" sz="1600" dirty="0"/>
              <a:t>, Д.В. (2022) Цифровые компетенции: понятие, виды, оценка и развитие. </a:t>
            </a:r>
            <a:r>
              <a:rPr lang="en-US" sz="1600" i="1" dirty="0" err="1"/>
              <a:t>Вопросы</a:t>
            </a:r>
            <a:r>
              <a:rPr lang="en-US" sz="1600" i="1" dirty="0"/>
              <a:t> </a:t>
            </a:r>
            <a:r>
              <a:rPr lang="en-US" sz="1600" i="1" dirty="0" err="1"/>
              <a:t>инновационной</a:t>
            </a:r>
            <a:r>
              <a:rPr lang="en-US" sz="1600" i="1" dirty="0"/>
              <a:t> </a:t>
            </a:r>
            <a:r>
              <a:rPr lang="en-US" sz="1600" i="1" dirty="0" err="1"/>
              <a:t>экономики</a:t>
            </a:r>
            <a:r>
              <a:rPr lang="en-US" sz="1600" i="1" dirty="0"/>
              <a:t>. 2022. </a:t>
            </a:r>
            <a:r>
              <a:rPr lang="en-US" sz="1600" i="1" dirty="0" err="1"/>
              <a:t>Том</a:t>
            </a:r>
            <a:r>
              <a:rPr lang="en-US" sz="1600" i="1" dirty="0"/>
              <a:t> 12. № 2. 935-948</a:t>
            </a:r>
            <a:r>
              <a:rPr lang="en-US" sz="1600" dirty="0"/>
              <a:t>.  </a:t>
            </a:r>
            <a:endParaRPr lang="ru-RU" sz="1600" dirty="0"/>
          </a:p>
          <a:p>
            <a:pPr lvl="0"/>
            <a:r>
              <a:rPr lang="ru-RU" sz="1600" dirty="0" err="1"/>
              <a:t>Хоченкова</a:t>
            </a:r>
            <a:r>
              <a:rPr lang="ru-RU" sz="1600" dirty="0"/>
              <a:t>, Т.Е. (2021) Модель цифровых компетенций педагогов: терминологический и содержательный аспекты. </a:t>
            </a:r>
            <a:r>
              <a:rPr lang="ru-RU" sz="1600" i="1" dirty="0"/>
              <a:t>Вестник РУДН. </a:t>
            </a:r>
            <a:r>
              <a:rPr lang="en-US" sz="1600" i="1" dirty="0" err="1"/>
              <a:t>Серия</a:t>
            </a:r>
            <a:r>
              <a:rPr lang="en-US" sz="1600" i="1" dirty="0"/>
              <a:t>: </a:t>
            </a:r>
            <a:endParaRPr lang="ru-RU" sz="1600" dirty="0"/>
          </a:p>
          <a:p>
            <a:r>
              <a:rPr lang="en-US" sz="1600" i="1" dirty="0" err="1"/>
              <a:t>Информатизация</a:t>
            </a:r>
            <a:r>
              <a:rPr lang="en-US" sz="1600" i="1" dirty="0"/>
              <a:t> </a:t>
            </a:r>
            <a:r>
              <a:rPr lang="en-US" sz="1600" i="1" dirty="0" err="1"/>
              <a:t>образования</a:t>
            </a:r>
            <a:r>
              <a:rPr lang="en-US" sz="1600" i="1" dirty="0"/>
              <a:t>. 2021. </a:t>
            </a:r>
            <a:r>
              <a:rPr lang="en-US" sz="1600" i="1" dirty="0" err="1"/>
              <a:t>Вып</a:t>
            </a:r>
            <a:r>
              <a:rPr lang="en-US" sz="1600" i="1" dirty="0"/>
              <a:t>. 18. № 4. 314–325. </a:t>
            </a:r>
            <a:endParaRPr lang="ru-RU" sz="1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8122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Целевая модель компетенций 2025: цифровые навыки </a:t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800" dirty="0"/>
              <a:t>«Целевая модель компетенций 2025», компетенций, значимых для эффективного развития общественного устройства и экономики РФ включает три группы компетенций: </a:t>
            </a:r>
          </a:p>
          <a:p>
            <a:r>
              <a:rPr lang="ru-RU" sz="1800" dirty="0"/>
              <a:t>социально-поведенческие;</a:t>
            </a:r>
          </a:p>
          <a:p>
            <a:r>
              <a:rPr lang="ru-RU" sz="1800" dirty="0"/>
              <a:t>Когнитивные;</a:t>
            </a:r>
          </a:p>
          <a:p>
            <a:r>
              <a:rPr lang="ru-RU" sz="1800" dirty="0"/>
              <a:t> цифровые навыки.</a:t>
            </a:r>
          </a:p>
        </p:txBody>
      </p:sp>
      <p:grpSp>
        <p:nvGrpSpPr>
          <p:cNvPr id="5" name="Group 151838"/>
          <p:cNvGrpSpPr/>
          <p:nvPr/>
        </p:nvGrpSpPr>
        <p:grpSpPr>
          <a:xfrm>
            <a:off x="1052286" y="3606800"/>
            <a:ext cx="7569199" cy="2648857"/>
            <a:chOff x="0" y="0"/>
            <a:chExt cx="6230767" cy="1535277"/>
          </a:xfrm>
        </p:grpSpPr>
        <p:sp>
          <p:nvSpPr>
            <p:cNvPr id="6" name="Rectangle 2207"/>
            <p:cNvSpPr/>
            <p:nvPr/>
          </p:nvSpPr>
          <p:spPr>
            <a:xfrm>
              <a:off x="5945127" y="1273503"/>
              <a:ext cx="59115" cy="261774"/>
            </a:xfrm>
            <a:prstGeom prst="rect">
              <a:avLst/>
            </a:prstGeom>
            <a:noFill/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0">
              <a:noAutofit/>
            </a:bodyPr>
            <a:lstStyle/>
            <a:p>
              <a:pPr marL="6350" marR="201295" indent="-6350" algn="l">
                <a:lnSpc>
                  <a:spcPct val="106000"/>
                </a:lnSpc>
                <a:spcAft>
                  <a:spcPts val="800"/>
                </a:spcAft>
              </a:pPr>
              <a:r>
                <a:rPr lang="ru-RU" sz="14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7" name="Shape 2303"/>
            <p:cNvSpPr/>
            <p:nvPr/>
          </p:nvSpPr>
          <p:spPr>
            <a:xfrm>
              <a:off x="2133468" y="68964"/>
              <a:ext cx="3792986" cy="5510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92983"/>
                <a:gd name="f4" fmla="val 551053"/>
                <a:gd name="f5" fmla="val 3701161"/>
                <a:gd name="f6" fmla="val 3751835"/>
                <a:gd name="f7" fmla="val 41148"/>
                <a:gd name="f8" fmla="val 91821"/>
                <a:gd name="f9" fmla="val 459232"/>
                <a:gd name="f10" fmla="val 509905"/>
                <a:gd name="f11" fmla="*/ f0 1 3792983"/>
                <a:gd name="f12" fmla="*/ f1 1 55105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792983"/>
                <a:gd name="f19" fmla="*/ f16 1 551053"/>
                <a:gd name="f20" fmla="*/ 0 1 f18"/>
                <a:gd name="f21" fmla="*/ 3792983 1 f18"/>
                <a:gd name="f22" fmla="*/ 0 1 f19"/>
                <a:gd name="f23" fmla="*/ 551053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792983" h="551053">
                  <a:moveTo>
                    <a:pt x="f2" y="f2"/>
                  </a:moveTo>
                  <a:lnTo>
                    <a:pt x="f5" y="f2"/>
                  </a:lnTo>
                  <a:cubicBezTo>
                    <a:pt x="f6" y="f2"/>
                    <a:pt x="f3" y="f7"/>
                    <a:pt x="f3" y="f8"/>
                  </a:cubicBezTo>
                  <a:lnTo>
                    <a:pt x="f3" y="f9"/>
                  </a:lnTo>
                  <a:cubicBezTo>
                    <a:pt x="f3" y="f10"/>
                    <a:pt x="f6" y="f4"/>
                    <a:pt x="f5" y="f4"/>
                  </a:cubicBezTo>
                  <a:lnTo>
                    <a:pt x="f2" y="f4"/>
                  </a:lnTo>
                  <a:lnTo>
                    <a:pt x="f2" y="f2"/>
                  </a:lnTo>
                  <a:close/>
                </a:path>
              </a:pathLst>
            </a:custGeom>
            <a:solidFill>
              <a:srgbClr val="D0D8E8">
                <a:alpha val="90196"/>
              </a:srgbClr>
            </a:solidFill>
            <a:ln cap="flat">
              <a:noFill/>
              <a:prstDash val="solid"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8" name="Shape 2305"/>
            <p:cNvSpPr/>
            <p:nvPr/>
          </p:nvSpPr>
          <p:spPr>
            <a:xfrm>
              <a:off x="2133468" y="68964"/>
              <a:ext cx="3792986" cy="5510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92983"/>
                <a:gd name="f4" fmla="val 551053"/>
                <a:gd name="f5" fmla="val 91821"/>
                <a:gd name="f6" fmla="val 459232"/>
                <a:gd name="f7" fmla="val 509905"/>
                <a:gd name="f8" fmla="val 3751835"/>
                <a:gd name="f9" fmla="val 3701161"/>
                <a:gd name="f10" fmla="val 41148"/>
                <a:gd name="f11" fmla="*/ f0 1 3792983"/>
                <a:gd name="f12" fmla="*/ f1 1 55105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792983"/>
                <a:gd name="f19" fmla="*/ f16 1 551053"/>
                <a:gd name="f20" fmla="*/ 0 1 f18"/>
                <a:gd name="f21" fmla="*/ 3792983 1 f18"/>
                <a:gd name="f22" fmla="*/ 0 1 f19"/>
                <a:gd name="f23" fmla="*/ 551053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792983" h="551053">
                  <a:moveTo>
                    <a:pt x="f3" y="f5"/>
                  </a:moveTo>
                  <a:lnTo>
                    <a:pt x="f3" y="f6"/>
                  </a:lnTo>
                  <a:cubicBezTo>
                    <a:pt x="f3" y="f7"/>
                    <a:pt x="f8" y="f4"/>
                    <a:pt x="f9" y="f4"/>
                  </a:cubicBezTo>
                  <a:lnTo>
                    <a:pt x="f2" y="f4"/>
                  </a:lnTo>
                  <a:lnTo>
                    <a:pt x="f2" y="f2"/>
                  </a:lnTo>
                  <a:lnTo>
                    <a:pt x="f9" y="f2"/>
                  </a:lnTo>
                  <a:cubicBezTo>
                    <a:pt x="f8" y="f2"/>
                    <a:pt x="f3" y="f10"/>
                    <a:pt x="f3" y="f5"/>
                  </a:cubicBezTo>
                  <a:close/>
                </a:path>
              </a:pathLst>
            </a:custGeom>
            <a:noFill/>
            <a:ln w="25402" cap="flat">
              <a:solidFill>
                <a:srgbClr val="D0D8E8">
                  <a:alpha val="90196"/>
                </a:srgbClr>
              </a:solidFill>
              <a:prstDash val="solid"/>
              <a:miter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9" name="Rectangle 2306"/>
            <p:cNvSpPr/>
            <p:nvPr/>
          </p:nvSpPr>
          <p:spPr>
            <a:xfrm>
              <a:off x="2382268" y="101973"/>
              <a:ext cx="70939" cy="184379"/>
            </a:xfrm>
            <a:prstGeom prst="rect">
              <a:avLst/>
            </a:prstGeom>
            <a:noFill/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0">
              <a:noAutofit/>
            </a:bodyPr>
            <a:lstStyle/>
            <a:p>
              <a:pPr marL="6350" marR="201295" indent="-6350" algn="l">
                <a:lnSpc>
                  <a:spcPct val="106000"/>
                </a:lnSpc>
                <a:spcAft>
                  <a:spcPts val="800"/>
                </a:spcAft>
              </a:pPr>
              <a:r>
                <a:rPr lang="en-US" sz="1200">
                  <a:solidFill>
                    <a:srgbClr val="333F5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•</a:t>
              </a:r>
              <a:endParaRPr lang="ru-RU" sz="14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0" name="Rectangle 2307"/>
            <p:cNvSpPr/>
            <p:nvPr/>
          </p:nvSpPr>
          <p:spPr>
            <a:xfrm>
              <a:off x="2496568" y="101973"/>
              <a:ext cx="1677274" cy="184379"/>
            </a:xfrm>
            <a:prstGeom prst="rect">
              <a:avLst/>
            </a:prstGeom>
            <a:noFill/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0">
              <a:noAutofit/>
            </a:bodyPr>
            <a:lstStyle/>
            <a:p>
              <a:pPr marL="6350" marR="201295" indent="-6350" algn="l">
                <a:lnSpc>
                  <a:spcPct val="106000"/>
                </a:lnSpc>
                <a:spcAft>
                  <a:spcPts val="800"/>
                </a:spcAft>
              </a:pPr>
              <a:r>
                <a:rPr lang="en-US" sz="1200" dirty="0">
                  <a:solidFill>
                    <a:srgbClr val="333F5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Программирование</a:t>
              </a:r>
              <a:endPara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1" name="Rectangle 2308"/>
            <p:cNvSpPr/>
            <p:nvPr/>
          </p:nvSpPr>
          <p:spPr>
            <a:xfrm>
              <a:off x="2382268" y="287395"/>
              <a:ext cx="70939" cy="184379"/>
            </a:xfrm>
            <a:prstGeom prst="rect">
              <a:avLst/>
            </a:prstGeom>
            <a:noFill/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0">
              <a:noAutofit/>
            </a:bodyPr>
            <a:lstStyle/>
            <a:p>
              <a:pPr marL="6350" marR="201295" indent="-6350" algn="l">
                <a:lnSpc>
                  <a:spcPct val="106000"/>
                </a:lnSpc>
                <a:spcAft>
                  <a:spcPts val="800"/>
                </a:spcAft>
              </a:pPr>
              <a:r>
                <a:rPr lang="en-US" sz="1200">
                  <a:solidFill>
                    <a:srgbClr val="333F5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•</a:t>
              </a:r>
              <a:endParaRPr lang="ru-RU" sz="14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2" name="Rectangle 2309"/>
            <p:cNvSpPr/>
            <p:nvPr/>
          </p:nvSpPr>
          <p:spPr>
            <a:xfrm>
              <a:off x="2496568" y="287395"/>
              <a:ext cx="2063407" cy="184379"/>
            </a:xfrm>
            <a:prstGeom prst="rect">
              <a:avLst/>
            </a:prstGeom>
            <a:noFill/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0">
              <a:noAutofit/>
            </a:bodyPr>
            <a:lstStyle/>
            <a:p>
              <a:pPr marL="6350" marR="201295" indent="-6350" algn="l">
                <a:lnSpc>
                  <a:spcPct val="106000"/>
                </a:lnSpc>
                <a:spcAft>
                  <a:spcPts val="800"/>
                </a:spcAft>
              </a:pPr>
              <a:r>
                <a:rPr lang="en-US" sz="1200">
                  <a:solidFill>
                    <a:srgbClr val="333F5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Разработка приложений</a:t>
              </a:r>
              <a:endParaRPr lang="ru-RU" sz="14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3" name="Rectangle 2310"/>
            <p:cNvSpPr/>
            <p:nvPr/>
          </p:nvSpPr>
          <p:spPr>
            <a:xfrm>
              <a:off x="2382268" y="470275"/>
              <a:ext cx="70939" cy="184379"/>
            </a:xfrm>
            <a:prstGeom prst="rect">
              <a:avLst/>
            </a:prstGeom>
            <a:noFill/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0">
              <a:noAutofit/>
            </a:bodyPr>
            <a:lstStyle/>
            <a:p>
              <a:pPr marL="6350" marR="201295" indent="-6350" algn="l">
                <a:lnSpc>
                  <a:spcPct val="106000"/>
                </a:lnSpc>
                <a:spcAft>
                  <a:spcPts val="800"/>
                </a:spcAft>
              </a:pPr>
              <a:r>
                <a:rPr lang="en-US" sz="1200">
                  <a:solidFill>
                    <a:srgbClr val="333F5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•</a:t>
              </a:r>
              <a:endParaRPr lang="ru-RU" sz="14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4" name="Rectangle 2311"/>
            <p:cNvSpPr/>
            <p:nvPr/>
          </p:nvSpPr>
          <p:spPr>
            <a:xfrm>
              <a:off x="2496568" y="470275"/>
              <a:ext cx="3734199" cy="184379"/>
            </a:xfrm>
            <a:prstGeom prst="rect">
              <a:avLst/>
            </a:prstGeom>
            <a:noFill/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0">
              <a:noAutofit/>
            </a:bodyPr>
            <a:lstStyle/>
            <a:p>
              <a:pPr marL="6350" marR="201295" indent="-6350" algn="l">
                <a:lnSpc>
                  <a:spcPct val="106000"/>
                </a:lnSpc>
                <a:spcAft>
                  <a:spcPts val="800"/>
                </a:spcAft>
              </a:pPr>
              <a:r>
                <a:rPr lang="en-US" sz="1200">
                  <a:solidFill>
                    <a:srgbClr val="333F5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Проектирование производственных систем</a:t>
              </a:r>
              <a:endParaRPr lang="ru-RU" sz="14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5" name="Shape 2312"/>
            <p:cNvSpPr/>
            <p:nvPr/>
          </p:nvSpPr>
          <p:spPr>
            <a:xfrm>
              <a:off x="0" y="0"/>
              <a:ext cx="2133468" cy="6889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133473"/>
                <a:gd name="f4" fmla="val 688975"/>
                <a:gd name="f5" fmla="val 114821"/>
                <a:gd name="f6" fmla="val 2018665"/>
                <a:gd name="f7" fmla="val 2082165"/>
                <a:gd name="f8" fmla="val 51435"/>
                <a:gd name="f9" fmla="val 114808"/>
                <a:gd name="f10" fmla="val 574040"/>
                <a:gd name="f11" fmla="val 637540"/>
                <a:gd name="f12" fmla="val 51410"/>
                <a:gd name="f13" fmla="*/ f0 1 2133473"/>
                <a:gd name="f14" fmla="*/ f1 1 68897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133473"/>
                <a:gd name="f21" fmla="*/ f18 1 688975"/>
                <a:gd name="f22" fmla="*/ 0 1 f20"/>
                <a:gd name="f23" fmla="*/ 2133473 1 f20"/>
                <a:gd name="f24" fmla="*/ 0 1 f21"/>
                <a:gd name="f25" fmla="*/ 688975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133473" h="688975">
                  <a:moveTo>
                    <a:pt x="f5" y="f2"/>
                  </a:moveTo>
                  <a:lnTo>
                    <a:pt x="f6" y="f2"/>
                  </a:lnTo>
                  <a:cubicBezTo>
                    <a:pt x="f7" y="f2"/>
                    <a:pt x="f3" y="f8"/>
                    <a:pt x="f3" y="f9"/>
                  </a:cubicBezTo>
                  <a:lnTo>
                    <a:pt x="f3" y="f10"/>
                  </a:lnTo>
                  <a:cubicBezTo>
                    <a:pt x="f3" y="f11"/>
                    <a:pt x="f7" y="f4"/>
                    <a:pt x="f6" y="f4"/>
                  </a:cubicBezTo>
                  <a:lnTo>
                    <a:pt x="f5" y="f4"/>
                  </a:lnTo>
                  <a:cubicBezTo>
                    <a:pt x="f12" y="f4"/>
                    <a:pt x="f2" y="f11"/>
                    <a:pt x="f2" y="f10"/>
                  </a:cubicBezTo>
                  <a:lnTo>
                    <a:pt x="f2" y="f9"/>
                  </a:lnTo>
                  <a:cubicBezTo>
                    <a:pt x="f2" y="f8"/>
                    <a:pt x="f12" y="f2"/>
                    <a:pt x="f5" y="f2"/>
                  </a:cubicBezTo>
                  <a:close/>
                </a:path>
              </a:pathLst>
            </a:custGeom>
            <a:solidFill>
              <a:srgbClr val="4F81BD"/>
            </a:solidFill>
            <a:ln cap="flat">
              <a:noFill/>
              <a:prstDash val="solid"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6" name="Shape 2313"/>
            <p:cNvSpPr/>
            <p:nvPr/>
          </p:nvSpPr>
          <p:spPr>
            <a:xfrm>
              <a:off x="0" y="0"/>
              <a:ext cx="2133468" cy="6889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133473"/>
                <a:gd name="f4" fmla="val 688975"/>
                <a:gd name="f5" fmla="val 114808"/>
                <a:gd name="f6" fmla="val 51435"/>
                <a:gd name="f7" fmla="val 51410"/>
                <a:gd name="f8" fmla="val 114821"/>
                <a:gd name="f9" fmla="val 2018665"/>
                <a:gd name="f10" fmla="val 2082165"/>
                <a:gd name="f11" fmla="val 574040"/>
                <a:gd name="f12" fmla="val 637540"/>
                <a:gd name="f13" fmla="*/ f0 1 2133473"/>
                <a:gd name="f14" fmla="*/ f1 1 68897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133473"/>
                <a:gd name="f21" fmla="*/ f18 1 688975"/>
                <a:gd name="f22" fmla="*/ 0 1 f20"/>
                <a:gd name="f23" fmla="*/ 2133473 1 f20"/>
                <a:gd name="f24" fmla="*/ 0 1 f21"/>
                <a:gd name="f25" fmla="*/ 688975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133473" h="688975">
                  <a:moveTo>
                    <a:pt x="f2" y="f5"/>
                  </a:moveTo>
                  <a:cubicBezTo>
                    <a:pt x="f2" y="f6"/>
                    <a:pt x="f7" y="f2"/>
                    <a:pt x="f8" y="f2"/>
                  </a:cubicBezTo>
                  <a:lnTo>
                    <a:pt x="f9" y="f2"/>
                  </a:lnTo>
                  <a:cubicBezTo>
                    <a:pt x="f10" y="f2"/>
                    <a:pt x="f3" y="f6"/>
                    <a:pt x="f3" y="f5"/>
                  </a:cubicBezTo>
                  <a:lnTo>
                    <a:pt x="f3" y="f11"/>
                  </a:lnTo>
                  <a:cubicBezTo>
                    <a:pt x="f3" y="f12"/>
                    <a:pt x="f10" y="f4"/>
                    <a:pt x="f9" y="f4"/>
                  </a:cubicBezTo>
                  <a:lnTo>
                    <a:pt x="f8" y="f4"/>
                  </a:lnTo>
                  <a:cubicBezTo>
                    <a:pt x="f7" y="f4"/>
                    <a:pt x="f2" y="f12"/>
                    <a:pt x="f2" y="f11"/>
                  </a:cubicBezTo>
                  <a:close/>
                </a:path>
              </a:pathLst>
            </a:custGeom>
            <a:noFill/>
            <a:ln w="25402" cap="flat">
              <a:solidFill>
                <a:srgbClr val="FFFFFF"/>
              </a:solidFill>
              <a:prstDash val="solid"/>
              <a:miter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7" name="Rectangle 2314"/>
            <p:cNvSpPr/>
            <p:nvPr/>
          </p:nvSpPr>
          <p:spPr>
            <a:xfrm>
              <a:off x="333756" y="267791"/>
              <a:ext cx="1949893" cy="245845"/>
            </a:xfrm>
            <a:prstGeom prst="rect">
              <a:avLst/>
            </a:prstGeom>
            <a:noFill/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0">
              <a:noAutofit/>
            </a:bodyPr>
            <a:lstStyle/>
            <a:p>
              <a:pPr marL="6350" marR="201295" indent="-6350" algn="l">
                <a:lnSpc>
                  <a:spcPct val="106000"/>
                </a:lnSpc>
                <a:spcAft>
                  <a:spcPts val="800"/>
                </a:spcAft>
              </a:pPr>
              <a:r>
                <a:rPr lang="en-US" sz="160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Создание систем</a:t>
              </a:r>
              <a:endParaRPr lang="ru-RU" sz="14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8" name="Shape 2316"/>
            <p:cNvSpPr/>
            <p:nvPr/>
          </p:nvSpPr>
          <p:spPr>
            <a:xfrm>
              <a:off x="2133468" y="792227"/>
              <a:ext cx="3792986" cy="5511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92983"/>
                <a:gd name="f4" fmla="val 551180"/>
                <a:gd name="f5" fmla="val 3701161"/>
                <a:gd name="f6" fmla="val 3751835"/>
                <a:gd name="f7" fmla="val 41148"/>
                <a:gd name="f8" fmla="val 91821"/>
                <a:gd name="f9" fmla="val 459232"/>
                <a:gd name="f10" fmla="val 510032"/>
                <a:gd name="f11" fmla="*/ f0 1 3792983"/>
                <a:gd name="f12" fmla="*/ f1 1 55118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792983"/>
                <a:gd name="f19" fmla="*/ f16 1 551180"/>
                <a:gd name="f20" fmla="*/ 0 1 f18"/>
                <a:gd name="f21" fmla="*/ 3792983 1 f18"/>
                <a:gd name="f22" fmla="*/ 0 1 f19"/>
                <a:gd name="f23" fmla="*/ 551180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792983" h="551180">
                  <a:moveTo>
                    <a:pt x="f2" y="f2"/>
                  </a:moveTo>
                  <a:lnTo>
                    <a:pt x="f5" y="f2"/>
                  </a:lnTo>
                  <a:cubicBezTo>
                    <a:pt x="f6" y="f2"/>
                    <a:pt x="f3" y="f7"/>
                    <a:pt x="f3" y="f8"/>
                  </a:cubicBezTo>
                  <a:lnTo>
                    <a:pt x="f3" y="f9"/>
                  </a:lnTo>
                  <a:cubicBezTo>
                    <a:pt x="f3" y="f10"/>
                    <a:pt x="f6" y="f4"/>
                    <a:pt x="f5" y="f4"/>
                  </a:cubicBezTo>
                  <a:lnTo>
                    <a:pt x="f2" y="f4"/>
                  </a:lnTo>
                  <a:lnTo>
                    <a:pt x="f2" y="f2"/>
                  </a:lnTo>
                  <a:close/>
                </a:path>
              </a:pathLst>
            </a:custGeom>
            <a:solidFill>
              <a:srgbClr val="D0D8E8">
                <a:alpha val="90196"/>
              </a:srgbClr>
            </a:solidFill>
            <a:ln cap="flat">
              <a:noFill/>
              <a:prstDash val="solid"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9" name="Shape 2318"/>
            <p:cNvSpPr/>
            <p:nvPr/>
          </p:nvSpPr>
          <p:spPr>
            <a:xfrm>
              <a:off x="2133468" y="792227"/>
              <a:ext cx="3792986" cy="5511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92983"/>
                <a:gd name="f4" fmla="val 551180"/>
                <a:gd name="f5" fmla="val 91821"/>
                <a:gd name="f6" fmla="val 459232"/>
                <a:gd name="f7" fmla="val 510032"/>
                <a:gd name="f8" fmla="val 3751835"/>
                <a:gd name="f9" fmla="val 3701161"/>
                <a:gd name="f10" fmla="val 41148"/>
                <a:gd name="f11" fmla="*/ f0 1 3792983"/>
                <a:gd name="f12" fmla="*/ f1 1 55118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792983"/>
                <a:gd name="f19" fmla="*/ f16 1 551180"/>
                <a:gd name="f20" fmla="*/ 0 1 f18"/>
                <a:gd name="f21" fmla="*/ 3792983 1 f18"/>
                <a:gd name="f22" fmla="*/ 0 1 f19"/>
                <a:gd name="f23" fmla="*/ 551180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792983" h="551180">
                  <a:moveTo>
                    <a:pt x="f3" y="f5"/>
                  </a:moveTo>
                  <a:lnTo>
                    <a:pt x="f3" y="f6"/>
                  </a:lnTo>
                  <a:cubicBezTo>
                    <a:pt x="f3" y="f7"/>
                    <a:pt x="f8" y="f4"/>
                    <a:pt x="f9" y="f4"/>
                  </a:cubicBezTo>
                  <a:lnTo>
                    <a:pt x="f2" y="f4"/>
                  </a:lnTo>
                  <a:lnTo>
                    <a:pt x="f2" y="f2"/>
                  </a:lnTo>
                  <a:lnTo>
                    <a:pt x="f9" y="f2"/>
                  </a:lnTo>
                  <a:cubicBezTo>
                    <a:pt x="f8" y="f2"/>
                    <a:pt x="f3" y="f10"/>
                    <a:pt x="f3" y="f5"/>
                  </a:cubicBezTo>
                  <a:close/>
                </a:path>
              </a:pathLst>
            </a:custGeom>
            <a:noFill/>
            <a:ln w="25402" cap="flat">
              <a:solidFill>
                <a:srgbClr val="D0D8E8">
                  <a:alpha val="90196"/>
                </a:srgbClr>
              </a:solidFill>
              <a:prstDash val="solid"/>
              <a:miter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20" name="Rectangle 2319"/>
            <p:cNvSpPr/>
            <p:nvPr/>
          </p:nvSpPr>
          <p:spPr>
            <a:xfrm>
              <a:off x="2382268" y="1009387"/>
              <a:ext cx="70939" cy="184379"/>
            </a:xfrm>
            <a:prstGeom prst="rect">
              <a:avLst/>
            </a:prstGeom>
            <a:noFill/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0">
              <a:noAutofit/>
            </a:bodyPr>
            <a:lstStyle/>
            <a:p>
              <a:pPr marL="6350" marR="201295" indent="-6350" algn="l">
                <a:lnSpc>
                  <a:spcPct val="106000"/>
                </a:lnSpc>
                <a:spcAft>
                  <a:spcPts val="800"/>
                </a:spcAft>
              </a:pPr>
              <a:r>
                <a:rPr lang="en-US" sz="1200">
                  <a:solidFill>
                    <a:srgbClr val="333F5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•</a:t>
              </a:r>
              <a:endParaRPr lang="ru-RU" sz="14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1" name="Rectangle 2320"/>
            <p:cNvSpPr/>
            <p:nvPr/>
          </p:nvSpPr>
          <p:spPr>
            <a:xfrm>
              <a:off x="2496568" y="1009387"/>
              <a:ext cx="2403518" cy="184379"/>
            </a:xfrm>
            <a:prstGeom prst="rect">
              <a:avLst/>
            </a:prstGeom>
            <a:noFill/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0">
              <a:noAutofit/>
            </a:bodyPr>
            <a:lstStyle/>
            <a:p>
              <a:pPr marL="6350" marR="201295" indent="-6350" algn="l">
                <a:lnSpc>
                  <a:spcPct val="106000"/>
                </a:lnSpc>
                <a:spcAft>
                  <a:spcPts val="800"/>
                </a:spcAft>
              </a:pPr>
              <a:r>
                <a:rPr lang="en-US" sz="1200" dirty="0" err="1">
                  <a:solidFill>
                    <a:srgbClr val="333F5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Обработка</a:t>
              </a:r>
              <a:r>
                <a:rPr lang="en-US" sz="1200" dirty="0">
                  <a:solidFill>
                    <a:srgbClr val="333F5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и </a:t>
              </a:r>
              <a:r>
                <a:rPr lang="en-US" sz="1200" dirty="0" err="1">
                  <a:solidFill>
                    <a:srgbClr val="333F5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анализ</a:t>
              </a:r>
              <a:r>
                <a:rPr lang="en-US" sz="1200" dirty="0">
                  <a:solidFill>
                    <a:srgbClr val="333F5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1200" dirty="0" err="1">
                  <a:solidFill>
                    <a:srgbClr val="333F5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данных</a:t>
              </a:r>
              <a:endPara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2" name="Shape 2321"/>
            <p:cNvSpPr/>
            <p:nvPr/>
          </p:nvSpPr>
          <p:spPr>
            <a:xfrm>
              <a:off x="0" y="723390"/>
              <a:ext cx="2133468" cy="6888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133473"/>
                <a:gd name="f4" fmla="val 688848"/>
                <a:gd name="f5" fmla="val 114821"/>
                <a:gd name="f6" fmla="val 2018665"/>
                <a:gd name="f7" fmla="val 2082165"/>
                <a:gd name="f8" fmla="val 51435"/>
                <a:gd name="f9" fmla="val 114808"/>
                <a:gd name="f10" fmla="val 574039"/>
                <a:gd name="f11" fmla="val 637412"/>
                <a:gd name="f12" fmla="val 51410"/>
                <a:gd name="f13" fmla="*/ f0 1 2133473"/>
                <a:gd name="f14" fmla="*/ f1 1 688848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133473"/>
                <a:gd name="f21" fmla="*/ f18 1 688848"/>
                <a:gd name="f22" fmla="*/ 0 1 f20"/>
                <a:gd name="f23" fmla="*/ 2133473 1 f20"/>
                <a:gd name="f24" fmla="*/ 0 1 f21"/>
                <a:gd name="f25" fmla="*/ 688848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133473" h="688848">
                  <a:moveTo>
                    <a:pt x="f5" y="f2"/>
                  </a:moveTo>
                  <a:lnTo>
                    <a:pt x="f6" y="f2"/>
                  </a:lnTo>
                  <a:cubicBezTo>
                    <a:pt x="f7" y="f2"/>
                    <a:pt x="f3" y="f8"/>
                    <a:pt x="f3" y="f9"/>
                  </a:cubicBezTo>
                  <a:lnTo>
                    <a:pt x="f3" y="f10"/>
                  </a:lnTo>
                  <a:cubicBezTo>
                    <a:pt x="f3" y="f11"/>
                    <a:pt x="f7" y="f4"/>
                    <a:pt x="f6" y="f4"/>
                  </a:cubicBezTo>
                  <a:lnTo>
                    <a:pt x="f5" y="f4"/>
                  </a:lnTo>
                  <a:cubicBezTo>
                    <a:pt x="f12" y="f4"/>
                    <a:pt x="f2" y="f11"/>
                    <a:pt x="f2" y="f10"/>
                  </a:cubicBezTo>
                  <a:lnTo>
                    <a:pt x="f2" y="f9"/>
                  </a:lnTo>
                  <a:cubicBezTo>
                    <a:pt x="f2" y="f8"/>
                    <a:pt x="f12" y="f2"/>
                    <a:pt x="f5" y="f2"/>
                  </a:cubicBezTo>
                  <a:close/>
                </a:path>
              </a:pathLst>
            </a:custGeom>
            <a:solidFill>
              <a:srgbClr val="4F81BD"/>
            </a:solidFill>
            <a:ln cap="flat">
              <a:noFill/>
              <a:prstDash val="solid"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23" name="Shape 2322"/>
            <p:cNvSpPr/>
            <p:nvPr/>
          </p:nvSpPr>
          <p:spPr>
            <a:xfrm>
              <a:off x="0" y="723390"/>
              <a:ext cx="2133468" cy="6888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133473"/>
                <a:gd name="f4" fmla="val 688848"/>
                <a:gd name="f5" fmla="val 114808"/>
                <a:gd name="f6" fmla="val 51435"/>
                <a:gd name="f7" fmla="val 51410"/>
                <a:gd name="f8" fmla="val 114821"/>
                <a:gd name="f9" fmla="val 2018665"/>
                <a:gd name="f10" fmla="val 2082165"/>
                <a:gd name="f11" fmla="val 574039"/>
                <a:gd name="f12" fmla="val 637412"/>
                <a:gd name="f13" fmla="*/ f0 1 2133473"/>
                <a:gd name="f14" fmla="*/ f1 1 688848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133473"/>
                <a:gd name="f21" fmla="*/ f18 1 688848"/>
                <a:gd name="f22" fmla="*/ 0 1 f20"/>
                <a:gd name="f23" fmla="*/ 2133473 1 f20"/>
                <a:gd name="f24" fmla="*/ 0 1 f21"/>
                <a:gd name="f25" fmla="*/ 688848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133473" h="688848">
                  <a:moveTo>
                    <a:pt x="f2" y="f5"/>
                  </a:moveTo>
                  <a:cubicBezTo>
                    <a:pt x="f2" y="f6"/>
                    <a:pt x="f7" y="f2"/>
                    <a:pt x="f8" y="f2"/>
                  </a:cubicBezTo>
                  <a:lnTo>
                    <a:pt x="f9" y="f2"/>
                  </a:lnTo>
                  <a:cubicBezTo>
                    <a:pt x="f10" y="f2"/>
                    <a:pt x="f3" y="f6"/>
                    <a:pt x="f3" y="f5"/>
                  </a:cubicBezTo>
                  <a:lnTo>
                    <a:pt x="f3" y="f11"/>
                  </a:lnTo>
                  <a:cubicBezTo>
                    <a:pt x="f3" y="f12"/>
                    <a:pt x="f10" y="f4"/>
                    <a:pt x="f9" y="f4"/>
                  </a:cubicBezTo>
                  <a:lnTo>
                    <a:pt x="f8" y="f4"/>
                  </a:lnTo>
                  <a:cubicBezTo>
                    <a:pt x="f7" y="f4"/>
                    <a:pt x="f2" y="f12"/>
                    <a:pt x="f2" y="f11"/>
                  </a:cubicBezTo>
                  <a:close/>
                </a:path>
              </a:pathLst>
            </a:custGeom>
            <a:noFill/>
            <a:ln w="25402" cap="flat">
              <a:solidFill>
                <a:srgbClr val="FFFFFF"/>
              </a:solidFill>
              <a:prstDash val="solid"/>
              <a:miter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24" name="Rectangle 2323"/>
            <p:cNvSpPr/>
            <p:nvPr/>
          </p:nvSpPr>
          <p:spPr>
            <a:xfrm>
              <a:off x="554985" y="873206"/>
              <a:ext cx="1362364" cy="245845"/>
            </a:xfrm>
            <a:prstGeom prst="rect">
              <a:avLst/>
            </a:prstGeom>
            <a:noFill/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0">
              <a:noAutofit/>
            </a:bodyPr>
            <a:lstStyle/>
            <a:p>
              <a:pPr marL="6350" marR="201295" indent="-6350" algn="l">
                <a:lnSpc>
                  <a:spcPct val="106000"/>
                </a:lnSpc>
                <a:spcAft>
                  <a:spcPts val="800"/>
                </a:spcAft>
              </a:pPr>
              <a:r>
                <a:rPr lang="en-US" sz="160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Управление</a:t>
              </a:r>
              <a:endParaRPr lang="ru-RU" sz="14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5" name="Rectangle 2324"/>
            <p:cNvSpPr/>
            <p:nvPr/>
          </p:nvSpPr>
          <p:spPr>
            <a:xfrm>
              <a:off x="455928" y="1085219"/>
              <a:ext cx="1625318" cy="275270"/>
            </a:xfrm>
            <a:prstGeom prst="rect">
              <a:avLst/>
            </a:prstGeom>
            <a:noFill/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0">
              <a:noAutofit/>
            </a:bodyPr>
            <a:lstStyle/>
            <a:p>
              <a:pPr marL="6350" marR="201295" indent="-6350" algn="l">
                <a:lnSpc>
                  <a:spcPct val="106000"/>
                </a:lnSpc>
                <a:spcAft>
                  <a:spcPts val="800"/>
                </a:spcAft>
              </a:pPr>
              <a:r>
                <a:rPr lang="en-US" sz="160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информацией</a:t>
              </a:r>
              <a:endParaRPr lang="ru-RU" sz="14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4945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>
                <a:solidFill>
                  <a:schemeClr val="tx1"/>
                </a:solidFill>
              </a:rPr>
              <a:t>Обобщенная модель индекса цифровой компетентности (фрагмент) </a:t>
            </a:r>
          </a:p>
        </p:txBody>
      </p:sp>
      <p:pic>
        <p:nvPicPr>
          <p:cNvPr id="4" name="Picture 3329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5144" y="1478870"/>
            <a:ext cx="6538686" cy="3389086"/>
          </a:xfrm>
          <a:prstGeom prst="rect">
            <a:avLst/>
          </a:prstGeom>
          <a:noFill/>
          <a:ln>
            <a:noFill/>
            <a:prstDash/>
          </a:ln>
        </p:spPr>
      </p:pic>
      <p:sp>
        <p:nvSpPr>
          <p:cNvPr id="5" name="Прямоугольник 4"/>
          <p:cNvSpPr/>
          <p:nvPr/>
        </p:nvSpPr>
        <p:spPr>
          <a:xfrm>
            <a:off x="1661886" y="4867956"/>
            <a:ext cx="665479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Одним из наиболее значимых научных подходов к определению цифровой компетентности в России признан подход, предложенный коллективом авторов под руководством Г.В. Солдатовой( </a:t>
            </a:r>
            <a:r>
              <a:rPr lang="ru-RU" i="1" dirty="0"/>
              <a:t>профессор, заместитель заведующего кафедрой психологии личности факультета психологии МГУ имени М.В. Ломоносова). </a:t>
            </a:r>
          </a:p>
        </p:txBody>
      </p:sp>
    </p:spTree>
    <p:extLst>
      <p:ext uri="{BB962C8B-B14F-4D97-AF65-F5344CB8AC3E}">
        <p14:creationId xmlns:p14="http://schemas.microsoft.com/office/powerpoint/2010/main" val="141731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6341" y="1420813"/>
            <a:ext cx="8055429" cy="4936444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b="1" dirty="0"/>
              <a:t>«Цифровые компетенции </a:t>
            </a:r>
            <a:r>
              <a:rPr lang="ru-RU" dirty="0"/>
              <a:t>– способность пользователя уверенно, эффективно и безопасно выбирать и применять инфо-коммуникационные технологии в разных сферах жизни, основанная на непрерывном овладении знаниями, умениями, мотивацией, </a:t>
            </a:r>
            <a:r>
              <a:rPr lang="ru-RU" dirty="0" err="1"/>
              <a:t>ответственностью»,Региональная</a:t>
            </a:r>
            <a:r>
              <a:rPr lang="ru-RU" dirty="0"/>
              <a:t> общественная организация «Центр Интернет-технологий»(РОЦИТ) </a:t>
            </a:r>
            <a:r>
              <a:rPr lang="en-US" dirty="0"/>
              <a:t>, 2017, с. 3).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53887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500" y="330199"/>
            <a:ext cx="8699500" cy="1090613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Структурная схема цифровых компетенций педагога </a:t>
            </a:r>
          </a:p>
        </p:txBody>
      </p:sp>
      <p:pic>
        <p:nvPicPr>
          <p:cNvPr id="4" name="Picture 4925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6246" y="1571171"/>
            <a:ext cx="7661697" cy="477520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88039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8500" y="0"/>
            <a:ext cx="8445500" cy="1420813"/>
          </a:xfrm>
        </p:spPr>
        <p:txBody>
          <a:bodyPr/>
          <a:lstStyle/>
          <a:p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Схема группы информационных компетенций </a:t>
            </a:r>
          </a:p>
        </p:txBody>
      </p:sp>
      <p:pic>
        <p:nvPicPr>
          <p:cNvPr id="4" name="Picture 492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9088" y="1600200"/>
            <a:ext cx="7698223" cy="4530725"/>
          </a:xfrm>
          <a:prstGeom prst="rect">
            <a:avLst/>
          </a:prstGeom>
          <a:noFill/>
          <a:ln>
            <a:noFill/>
            <a:prstDash/>
          </a:ln>
        </p:spPr>
      </p:pic>
      <p:sp>
        <p:nvSpPr>
          <p:cNvPr id="5" name="Прямоугольник 4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Схема группы информационных компетенций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58577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tx1"/>
                </a:solidFill>
              </a:rPr>
              <a:t>Виды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цифровых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компетенций</a:t>
            </a:r>
            <a:r>
              <a:rPr lang="en-US" dirty="0">
                <a:solidFill>
                  <a:schemeClr val="tx1"/>
                </a:solidFill>
              </a:rPr>
              <a:t> </a:t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5187180"/>
              </p:ext>
            </p:extLst>
          </p:nvPr>
        </p:nvGraphicFramePr>
        <p:xfrm>
          <a:off x="718456" y="1607661"/>
          <a:ext cx="7968344" cy="5250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55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17670"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Цифровые компетенции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Характеристика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2670">
                <a:tc>
                  <a:txBody>
                    <a:bodyPr/>
                    <a:lstStyle/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Информационная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Знать:</a:t>
                      </a: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различные поисковые системы в Интернете, инструменты работы с информацией; способы создания и применения фильтров; приемы анализа достоверности, критического и методического анализа полученной информации. </a:t>
                      </a:r>
                    </a:p>
                    <a:p>
                      <a:r>
                        <a:rPr lang="ru-RU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Уметь</a:t>
                      </a: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осуществлять поиск информации и применять инструменты работы с ней; создавать и применять фильтры; осуществлять анализ достоверности, критический и методический анализ полученной информации 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7498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700" y="0"/>
            <a:ext cx="8496300" cy="1143000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dirty="0">
                <a:solidFill>
                  <a:schemeClr val="tx1"/>
                </a:solidFill>
              </a:rPr>
              <a:t>Схема группы коммуникационных компетенций</a:t>
            </a:r>
          </a:p>
        </p:txBody>
      </p:sp>
      <p:pic>
        <p:nvPicPr>
          <p:cNvPr id="4" name="Picture 4978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1050" y="1480458"/>
            <a:ext cx="7724321" cy="4955268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3323118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tx1"/>
                </a:solidFill>
              </a:rPr>
              <a:t>Виды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цифровых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компетенций</a:t>
            </a:r>
            <a:r>
              <a:rPr lang="en-US" dirty="0">
                <a:solidFill>
                  <a:schemeClr val="tx1"/>
                </a:solidFill>
              </a:rPr>
              <a:t> </a:t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39778117"/>
              </p:ext>
            </p:extLst>
          </p:nvPr>
        </p:nvGraphicFramePr>
        <p:xfrm>
          <a:off x="682171" y="1545771"/>
          <a:ext cx="8186057" cy="518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3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2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03037"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Цифровые компетенции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Характеристика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8563">
                <a:tc>
                  <a:txBody>
                    <a:bodyPr/>
                    <a:lstStyle/>
                    <a:p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Коммуникационная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Знать: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облачные технологии; способы создания коммуникационных каналов связи; способы создания сетевой политики группы; правила общения с другими пользователями. </a:t>
                      </a:r>
                    </a:p>
                    <a:p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Уметь: 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работать в облачных технологиях; создавать коммуникационные каналы связи; </a:t>
                      </a: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применять сетевую политику группы; использовать правила общения с другими пользователями. 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9668935"/>
      </p:ext>
    </p:extLst>
  </p:cSld>
  <p:clrMapOvr>
    <a:masterClrMapping/>
  </p:clrMapOvr>
</p:sld>
</file>

<file path=ppt/theme/theme1.xml><?xml version="1.0" encoding="utf-8"?>
<a:theme xmlns:a="http://schemas.openxmlformats.org/drawingml/2006/main" name="1_Слои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D152A4D475B3F94B9A44EC35E28A4960" ma:contentTypeVersion="1" ma:contentTypeDescription="Создание документа." ma:contentTypeScope="" ma:versionID="46f56e486521e51090bd96ea8df1194b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2a10c82831e5d625bbb0173136b0368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Дата начала расписания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Дата окончания расписания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E14FB3A-98B0-4541-A9B6-6A9A9A4E971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F78A8B-7EE1-459B-81DE-8E382C3F86C9}">
  <ds:schemaRefs>
    <ds:schemaRef ds:uri="http://schemas.microsoft.com/sharepoint/v3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01F834A-76E6-4828-A761-3403309F8AD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1432</TotalTime>
  <Words>875</Words>
  <Application>Microsoft Office PowerPoint</Application>
  <PresentationFormat>Экран (4:3)</PresentationFormat>
  <Paragraphs>89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Times New Roman</vt:lpstr>
      <vt:lpstr>Wingdings</vt:lpstr>
      <vt:lpstr>1_Слои</vt:lpstr>
      <vt:lpstr>Методический семинар </vt:lpstr>
      <vt:lpstr>Целевая модель компетенций 2025: цифровые навыки  </vt:lpstr>
      <vt:lpstr> Обобщенная модель индекса цифровой компетентности (фрагмент) </vt:lpstr>
      <vt:lpstr>Презентация PowerPoint</vt:lpstr>
      <vt:lpstr>Структурная схема цифровых компетенций педагога </vt:lpstr>
      <vt:lpstr> Схема группы информационных компетенций </vt:lpstr>
      <vt:lpstr>Виды цифровых компетенций  </vt:lpstr>
      <vt:lpstr> Схема группы коммуникационных компетенций</vt:lpstr>
      <vt:lpstr>Виды цифровых компетенций  </vt:lpstr>
      <vt:lpstr> Схема группы медиа компетенций</vt:lpstr>
      <vt:lpstr>Виды цифровых компетенций  </vt:lpstr>
      <vt:lpstr> </vt:lpstr>
      <vt:lpstr>Виды цифровых компетенций  </vt:lpstr>
      <vt:lpstr>Схема группы компетенций в области информационной безопасности </vt:lpstr>
      <vt:lpstr>Виды цифровых компетенций  </vt:lpstr>
      <vt:lpstr>Презентация PowerPoint</vt:lpstr>
      <vt:lpstr> Опросник для определения цифровых компетенций    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Панюкова Екатерина Викторовна</cp:lastModifiedBy>
  <cp:revision>251</cp:revision>
  <cp:lastPrinted>2022-03-14T15:26:29Z</cp:lastPrinted>
  <dcterms:created xsi:type="dcterms:W3CDTF">2016-09-22T16:49:19Z</dcterms:created>
  <dcterms:modified xsi:type="dcterms:W3CDTF">2026-05-15T11:32:23Z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0x010100D152A4D475B3F94B9A44EC35E28A4960</vt:lpwstr>
  </property>
</Properties>
</file>