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96" r:id="rId14"/>
    <p:sldId id="289" r:id="rId15"/>
    <p:sldId id="290" r:id="rId16"/>
    <p:sldId id="292" r:id="rId17"/>
    <p:sldId id="291" r:id="rId18"/>
    <p:sldId id="293" r:id="rId19"/>
    <p:sldId id="294" r:id="rId20"/>
    <p:sldId id="295" r:id="rId21"/>
    <p:sldId id="271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C9DF00-B727-4210-9807-889B02A9E4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F2B9369-5641-491D-8777-52CA0A697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9DD092-52BE-4D15-BE9C-F11B06902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0B77E8-26A3-41FF-997B-370F0C47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7BFC46-CB3D-4088-9420-940050D59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481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E14F01-4A4C-4AF3-AECB-4784C6A01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A958473-3D98-4B49-B685-D3B30B0E6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327787-F8A4-4126-9C0F-4AF6EAA08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8AF2EA-C794-441D-83C7-B70C2323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A06243-803D-4773-BE65-F336440DB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553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E82CA04-2D45-4897-A025-29501BB5A2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C5F8BBC-795B-41F6-8C85-91EE681BBF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688D95-C23A-4212-9B0E-C2BDF0F26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5CF854-7696-438E-AD06-874191C0C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C2719C-9EEE-40BC-BB60-400854969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75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35F43F-6D5D-4358-800B-DD8F595DE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3E64D5-FED6-4FC3-9C4E-4D9E434126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DF7A0A-0B20-4047-B5A9-6CCB92905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39AF09-30DD-487C-987E-43FDB0F91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352D62-EBEE-4261-8625-557D02C42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322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20C87F-17D9-4C88-A29C-838032EF2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1A8589-0BEC-44A7-A34C-D7B591AF5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107BEB-3182-4AC1-A480-AE3CB728B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25F253-3309-4211-9AD0-0795AA2E4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3BB9C6-FE71-4AC5-B3B9-0FDDA0B3B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72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B5013-633D-4093-8D20-E1E0D75C7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1D3B51-9F48-4637-8C26-85BA2FD524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541782-BDF8-454F-8DA7-2C2D67FED3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5024EF-C65D-4EF2-BBBE-DC977FBEE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481F1F-9968-4A3C-80FE-AB46B4E97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7930319-7B01-4A22-8BB4-EDD3592E3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128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1A76B-D5F6-4993-879D-4DA7BA020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9ECD9D-C071-4376-B521-309524776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036A52-5F18-42CF-A2F7-DFBD7D633A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EEF64E-BEE3-47F2-A1DE-E73414E62F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27E9C06-12F9-4395-9959-7CCA349553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BCE3490-03FD-43AE-9D38-9E1B7C17D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67510EC-8A55-49E1-8757-02CDFEC08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167D9A9-3AAE-4B73-9A84-C3BE24C1E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637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12242E-EF1A-4102-980A-8CC83DD37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ECBB42D-9962-49E1-9570-7F43D3FEA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B9D051F-33D2-4B97-A83C-FD4CC1F98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DCF143C-8C6F-41A4-8367-264415228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584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9E376C0-544A-4FA2-AD5A-D1C0B88C5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11474D2-43B0-46BA-8511-B5FC3DD78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C3F372A-E5E8-4329-9A61-27CF052AD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952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8C17A6-8185-4709-B261-5484F2F34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5B9C70-9F1E-4EA3-BDC6-BFA1410C9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F66B9D-350D-4743-98C8-9D5C216C1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91496C-3118-4194-97F8-6A9E46E23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8E65E82-4598-4734-A38B-F6BA78899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F6C907-40AF-4278-B23E-9D7279116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197A3-475E-4706-8AE4-7EC350DC9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159770A-3C0E-452E-A060-A366418DDF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F22CB4-5FE3-4614-A33D-700F840FA1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B172B1-45AB-4E4E-A3DF-4C28FF5DB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7A5ABB-D77B-4659-B24A-2E613F9DC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53CBD9-50BF-4E67-8861-98D146B53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404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B9E58C-802C-4F23-95B1-8988D8ED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67BFFB7-14E1-4495-8C31-2B815C38B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CFDF19-29D7-47C0-ACFB-0AE319E21E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E1567-E3FF-483A-96B8-2AE7DB18496D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768D34-6B75-4778-B84B-AECA0C9223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E37287-2F0D-41EB-822D-50A0423565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040BF-96C8-4686-BD32-8A8F67E0FD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175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9BFC0A-1764-4778-B503-90003D7FD0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4629" y="217294"/>
            <a:ext cx="9144000" cy="2387600"/>
          </a:xfrm>
          <a:solidFill>
            <a:schemeClr val="lt1">
              <a:alpha val="61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Культура Владимирской губернии в начале XX в.</a:t>
            </a:r>
          </a:p>
        </p:txBody>
      </p:sp>
    </p:spTree>
    <p:extLst>
      <p:ext uri="{BB962C8B-B14F-4D97-AF65-F5344CB8AC3E}">
        <p14:creationId xmlns:p14="http://schemas.microsoft.com/office/powerpoint/2010/main" val="2657480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9537F-B6EB-C108-091B-62AA2744F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2F7210-75CF-2427-DA80-6311D5E2D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5" y="103414"/>
            <a:ext cx="12042710" cy="104425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sz="4000" dirty="0">
                <a:solidFill>
                  <a:schemeClr val="tx1"/>
                </a:solidFill>
                <a:effectLst/>
                <a:latin typeface="quote-cjk-patch"/>
              </a:rPr>
              <a:t>Храмы: не только богослужение, но и школа вкуса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CEF22C4-A436-0A70-839B-2E8686FD80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7E4EC25A-A6C8-236E-D85B-6A427367B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428977"/>
            <a:ext cx="92202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117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EB437-E486-FE17-8D3C-CD9D75785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FBB2E4-9A71-7F32-5062-C4097BC00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5" y="103414"/>
            <a:ext cx="12042710" cy="104425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sz="4000" dirty="0">
                <a:solidFill>
                  <a:schemeClr val="tx1"/>
                </a:solidFill>
                <a:effectLst/>
                <a:latin typeface="quote-cjk-patch"/>
              </a:rPr>
              <a:t>Храмы: не только богослужение, но и школа вкуса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7C4EDAE-1E89-721D-31C3-61A590217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2105F82D-1B14-F63C-2F16-7257AADAB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435" y="1308100"/>
            <a:ext cx="8169729" cy="544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61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C309E-7219-72F8-6459-AB9744401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433DD-C48F-295E-EC89-C89EBE5BC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5" y="103415"/>
            <a:ext cx="12042710" cy="110956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sz="4000" dirty="0">
                <a:solidFill>
                  <a:schemeClr val="tx1"/>
                </a:solidFill>
                <a:effectLst/>
                <a:latin typeface="quote-cjk-patch"/>
              </a:rPr>
              <a:t>Судьба культуры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2561AAC-D9DA-A107-999F-AB3021485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220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/>
              <a:t>К 1917 году — расцвет газет, библиотек.</a:t>
            </a:r>
          </a:p>
          <a:p>
            <a:endParaRPr lang="ru-RU" sz="3600" dirty="0"/>
          </a:p>
          <a:p>
            <a:r>
              <a:rPr lang="ru-RU" sz="3600" dirty="0"/>
              <a:t>Но уровень грамотности оставался низким.</a:t>
            </a:r>
          </a:p>
          <a:p>
            <a:endParaRPr lang="ru-RU" sz="3600" dirty="0"/>
          </a:p>
          <a:p>
            <a:r>
              <a:rPr lang="ru-RU" sz="3600" dirty="0"/>
              <a:t>Революция 1917 года резко изменит всё: храмы закроют, иконы уничтожат, многие усадьбы сгорят.</a:t>
            </a:r>
          </a:p>
        </p:txBody>
      </p:sp>
    </p:spTree>
    <p:extLst>
      <p:ext uri="{BB962C8B-B14F-4D97-AF65-F5344CB8AC3E}">
        <p14:creationId xmlns:p14="http://schemas.microsoft.com/office/powerpoint/2010/main" val="2472479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E7F29-C50B-ECA8-308F-A0BFA69F7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FFFD7D45-8B7E-4BA8-6981-47A232F26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55" y="289249"/>
            <a:ext cx="11364686" cy="64287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dirty="0"/>
              <a:t>В 1900 г. губерния занимала 8-е место в РФ по числу учащихся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В 1900 г. заложен Исторический музей и парк «Липки» во Владимире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Реальное училище открыто 9 сентября 1908 г., здание сохранилось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В 1919 г. семинария преобразована в Институт народного образования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«Владимирские епархиальные ведомости» основаны </a:t>
            </a:r>
            <a:r>
              <a:rPr lang="ru-RU" sz="3600" dirty="0" err="1"/>
              <a:t>свт</a:t>
            </a:r>
            <a:r>
              <a:rPr lang="ru-RU" sz="3600" dirty="0"/>
              <a:t>. Феофаном Затворником, выходили в 1865-1919 гг.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В 1902 г. начала выходить «Владимирская газета»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Народный дом открыт в январе 1905 г.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В 1891 г. иконописью в Мстёре и окрестностях занимались до 1000 чел.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В 1900 г. создана комиссия Кондакова по спасению иконописи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Стиль — «строгановские мелочные письма»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/>
              <a:t>Росписи </a:t>
            </a:r>
            <a:r>
              <a:rPr lang="ru-RU" sz="3600" dirty="0"/>
              <a:t>Васнецова в соборе Гусь-Хрустальном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В 1900 г. Гусевской хрустальный завод получил Гран-при в Париже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В 1902 г. кустари получили 3 золотые и 19 серебряных медалей в Петербурге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/>
              <a:t>В 1918-1919 гг. из всех церковных журналов России выходили только владимирские и новгородские</a:t>
            </a:r>
          </a:p>
        </p:txBody>
      </p:sp>
    </p:spTree>
    <p:extLst>
      <p:ext uri="{BB962C8B-B14F-4D97-AF65-F5344CB8AC3E}">
        <p14:creationId xmlns:p14="http://schemas.microsoft.com/office/powerpoint/2010/main" val="3735579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428A3-AD2C-E594-9342-352ED6EEE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C94301-D42B-6222-5005-13427A0E1321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/>
              <a:t>«Сыщик из 1917 года»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773964-6D23-9968-14FC-C58F2CBC0E13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dirty="0"/>
              <a:t>«В начале XX века во Владимирской губернии было 7 уездов. Главный город — Суздаль. Большинство детей учились в реальных училищах. Иконы из Палеха продавались по всей Европе. В Гусь-Хрустальном построили деревянную церковь».</a:t>
            </a:r>
          </a:p>
        </p:txBody>
      </p:sp>
    </p:spTree>
    <p:extLst>
      <p:ext uri="{BB962C8B-B14F-4D97-AF65-F5344CB8AC3E}">
        <p14:creationId xmlns:p14="http://schemas.microsoft.com/office/powerpoint/2010/main" val="3938021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BFA9B-6A94-D33C-55B5-18858CAA6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B68B50-18CB-7013-2656-95287C2D0259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/>
              <a:t>«Сыщик из 1917 года»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18907C-15D7-8561-48CA-B01495CC5D2B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dirty="0"/>
              <a:t>«В начале XX века во Владимирской губернии было </a:t>
            </a:r>
            <a:r>
              <a:rPr lang="ru-RU" sz="4400" b="1" dirty="0">
                <a:solidFill>
                  <a:srgbClr val="C00000"/>
                </a:solidFill>
              </a:rPr>
              <a:t>13</a:t>
            </a:r>
            <a:r>
              <a:rPr lang="ru-RU" sz="4400" dirty="0"/>
              <a:t> уездов. Главный город — Суздаль. Большинство детей учились в реальных училищах. Иконы из Палеха продавались по всей Европе. В Гусь-Хрустальном построили деревянную церковь».</a:t>
            </a:r>
          </a:p>
        </p:txBody>
      </p:sp>
    </p:spTree>
    <p:extLst>
      <p:ext uri="{BB962C8B-B14F-4D97-AF65-F5344CB8AC3E}">
        <p14:creationId xmlns:p14="http://schemas.microsoft.com/office/powerpoint/2010/main" val="1913114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7C28B-D759-544C-9C04-4AD2FCC18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F72E6-B851-F4E5-69D1-DB5D03906A6B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/>
              <a:t>«Сыщик из 1917 года»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CFE725-AD21-1728-8D8B-A394A920EBB9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dirty="0"/>
              <a:t>«В начале XX века во Владимирской губернии было </a:t>
            </a:r>
            <a:r>
              <a:rPr lang="ru-RU" sz="4400" b="1" dirty="0">
                <a:solidFill>
                  <a:srgbClr val="C00000"/>
                </a:solidFill>
              </a:rPr>
              <a:t>13</a:t>
            </a:r>
            <a:r>
              <a:rPr lang="ru-RU" sz="4400" dirty="0"/>
              <a:t> уездов. Главный город — </a:t>
            </a:r>
            <a:r>
              <a:rPr lang="ru-RU" sz="4400" b="1" dirty="0">
                <a:solidFill>
                  <a:srgbClr val="C00000"/>
                </a:solidFill>
              </a:rPr>
              <a:t>Владимир</a:t>
            </a:r>
            <a:r>
              <a:rPr lang="ru-RU" sz="4400" dirty="0"/>
              <a:t>. Большинство детей учились в реальных училищах. Иконы из Палеха продавались по всей Европе. В Гусь-Хрустальном построили деревянную церковь».</a:t>
            </a:r>
          </a:p>
        </p:txBody>
      </p:sp>
    </p:spTree>
    <p:extLst>
      <p:ext uri="{BB962C8B-B14F-4D97-AF65-F5344CB8AC3E}">
        <p14:creationId xmlns:p14="http://schemas.microsoft.com/office/powerpoint/2010/main" val="1398188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CC97F-7096-F187-A28C-24A0DC62D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4DE8E3-AFED-3DA9-7324-8EF186FDED0F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/>
              <a:t>«Сыщик из 1917 года»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7FA2A2-3421-9A81-59C6-E95B25EB5AF4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sz="4400" dirty="0"/>
              <a:t>«В начале XX века во Владимирской губернии было </a:t>
            </a:r>
            <a:r>
              <a:rPr lang="ru-RU" sz="4400" b="1" dirty="0">
                <a:solidFill>
                  <a:srgbClr val="C00000"/>
                </a:solidFill>
              </a:rPr>
              <a:t>13</a:t>
            </a:r>
            <a:r>
              <a:rPr lang="ru-RU" sz="4400" dirty="0"/>
              <a:t> уездов. Главный город — </a:t>
            </a:r>
            <a:r>
              <a:rPr lang="ru-RU" sz="4400" b="1" dirty="0">
                <a:solidFill>
                  <a:srgbClr val="C00000"/>
                </a:solidFill>
              </a:rPr>
              <a:t>Владимир</a:t>
            </a:r>
            <a:r>
              <a:rPr lang="ru-RU" sz="4400" dirty="0"/>
              <a:t>. Большинство детей учились в </a:t>
            </a:r>
            <a:r>
              <a:rPr lang="ru-RU" sz="4400" b="1" dirty="0">
                <a:solidFill>
                  <a:srgbClr val="C00000"/>
                </a:solidFill>
              </a:rPr>
              <a:t>земских и церковно-приходских школах</a:t>
            </a:r>
            <a:r>
              <a:rPr lang="ru-RU" sz="4400" dirty="0"/>
              <a:t>. Иконы из Палеха продавались по всей Европе. В Гусь-Хрустальном построили деревянную церковь».</a:t>
            </a:r>
          </a:p>
        </p:txBody>
      </p:sp>
    </p:spTree>
    <p:extLst>
      <p:ext uri="{BB962C8B-B14F-4D97-AF65-F5344CB8AC3E}">
        <p14:creationId xmlns:p14="http://schemas.microsoft.com/office/powerpoint/2010/main" val="407616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9ACAD-AD92-E88F-2A7A-72ADA613E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DCAABB-573E-EB61-A93B-BBD921D4A482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/>
              <a:t>«Сыщик из 1917 года»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A0CDD6-56F1-7D87-C049-E2E1556B7887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sz="4400" dirty="0"/>
              <a:t>«В начале XX века во Владимирской губернии было </a:t>
            </a:r>
            <a:r>
              <a:rPr lang="ru-RU" sz="4400" b="1" dirty="0">
                <a:solidFill>
                  <a:srgbClr val="C00000"/>
                </a:solidFill>
              </a:rPr>
              <a:t>13</a:t>
            </a:r>
            <a:r>
              <a:rPr lang="ru-RU" sz="4400" dirty="0"/>
              <a:t> уездов. Главный город — </a:t>
            </a:r>
            <a:r>
              <a:rPr lang="ru-RU" sz="4400" b="1" dirty="0">
                <a:solidFill>
                  <a:srgbClr val="C00000"/>
                </a:solidFill>
              </a:rPr>
              <a:t>Владимир</a:t>
            </a:r>
            <a:r>
              <a:rPr lang="ru-RU" sz="4400" dirty="0"/>
              <a:t>. Большинство детей учились в </a:t>
            </a:r>
            <a:r>
              <a:rPr lang="ru-RU" sz="4400" b="1" dirty="0">
                <a:solidFill>
                  <a:srgbClr val="C00000"/>
                </a:solidFill>
              </a:rPr>
              <a:t>земских и церковно-приходских школах</a:t>
            </a:r>
            <a:r>
              <a:rPr lang="ru-RU" sz="4400" dirty="0"/>
              <a:t>. Иконы из Палеха продавались по всей Европе. В Гусь-Хрустальном построили деревянную церковь».</a:t>
            </a:r>
          </a:p>
        </p:txBody>
      </p:sp>
    </p:spTree>
    <p:extLst>
      <p:ext uri="{BB962C8B-B14F-4D97-AF65-F5344CB8AC3E}">
        <p14:creationId xmlns:p14="http://schemas.microsoft.com/office/powerpoint/2010/main" val="2542119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2CEB2-6F94-F8FA-84D4-27FE10DC9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2010A9-771A-40CF-88EE-5E16E3D79A04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/>
              <a:t>«Сыщик из 1917 года»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D93557-1433-8A86-3DC7-B0DFC067AD7C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sz="4400" dirty="0"/>
              <a:t>«В начале XX века во Владимирской губернии было </a:t>
            </a:r>
            <a:r>
              <a:rPr lang="ru-RU" sz="4400" b="1" dirty="0">
                <a:solidFill>
                  <a:srgbClr val="C00000"/>
                </a:solidFill>
              </a:rPr>
              <a:t>13</a:t>
            </a:r>
            <a:r>
              <a:rPr lang="ru-RU" sz="4400" dirty="0"/>
              <a:t> уездов. Главный город — </a:t>
            </a:r>
            <a:r>
              <a:rPr lang="ru-RU" sz="4400" b="1" dirty="0">
                <a:solidFill>
                  <a:srgbClr val="C00000"/>
                </a:solidFill>
              </a:rPr>
              <a:t>Владимир</a:t>
            </a:r>
            <a:r>
              <a:rPr lang="ru-RU" sz="4400" dirty="0"/>
              <a:t>. Большинство детей учились в </a:t>
            </a:r>
            <a:r>
              <a:rPr lang="ru-RU" sz="4400" b="1" dirty="0">
                <a:solidFill>
                  <a:srgbClr val="C00000"/>
                </a:solidFill>
              </a:rPr>
              <a:t>земских и церковно-приходских школах</a:t>
            </a:r>
            <a:r>
              <a:rPr lang="ru-RU" sz="4400" dirty="0"/>
              <a:t>. Иконы из </a:t>
            </a:r>
            <a:r>
              <a:rPr lang="ru-RU" sz="4400" b="1" dirty="0" err="1">
                <a:solidFill>
                  <a:srgbClr val="C00000"/>
                </a:solidFill>
              </a:rPr>
              <a:t>Мстёры</a:t>
            </a:r>
            <a:r>
              <a:rPr lang="ru-RU" sz="4400" dirty="0"/>
              <a:t> продавались по всей Европе. В Гусь-Хрустальном построили деревянную церковь».</a:t>
            </a:r>
          </a:p>
        </p:txBody>
      </p:sp>
    </p:spTree>
    <p:extLst>
      <p:ext uri="{BB962C8B-B14F-4D97-AF65-F5344CB8AC3E}">
        <p14:creationId xmlns:p14="http://schemas.microsoft.com/office/powerpoint/2010/main" val="4253419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EBB12846-7422-4702-A154-A2D6DF9239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5374" b="6593"/>
          <a:stretch/>
        </p:blipFill>
        <p:spPr>
          <a:xfrm>
            <a:off x="1704008" y="0"/>
            <a:ext cx="8675670" cy="685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8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A09A2-C867-759F-1535-9FA4B1686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567112-E9A1-82AF-620C-ACB2C66EDD9A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/>
              <a:t>«Сыщик из 1917 года»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888CBF-3DF3-6400-C211-45899FEE762F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sz="4400" dirty="0"/>
              <a:t>«В начале XX века во Владимирской губернии было </a:t>
            </a:r>
            <a:r>
              <a:rPr lang="ru-RU" sz="4400" b="1" dirty="0">
                <a:solidFill>
                  <a:srgbClr val="C00000"/>
                </a:solidFill>
              </a:rPr>
              <a:t>13</a:t>
            </a:r>
            <a:r>
              <a:rPr lang="ru-RU" sz="4400" dirty="0"/>
              <a:t> уездов. Главный город — </a:t>
            </a:r>
            <a:r>
              <a:rPr lang="ru-RU" sz="4400" b="1" dirty="0">
                <a:solidFill>
                  <a:srgbClr val="C00000"/>
                </a:solidFill>
              </a:rPr>
              <a:t>Владимир</a:t>
            </a:r>
            <a:r>
              <a:rPr lang="ru-RU" sz="4400" dirty="0"/>
              <a:t>. Большинство детей учились в </a:t>
            </a:r>
            <a:r>
              <a:rPr lang="ru-RU" sz="4400" b="1" dirty="0">
                <a:solidFill>
                  <a:srgbClr val="C00000"/>
                </a:solidFill>
              </a:rPr>
              <a:t>земских и церковно-приходских школах</a:t>
            </a:r>
            <a:r>
              <a:rPr lang="ru-RU" sz="4400" dirty="0"/>
              <a:t>. Иконы из </a:t>
            </a:r>
            <a:r>
              <a:rPr lang="ru-RU" sz="4400" b="1" dirty="0" err="1">
                <a:solidFill>
                  <a:srgbClr val="C00000"/>
                </a:solidFill>
              </a:rPr>
              <a:t>Мстёры</a:t>
            </a:r>
            <a:r>
              <a:rPr lang="ru-RU" sz="4400" dirty="0"/>
              <a:t> продавались по всей Европе. В Гусь-Хрустальном построили </a:t>
            </a:r>
            <a:r>
              <a:rPr lang="ru-RU" sz="4400" b="1" dirty="0">
                <a:solidFill>
                  <a:srgbClr val="C00000"/>
                </a:solidFill>
              </a:rPr>
              <a:t>каменную в </a:t>
            </a:r>
            <a:r>
              <a:rPr lang="ru-RU" sz="4400" b="1" dirty="0" err="1">
                <a:solidFill>
                  <a:srgbClr val="C00000"/>
                </a:solidFill>
              </a:rPr>
              <a:t>неорусском</a:t>
            </a:r>
            <a:r>
              <a:rPr lang="ru-RU" sz="4400" b="1" dirty="0">
                <a:solidFill>
                  <a:srgbClr val="C00000"/>
                </a:solidFill>
              </a:rPr>
              <a:t> </a:t>
            </a:r>
            <a:r>
              <a:rPr lang="ru-RU" sz="4400" dirty="0"/>
              <a:t>стиле церковь».</a:t>
            </a:r>
          </a:p>
        </p:txBody>
      </p:sp>
    </p:spTree>
    <p:extLst>
      <p:ext uri="{BB962C8B-B14F-4D97-AF65-F5344CB8AC3E}">
        <p14:creationId xmlns:p14="http://schemas.microsoft.com/office/powerpoint/2010/main" val="2565107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B418FD-B02C-4F7A-9577-2E2CC67FCFD4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318ECF-05E0-46F8-B281-8760AD0FB0CD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79745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3719F-D231-4D1C-B6B2-94BA6C787D14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chemeClr val="tx1"/>
                </a:solidFill>
                <a:effectLst/>
                <a:latin typeface="quote-cjk-patch"/>
              </a:rPr>
              <a:t>Образование: школы и грамотность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EABBBC-65F4-4905-A95D-CE2F35D35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5057" cy="43513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Земские школы (бесплатные).</a:t>
            </a:r>
          </a:p>
          <a:p>
            <a:pPr algn="l"/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Церковно-приходские школы.</a:t>
            </a:r>
          </a:p>
          <a:p>
            <a:pPr algn="l"/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Гимназии (мужские и женские) во Владимире, Муроме, Шуе.</a:t>
            </a:r>
          </a:p>
          <a:p>
            <a:pPr algn="l"/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Реальное училище (Владимир).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7693C4-12B3-E293-D69E-637037CAA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383" y="3535558"/>
            <a:ext cx="4089918" cy="264140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E58777-7A49-6598-3103-7C9C8A81E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5910" y="1825626"/>
            <a:ext cx="4187890" cy="235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10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D8844-A9EC-D339-8248-7103DBD6E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BC2B59-E9DE-644F-B472-EECB6AD26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7878"/>
            <a:ext cx="10879493" cy="13255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dirty="0">
                <a:solidFill>
                  <a:schemeClr val="tx1"/>
                </a:solidFill>
                <a:effectLst/>
                <a:latin typeface="quote-cjk-patch"/>
              </a:rPr>
              <a:t>Что читали жители губернии? (Библиотеки и книги)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C35921-B9A0-0373-BCE5-B4E4BD3A5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47284" cy="287700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/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Владимирская губернская публичная библиотека (открыта 1860-х, но расцвет в 1900-е).</a:t>
            </a:r>
          </a:p>
          <a:p>
            <a:pPr algn="l"/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Журнал «Владимирский еженедельник».</a:t>
            </a:r>
          </a:p>
          <a:p>
            <a:pPr algn="l"/>
            <a:r>
              <a:rPr lang="ru-RU" i="0" dirty="0">
                <a:solidFill>
                  <a:srgbClr val="0F1115"/>
                </a:solidFill>
                <a:effectLst/>
                <a:latin typeface="quote-cjk-patch"/>
              </a:rPr>
              <a:t>Любимые авторы: Пушкин, Гоголь, Толстой, Чехов.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9AF730A-8DDB-E4D8-A274-778A5B759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5484" y="1825625"/>
            <a:ext cx="4232209" cy="28770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C5CBBE-BD48-B0E9-5061-AA4AF8325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702629"/>
            <a:ext cx="5660571" cy="205195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787578E-098B-3B7B-FC2A-1DD6CF2C1F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8771" y="4702628"/>
            <a:ext cx="5218922" cy="205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63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9E7ED-3541-C911-06CD-904711B25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A3116-96BD-33C9-4FC2-5E5244C41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5" y="103414"/>
            <a:ext cx="12042710" cy="13255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dirty="0">
                <a:solidFill>
                  <a:schemeClr val="tx1"/>
                </a:solidFill>
                <a:effectLst/>
                <a:latin typeface="quote-cjk-patch"/>
              </a:rPr>
              <a:t>Театральная жизнь. Театры в городах и усадьбах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A42909-3DC5-436F-B253-99351B9A6C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2604" y="1735492"/>
            <a:ext cx="4975550" cy="449026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Городской театр во Владимире (на месте современной филармонии).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Народные театры в Шуе, Муроме.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Крепостные театры (уже угасают, но помнят).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41E821-940E-2601-679C-2C0134DE4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46" y="1735493"/>
            <a:ext cx="6742146" cy="449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92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BBB9F-CFF8-2D8F-690C-9AF2CC4CD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8C49F-5FBA-C45B-5B49-FDEA2BB60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5" y="103414"/>
            <a:ext cx="12042710" cy="13255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dirty="0">
                <a:solidFill>
                  <a:schemeClr val="tx1"/>
                </a:solidFill>
                <a:effectLst/>
                <a:latin typeface="quote-cjk-patch"/>
              </a:rPr>
              <a:t>Театральная жизнь. Театры в городах и усадьбах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293793-E3B3-ABEB-37B4-01C288F0D9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2604" y="1735492"/>
            <a:ext cx="4975550" cy="449026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Городской театр во Владимире (на месте современной филармонии).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Народные театры в Шуе, Муроме.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Крепостные театры (уже угасают, но помнят).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F564AF-50FE-70C4-F4A6-14A63D8645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46" y="1735493"/>
            <a:ext cx="6742146" cy="44902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CCB287-5729-ABF0-75ED-720F85CAD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18" y="1810139"/>
            <a:ext cx="6633288" cy="435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71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47F6E-7B84-49F3-6952-89F2449ED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76C20-C399-79FA-A972-AB44A0D3A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5" y="103414"/>
            <a:ext cx="12042710" cy="13255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dirty="0">
                <a:solidFill>
                  <a:schemeClr val="tx1"/>
                </a:solidFill>
                <a:effectLst/>
                <a:latin typeface="quote-cjk-patch"/>
              </a:rPr>
              <a:t>Театральная жизнь. Театры в городах и усадьбах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230C86-83E8-954E-774E-3C8352071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2736" y="6052293"/>
            <a:ext cx="4683967" cy="6344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Актриса Мария Глебова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FC8A3C8-9D46-4039-861B-E0F1028F7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60" y="1428977"/>
            <a:ext cx="3333750" cy="52578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77D1A3-DE5A-284E-B96F-A2C285B13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925" y="1508286"/>
            <a:ext cx="3356430" cy="517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10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38A43-38D9-76C1-F914-028039F19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0A413D-9198-432C-7479-6161C6D26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5" y="103414"/>
            <a:ext cx="12042710" cy="13255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dirty="0">
                <a:solidFill>
                  <a:schemeClr val="tx1"/>
                </a:solidFill>
                <a:effectLst/>
                <a:latin typeface="quote-cjk-patch"/>
              </a:rPr>
              <a:t>Промыслы как искусство (иконопись и Мстёра)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651EC6-486E-D0B4-F9B3-6BBBD65A8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458" y="1912776"/>
            <a:ext cx="4646644" cy="477400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П. Мстёра (Вязниковский уезд) — центр иконописи.</a:t>
            </a:r>
          </a:p>
          <a:p>
            <a:pPr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Стиль: «мелочные письма» (очень детальные).</a:t>
            </a:r>
          </a:p>
          <a:p>
            <a:pPr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chemeClr val="tx1"/>
                </a:solidFill>
                <a:effectLst/>
                <a:latin typeface="quote-cjk-patch"/>
              </a:rPr>
              <a:t>Центр старообрядческой культуры.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15D532-F093-411D-FE2F-54A38D6070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318" y="1741553"/>
            <a:ext cx="4945224" cy="49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28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DA94B-7ADC-297E-66DA-C270411DB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C6E383-CFDC-70EF-7A63-B244D69E2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5" y="103415"/>
            <a:ext cx="12042710" cy="110956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sz="4000" dirty="0">
                <a:solidFill>
                  <a:schemeClr val="tx1"/>
                </a:solidFill>
                <a:effectLst/>
                <a:latin typeface="quote-cjk-patch"/>
              </a:rPr>
              <a:t>Храмы: не только богослужение, но и школа вкуса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527ACF-9B8F-E48F-3096-BFA6EA19D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8842" y="1558214"/>
            <a:ext cx="4646644" cy="501986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600" b="0" i="0" dirty="0">
                <a:solidFill>
                  <a:schemeClr val="tx1"/>
                </a:solidFill>
                <a:effectLst/>
                <a:latin typeface="quote-cjk-patch"/>
              </a:rPr>
              <a:t>Реставрация Дмитриевского собора (белокаменная резьба).</a:t>
            </a:r>
          </a:p>
          <a:p>
            <a:pPr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600" b="0" i="0" dirty="0">
                <a:solidFill>
                  <a:schemeClr val="tx1"/>
                </a:solidFill>
                <a:effectLst/>
                <a:latin typeface="quote-cjk-patch"/>
              </a:rPr>
              <a:t>Новые храмы в </a:t>
            </a:r>
            <a:r>
              <a:rPr lang="ru-RU" sz="3600" b="0" i="0" dirty="0" err="1">
                <a:solidFill>
                  <a:schemeClr val="tx1"/>
                </a:solidFill>
                <a:effectLst/>
                <a:latin typeface="quote-cjk-patch"/>
              </a:rPr>
              <a:t>неорусском</a:t>
            </a:r>
            <a:r>
              <a:rPr lang="ru-RU" sz="3600" b="0" i="0" dirty="0">
                <a:solidFill>
                  <a:schemeClr val="tx1"/>
                </a:solidFill>
                <a:effectLst/>
                <a:latin typeface="quote-cjk-patch"/>
              </a:rPr>
              <a:t> стиле.</a:t>
            </a:r>
          </a:p>
          <a:p>
            <a:pPr algn="l">
              <a:spcBef>
                <a:spcPts val="4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600" b="0" i="0" dirty="0">
                <a:solidFill>
                  <a:schemeClr val="tx1"/>
                </a:solidFill>
                <a:effectLst/>
                <a:latin typeface="quote-cjk-patch"/>
              </a:rPr>
              <a:t>Храм в Гусь-Хрустальном (архитектор Шехтель).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3513DF-0160-AA35-94D0-F5800DE4E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366" y="1572209"/>
            <a:ext cx="3921792" cy="499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122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751</Words>
  <Application>Microsoft Office PowerPoint</Application>
  <PresentationFormat>Широкоэкранный</PresentationFormat>
  <Paragraphs>65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quote-cjk-patch</vt:lpstr>
      <vt:lpstr>Тема Office</vt:lpstr>
      <vt:lpstr>Культура Владимирской губернии в начале XX в.</vt:lpstr>
      <vt:lpstr>Презентация PowerPoint</vt:lpstr>
      <vt:lpstr>Образование: школы и грамотность</vt:lpstr>
      <vt:lpstr>Что читали жители губернии? (Библиотеки и книги)</vt:lpstr>
      <vt:lpstr>Театральная жизнь. Театры в городах и усадьбах</vt:lpstr>
      <vt:lpstr>Театральная жизнь. Театры в городах и усадьбах</vt:lpstr>
      <vt:lpstr>Театральная жизнь. Театры в городах и усадьбах</vt:lpstr>
      <vt:lpstr>Промыслы как искусство (иконопись и Мстёра)</vt:lpstr>
      <vt:lpstr>Храмы: не только богослужение, но и школа вкуса</vt:lpstr>
      <vt:lpstr>Храмы: не только богослужение, но и школа вкуса</vt:lpstr>
      <vt:lpstr>Храмы: не только богослужение, но и школа вкуса</vt:lpstr>
      <vt:lpstr>Судьба культуры</vt:lpstr>
      <vt:lpstr>Презентация PowerPoint</vt:lpstr>
      <vt:lpstr>«Сыщик из 1917 года»</vt:lpstr>
      <vt:lpstr>«Сыщик из 1917 года»</vt:lpstr>
      <vt:lpstr>«Сыщик из 1917 года»</vt:lpstr>
      <vt:lpstr>«Сыщик из 1917 года»</vt:lpstr>
      <vt:lpstr>«Сыщик из 1917 года»</vt:lpstr>
      <vt:lpstr>«Сыщик из 1917 года»</vt:lpstr>
      <vt:lpstr>«Сыщик из 1917 года»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Владимирская губерния в начале XX века</dc:title>
  <dc:creator>Serova</dc:creator>
  <cp:lastModifiedBy>Elena</cp:lastModifiedBy>
  <cp:revision>7</cp:revision>
  <dcterms:created xsi:type="dcterms:W3CDTF">2026-05-13T11:33:47Z</dcterms:created>
  <dcterms:modified xsi:type="dcterms:W3CDTF">2026-05-17T19:03:26Z</dcterms:modified>
</cp:coreProperties>
</file>