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6" r:id="rId9"/>
    <p:sldId id="263" r:id="rId10"/>
    <p:sldId id="277" r:id="rId11"/>
    <p:sldId id="264" r:id="rId12"/>
    <p:sldId id="278" r:id="rId13"/>
    <p:sldId id="279" r:id="rId14"/>
    <p:sldId id="265" r:id="rId15"/>
    <p:sldId id="266" r:id="rId16"/>
    <p:sldId id="280" r:id="rId17"/>
    <p:sldId id="285" r:id="rId18"/>
    <p:sldId id="281" r:id="rId19"/>
    <p:sldId id="282" r:id="rId20"/>
    <p:sldId id="283" r:id="rId21"/>
    <p:sldId id="267" r:id="rId22"/>
    <p:sldId id="268" r:id="rId23"/>
    <p:sldId id="286" r:id="rId24"/>
    <p:sldId id="269" r:id="rId25"/>
    <p:sldId id="270" r:id="rId26"/>
    <p:sldId id="271" r:id="rId27"/>
    <p:sldId id="275" r:id="rId28"/>
    <p:sldId id="272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39" autoAdjust="0"/>
    <p:restoredTop sz="94713" autoAdjust="0"/>
  </p:normalViewPr>
  <p:slideViewPr>
    <p:cSldViewPr>
      <p:cViewPr varScale="1">
        <p:scale>
          <a:sx n="70" d="100"/>
          <a:sy n="70" d="100"/>
        </p:scale>
        <p:origin x="74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4663E7-3BC9-4381-AD34-C332731A7BB7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1BE9C2C-ACF1-4B0E-AB1A-59535766E42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slate.com/news-and-politics/2013/05/oklahoma-tornado-how-and-when-did-tornado-alley-get-its-name.html" TargetMode="External"/><Relationship Id="rId7" Type="http://schemas.openxmlformats.org/officeDocument/2006/relationships/hyperlink" Target="https://www.nssl.noaa.gov/education/svrwx101/tornadoes/" TargetMode="External"/><Relationship Id="rId2" Type="http://schemas.openxmlformats.org/officeDocument/2006/relationships/hyperlink" Target="https://en.wikipedia.org/wiki/Tornado_Alle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Fujita_scale" TargetMode="External"/><Relationship Id="rId5" Type="http://schemas.openxmlformats.org/officeDocument/2006/relationships/hyperlink" Target="https://eswd.eu/cgi-bin/eswd.cgi?lang=ru_5&amp;lastquery=16412713878" TargetMode="External"/><Relationship Id="rId4" Type="http://schemas.openxmlformats.org/officeDocument/2006/relationships/hyperlink" Target="https://www.techinsider.ru/science/1647917-razrushitelnyi-vihr-kak-kogda-i-pochemu-obrazuetsya-smerch/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908720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«Средняя общеобразовательная школа 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28» г.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Белгорода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772816"/>
            <a:ext cx="6840760" cy="17526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10000"/>
              </a:lnSpc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ИНДИВИДУАЛЬНЫЙ</a:t>
            </a:r>
            <a:r>
              <a:rPr lang="en-US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ИТОГОВЫЙ ПРОЕКТ</a:t>
            </a:r>
            <a:endParaRPr lang="en-US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««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АЛЛЕЯ ТОРНАДО» В ЕВРОПЕ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9600" b="1" dirty="0" smtClean="0"/>
              <a:t> </a:t>
            </a:r>
          </a:p>
          <a:p>
            <a:pPr algn="r"/>
            <a:r>
              <a:rPr lang="ru-RU" sz="9600" kern="1200" dirty="0" smtClean="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algn="r"/>
            <a:r>
              <a:rPr lang="ru-RU" sz="9600" b="0" kern="1200" dirty="0" err="1" smtClean="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Шеленкова</a:t>
            </a:r>
            <a:r>
              <a:rPr lang="ru-RU" sz="9600" b="0" kern="1200" dirty="0" smtClean="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Марина Романовна</a:t>
            </a:r>
          </a:p>
          <a:p>
            <a:pPr algn="r"/>
            <a:r>
              <a:rPr lang="ru-RU" sz="9600" b="0" kern="1200" dirty="0" smtClean="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Ученица 10 «А» класса</a:t>
            </a:r>
          </a:p>
          <a:p>
            <a:pPr algn="r"/>
            <a:r>
              <a:rPr lang="ru-RU" sz="9600" kern="1200" dirty="0" smtClean="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/>
            <a:r>
              <a:rPr lang="ru-RU" sz="9600" b="1" kern="1200" dirty="0" smtClean="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Куратор проекта:</a:t>
            </a:r>
            <a:endParaRPr lang="ru-RU" sz="9600" kern="1200" dirty="0" smtClean="0">
              <a:solidFill>
                <a:schemeClr val="tx1">
                  <a:tint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9600" b="0" kern="1200" dirty="0" err="1" smtClean="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Праведникова</a:t>
            </a:r>
            <a:r>
              <a:rPr lang="ru-RU" sz="9600" b="0" kern="1200" dirty="0" smtClean="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Татьяна Дмитриевна</a:t>
            </a:r>
          </a:p>
          <a:p>
            <a:pPr algn="r"/>
            <a:endParaRPr lang="ru-RU" sz="9600" b="1" kern="1200" dirty="0" smtClean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  <a:p>
            <a:pPr algn="r"/>
            <a:endParaRPr lang="ru-RU" sz="9600" b="1" kern="1200" dirty="0" smtClean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  <a:p>
            <a:pPr algn="r"/>
            <a:endParaRPr lang="ru-RU" sz="9600" b="1" kern="1200" dirty="0" smtClean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ru-RU" sz="9600" kern="1200" dirty="0" smtClean="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Белгород 2025 год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0" dirty="0" smtClean="0"/>
          </a:p>
          <a:p>
            <a:endParaRPr lang="ru-RU" sz="2800" kern="1200" dirty="0" smtClean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Водный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немезоциклонный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типы смерча: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waterspout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5" y="1556793"/>
            <a:ext cx="3024336" cy="4824536"/>
          </a:xfrm>
        </p:spPr>
      </p:pic>
      <p:pic>
        <p:nvPicPr>
          <p:cNvPr id="5" name="Рисунок 4" descr="landspou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1556792"/>
            <a:ext cx="4392488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1.3. Шкалы оценки торнадо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Торнадо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прежде всего очень опасное погодное явление. До 1948 года в США не было общественных оповещений и точных прогнозов, ровно как и не существовало шкал оценки нанесённого ущерба и интенсивности смерча. В наше время существует две шкалы: шкала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Фудзиты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шкала ТОРРО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TORRO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Шкала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Фудзиты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имеет различные разновидности, такие как расширенная шкала и международная шкала. Расширенная шкала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Фудзиты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применяется в Северной Америке и Франции, а международная применяется во всём остальном мире наравне со шкалой ТОРРО. Шкала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Фудзиты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была введена в 1971 году профессором Теодором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Фудзитой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после того, как он исследовал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задокументировал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торнадо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Лаббоке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штате Техас в 1970 году. Для оценки нанесённого ущерба были разработаны шесть шкал - от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0 (минимальный, слабый урон) до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5 (невероятный, катастрофический урон), также учитывающие примерную скорость торнадо от 18-32 м/с до 117-142 м/с.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Улучшенная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шкала больше нацелена на различные типы повреждений в своей оценке, чем на  скорость и интенсивность. В улучшенной версии шкалы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EF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также была добавлена категория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EFU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обозначающая неизвестный или несуществующий нанесённый урон. Международная шкала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IF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же более близка к шкале ТОРРО, так как она больше полагается на скорость ветра и интенсивность, чем на ущерб. Имеет три дополнительные категории от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IF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0.5 до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IF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2.5.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1.3. Шкалы оценки торнадо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   Шкала ТОРРО была создана как расширение шкалы Бофорта, шкалы по оценке скорости ветра. Она называется в честь Организации по исследованию торнадо и штормов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TORRO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), действующей в Великобритании. Она была предложена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Теренсом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Миденом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была принята в 1975 году после трёх лет тестирования. Имеет 12 категорий - от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 (слабый урон) до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11 (невероятный урон), и полагается на скорость ветра, как и шкала Бофорта.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   У всех трёх ныне действующих шкал есть свои изъяны, так как и скорость ветра в воронке смерча невозможно всегда точно рассчитать, и нельзя полностью полагаться только на нанесённый ущерб, но это не мешает исследователям, ведь полностью объективно и досконально подобное явление невозможно описать и оценить.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Шкала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Фудзиты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23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23574" y="1600200"/>
            <a:ext cx="6134851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Метеорологические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климатические условия, играющие роль в возникновении и распространённости торнадо.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Формирование грозовых облаков.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Мезоциклон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124744"/>
            <a:ext cx="7467600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Летом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в первой половине осени и второй половине весны грозы возникают чаще всего, когда достаточно солнечного тепла для прогрева воздуха. Также мы очень часто можем наблюдать такой тип облаков, как кучевые, и именно из них формируются грозовые тучи, или же кучево-дождевые облака, для чего требуются следующие условия: нестабильность воздушных масс, влажность и конвекция. Для формирования более серьёзных гроз и смерчей также требуется сдвиг ветра.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Естественная конвекция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это физическое явление, при котором нижние слои вещества (в нашем случае воздуха) нагреваются, становятся легче и всплывают, а верхние слои остывают, тяжелеют и опускаются вниз, после чего процесс повторяется заново. Облака формируются благодаря этому явлению: воздух нагревается солнцем, затем он поднимается вместе с частичками пыли, поднятыми с земли, достигает точки росы и охлаждается, и в этот момент происходит конденсация, то есть превращение пара нагретого воздуха в капли. Капли оседают на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ядрах конденсации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то есть частичках, поднятых с земли, и именно так облако принимает знакомый нам вид.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Влажность воздуха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это количество водяного пара в воздухе. При нагреве солнцем поверхности водоёмов, начинается испарение, и водяной пар с нагретым воздухом поднимаются вверх, из чего следует явление конвекции.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Воздушная масса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это большие горизонтальные объёмы воздуха в тропосфере, обладающие примерной однородностью температуры и влагосодержания. Существуют различные типы воздушных масс, но именно неустойчивый её тип поддерживает конвекцию из-за того, что для её формирования требуется разность температур, поддерживающая вертикальное движение воздуха, и влажность. </a:t>
            </a:r>
          </a:p>
          <a:p>
            <a:pPr>
              <a:buNone/>
            </a:pPr>
            <a:r>
              <a:rPr lang="ru-RU" sz="1400" dirty="0"/>
              <a:t>   </a:t>
            </a:r>
            <a:r>
              <a:rPr lang="ru-RU" sz="1400" dirty="0" smtClean="0"/>
              <a:t>           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1.1. Формирование грозовых облаков.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Мезоциклон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	   День, при котором все эти условия бы сошлись, был бы жарким и душным. На небе были бы заметны кучевые облака. Постепенно воздух бы становился более влажным, и кучевые облака бы начинали вертикально расти, медленно перерастая в кучево-дождевые. Можно было бы почувствовать тёплый ветер, идущий вверх. Затем из сформировавшейся тучи на землю устремились бы потоки холодного воздуха, и начались бы осадки в виде дождя, ливня, или даже града. Что бы произошло, если бы к влажности, нестабильности атмосферы и вертикальному движению воздуха добавился бы сдвиг ветра?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Сдвиг ветра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это явление, при котором на небольшом участке атмосферы значительно изменяется скорость и направление ветра. Если добавить к циркуляции ветра в грозовом облаке его сдвиг, то воздух внутри этого облака начнёт горизонтально вращаться. Восходящий с земли тёплый поток воздуха затем «повернёт» это вращение, и воздух внутри тучи будет вращаться вертикально. За этим следует формирование воздушного вихря внутри тучи, называемого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мезоциклоном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который распространяется на расстояние до десятка километров. Грозовые облака, в которых есть подобное вращение, то есть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суперъячейки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обычно приносят за собой наиболее интенсивную и продолжительную непогоду, чем грозовые облака других типов. Именно такой вид грозового облака обычно и производит торнадо.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Суперъячейка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upercell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24779"/>
            <a:ext cx="7643192" cy="462446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Схема 1. Сдвиг ветра в грозовом облаке заставляет воздух вращаться.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прил1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22834"/>
            <a:ext cx="7467600" cy="46283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7018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Схема 2. Восходящий поток «переворачивает» вращающийся воздух.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рил2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22834"/>
            <a:ext cx="7467600" cy="46283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Цель. Задачи. Гипотеза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изучить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явление смерча; установить стоящие за ним причины; выяснить, в каких частях Европы, включая Россию, смерчи чаще всего формируются.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Определить понятие «торнадо»;</a:t>
            </a:r>
          </a:p>
          <a:p>
            <a:pPr lvl="1"/>
            <a:r>
              <a:rPr lang="ru-RU" dirty="0">
                <a:latin typeface="Times New Roman" pitchFamily="18" charset="0"/>
                <a:cs typeface="Times New Roman" pitchFamily="18" charset="0"/>
              </a:rPr>
              <a:t>Выявить условия формирования торнадо и смерчей;</a:t>
            </a:r>
          </a:p>
          <a:p>
            <a:pPr lvl="1"/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Определить понятие «Аллея торнадо»;</a:t>
            </a:r>
          </a:p>
          <a:p>
            <a:pPr lvl="1"/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Создать карту «Аллеи торнадо» в Европе.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Гипотеза: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смерч может возникнуть почти в любой точке мира, исключая лишь Антарктиду, и для этого нужны специальные условия, которые могут совпасть во многих типах климата.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14202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Схема 3. Формирование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мезоциклона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Появление торнадо.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рил3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22834"/>
            <a:ext cx="7467600" cy="46283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7467600" cy="1143000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1.2. Почему в США торнадо появляются намного чаще, чем на других материках?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00808"/>
            <a:ext cx="7467600" cy="47731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Стоит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начать с того, почему в США есть обширная территория, на которой формируется больше всего смерчей. Ответ на этот вопрос заключается в географии Северной Америки и движении воздушных масс в её атмосфере: холодный сухой воздух движется на юг с северо-запада, тёплый сухой воздух с юго-запада движется севернее, тёплый влажный воздух движется с Мексиканского залива, и высотное струйное течение с Аппалачей на юг сходятся на территории, примерно проходящей от северной части штата Техас до южной части штата Южная Дакота. Из-за такого переплетения ветров разного направления и разной скорости повышается шанс появления сдвига ветра при формировании грозового облака, из-за чего и формируется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мезоциклон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1.3. Климат Европы.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   Европа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находится в том же самом типе климата, что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бо́льшая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часть Северной Америки, и условия для формирования гроз в любой точке мира одинаковы. Как мы уже выяснили, для формирования наиболее суровой погоды требуется сдвиг ветра. На примере США мы заметили, что климат и движение воздушных масс создают идеальные условия для формирования смерчей. Европу окружают разные воздушные массы, океаны, моря, а также на материке расположено очень большое количество горных цепей, что тоже создаёт благоприятные условия для возникновения торнадо.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  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нашей стране сезон гроз приходится на лето и раннюю осень, особенно в южных и западных регионах. Из-за того, что холодный сухой воздух 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Арктических морей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Сибири идёт южнее, часто смерчи возникают в центральной части России. На юге же к плоскому рельефу добавляется тёплый, влажный воздух с Чёрного или Каспийского морей.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  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северной части Европы тёплый влажный воздух с Атлантического океана встречается с холодным и сухим воздухом востока или севера континента, поэтому чаще всего смерчи формируются в частях Германии, Нидерландов, Бельгии, Франции.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1.3. Климат Европы.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В Италии очень часты водные и наземные смерчи, изредка встречаются даже достаточно разрушительные. Это обусловлено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окружённостью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полуострова Средиземным морем, откуда влага и тёплый воздух попадают на полуостров и сталкиваются с более сухим воздухом, идущим с севера - из Альп или другой части материка.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Великобритания имеет самую большую плотность торнадо на всём континенте, однако в основном они очень слабы и непродолжительны, или и вовсе оказываются незамеченными. Как и в случае северной Европы, сухие холодные и тёплые влажные воздушные массы сталкиваются на южной части острова, на которую и приходится самая большая плотность смерчей. Также благодаря плоскости ландшафта для формирования сильных штормов преград нет.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На Балканском полуострове чаще всего встречаются водные смерчи из-за близости к воде, но и внутри полуострова иногда встречаются торнадо, что происходит из-за его географии: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Динарское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нагорье, находящееся в Боснии и Герцеговине, а также различные впадины по всему материку могут задержать воздушные массы, что может привести к сдвигу ветра;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окружённость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водой снабжает полуостров влагой; сухой холодный воздух с востока встречается с тёплым влажным, идущим с моря.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такое «Аллея торнадо»? «Аллея торнадо» в Европе.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«Аллея торнадо»? «Аллея торнадо» в Европе.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 «Аллея торнадо» - это понятие, обозначающее какую-либо территорию, на которой больше всего возникает смерчей. Научным термином оно не является, и впервые возникло в 1952 году как название метеорологического исследования, проводимого для изучения непогоды и опасных погодных явлений в штатах от Техаса до Южной Дакоты. </a:t>
            </a:r>
            <a:endParaRPr lang="ru-RU" sz="2000" dirty="0" smtClean="0">
              <a:latin typeface="Times New Roman"/>
              <a:ea typeface="Times New Roman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	   Обычно в литературе «Аллея торнадо» относится только к территориям США и Канады, но так как торнадо возникают почти на всех континентах, на них тоже могут быть свои «аллеи», то есть территории, на которых торнадо возникают чаще всего. Мы уже выяснили, в каких частях Европы чаще всего сходятся все условия, включая сдвиг ветра, поэтому можно сказать, что почти у каждой страны есть своя подобная «аллея».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Проведя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исследование и создав продукт, я пришла к следующим выводам: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Я доказала гипотезу о том, что смерчи способны появляться в Европе и России при определённых условиях и в определённые времена года.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Я выяснила, что самым главным условием для формирования торнадо является сдвиг ветра, и я доказала, что во многих точках Европы и России происходят столкновения разных воздушных масс, что повышает шанс появления смерча.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Я выяснила, что как и в США, в Европе существуют свои собственные небольшие «Аллеи торнадо».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Продукт проектной деятельности: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карта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Аллея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торнадо» в Европе.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карта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600200"/>
            <a:ext cx="7704855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литературы: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	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https://en.wikipedia.org/wiki/Tornado_Alley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3"/>
              </a:rPr>
              <a:t>https://slate.com/news-and-politics/2013/05/oklahoma-tornado-how-and-when-did-tornado-alley-get-its-name.html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4"/>
              </a:rPr>
              <a:t>https://www.techinsider.ru/science/1647917-razrushitelnyi-vihr-kak-kogda-i-pochemu-obrazuetsya-smerch/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 	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5"/>
              </a:rPr>
              <a:t>https://eswd.eu/cgi-bin/eswd.cgi?lang=ru_5&amp;lastquery=16412713878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	Советский энциклопедический словарь. — «Советская Энциклопедия», 1981. 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6. 	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Вараксин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А. Ю.,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Ромаш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М. Э.,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Копейцев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В. Н. «Торнадо».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Физматлит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2011.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7. 	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6"/>
              </a:rPr>
              <a:t>https://en.wikipedia.org/wiki/Fujita_scale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8. 	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Миден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Т. (1985) Исследование торнадо в Британии, с оценками общего риска формирования торнадо и специфического риска в определённых регионах. - «Журнал Метеорологии».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9. 	В. А.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Ранцев-Картинов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«Аномальное атмосферное явление «водяной смерч»».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7"/>
              </a:rPr>
              <a:t>://www.nssl.noaa.gov/education/svrwx101/tornadoes/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haparral_Supercell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5656" y="2708920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  <a:latin typeface="Bahnschrift SemiLight SemiConde" pitchFamily="34" charset="0"/>
                <a:cs typeface="Times New Roman" pitchFamily="18" charset="0"/>
              </a:rPr>
              <a:t>Спасибо за внимание!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Bahnschrift SemiLight SemiConde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соответствующей теме литературы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интернет-ресурсов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изученной информации;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Сравнение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карты, демонстрирующей европейскую «Аллею торнадо», в качестве практического продукта.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467600" cy="5133184"/>
          </a:xfrm>
        </p:spPr>
        <p:txBody>
          <a:bodyPr anchor="ctr"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люди, интересующиеся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погодными явлениями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метеорологией, наверняка слышали фразу: «в России смерчей не бывает», несмотря на большое количество доказательств тому, что нашему климату присущи торнадо и смерчи, пусть и в не настолько больших количествах, как в США. Данный проект направлен на привлечение внимания к явлению смерчей, на повышение осведомлённости о нём и о причинах, за ним стоящих, а также демонстрацию того, что в России и странах Европы оно существует и нередко себя показывает.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такое торнадо? Виды торнадо. Шкалы оценки силы торнадо.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1.1. Что такое торнадо?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Торнадо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или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смерч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это атмосферный вихрь, нисходящий из кучевого или кучево-дождевого (грозового) облака на землю в виде длинной воронки. Данная воронка происходит из отдельного вида грозового облака —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суперъячейки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(тип грозового облака, имеющий внутри себя вращающийся вихрь, называемый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мезоциклоном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наиболее мощного вида штормов. 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Принято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считать, что торнадо является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полноценным только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тогда, когда воронка полностью касается земли, но даже если этого ещё не произошло, не значит, что под воронкообразным облаком нет опасного вращения - иногда оно просто не заметно невооружённым глазом.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1.1. Что такое торнадо?</a:t>
            </a:r>
            <a:endParaRPr lang="ru-RU" dirty="0" smtClean="0">
              <a:latin typeface="Times New Roman"/>
              <a:ea typeface="Times New Roman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>
                <a:latin typeface="Times New Roman"/>
                <a:ea typeface="Times New Roman"/>
              </a:rPr>
              <a:t>   </a:t>
            </a:r>
            <a:r>
              <a:rPr lang="ru-RU" dirty="0" smtClean="0">
                <a:latin typeface="Times New Roman"/>
                <a:ea typeface="Times New Roman"/>
              </a:rPr>
              <a:t>     Существуют различные виды и формы торнадо, а также прочие вихревые явления, по своему принципу напоминающие смерч, но не обладающие его силой. Известны два вида смерчей, которые не порождаются </a:t>
            </a:r>
            <a:r>
              <a:rPr lang="ru-RU" dirty="0" err="1" smtClean="0">
                <a:latin typeface="Times New Roman"/>
                <a:ea typeface="Times New Roman"/>
              </a:rPr>
              <a:t>суперъячейкой</a:t>
            </a:r>
            <a:r>
              <a:rPr lang="ru-RU" dirty="0" smtClean="0">
                <a:latin typeface="Times New Roman"/>
                <a:ea typeface="Times New Roman"/>
              </a:rPr>
              <a:t>, но всё равно считаются подтипом торнадо: </a:t>
            </a:r>
            <a:r>
              <a:rPr lang="ru-RU" i="1" dirty="0" smtClean="0">
                <a:latin typeface="Times New Roman"/>
                <a:ea typeface="Times New Roman"/>
              </a:rPr>
              <a:t>водный смерч</a:t>
            </a:r>
            <a:r>
              <a:rPr lang="ru-RU" dirty="0" smtClean="0">
                <a:latin typeface="Times New Roman"/>
                <a:ea typeface="Times New Roman"/>
              </a:rPr>
              <a:t> и </a:t>
            </a:r>
            <a:r>
              <a:rPr lang="ru-RU" i="1" dirty="0" err="1" smtClean="0">
                <a:latin typeface="Times New Roman"/>
                <a:ea typeface="Times New Roman"/>
              </a:rPr>
              <a:t>немезоциклонный</a:t>
            </a:r>
            <a:r>
              <a:rPr lang="ru-RU" i="1" dirty="0" smtClean="0">
                <a:latin typeface="Times New Roman"/>
                <a:ea typeface="Times New Roman"/>
              </a:rPr>
              <a:t> смерч</a:t>
            </a:r>
            <a:r>
              <a:rPr lang="ru-RU" dirty="0" smtClean="0">
                <a:latin typeface="Times New Roman"/>
                <a:ea typeface="Times New Roman"/>
              </a:rPr>
              <a:t>. Также «смерч» и «торнадо» часто используются как полные синонимы, однако «смерчом» всё же чаще называют </a:t>
            </a:r>
            <a:r>
              <a:rPr lang="ru-RU" dirty="0" err="1" smtClean="0">
                <a:latin typeface="Times New Roman"/>
                <a:ea typeface="Times New Roman"/>
              </a:rPr>
              <a:t>немезоциклонный</a:t>
            </a:r>
            <a:r>
              <a:rPr lang="ru-RU" dirty="0" smtClean="0">
                <a:latin typeface="Times New Roman"/>
                <a:ea typeface="Times New Roman"/>
              </a:rPr>
              <a:t> смерч, происходящий на водной поверхности.</a:t>
            </a:r>
            <a:endParaRPr lang="ru-RU" sz="2000" dirty="0" smtClean="0">
              <a:latin typeface="Times New Roman"/>
              <a:ea typeface="Times New Roman"/>
            </a:endParaRPr>
          </a:p>
          <a:p>
            <a:pPr>
              <a:buNone/>
            </a:pPr>
            <a:r>
              <a:rPr lang="ru-RU" dirty="0" smtClean="0">
                <a:latin typeface="Times New Roman"/>
                <a:ea typeface="Times New Roman"/>
              </a:rPr>
              <a:t>        На протяжении своего жизненного цикла торнадо может принимать разные формы, разный диаметр, приобретать разную скорость и силу. По форме выделяют следующие типы смерчей: </a:t>
            </a:r>
            <a:br>
              <a:rPr lang="ru-RU" dirty="0" smtClean="0">
                <a:latin typeface="Times New Roman"/>
                <a:ea typeface="Times New Roman"/>
              </a:rPr>
            </a:br>
            <a:endParaRPr lang="ru-RU" sz="2000" dirty="0" smtClean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 err="1" smtClean="0">
                <a:latin typeface="Times New Roman"/>
                <a:ea typeface="Times New Roman"/>
              </a:rPr>
              <a:t>Бичеподобные</a:t>
            </a:r>
            <a:r>
              <a:rPr lang="ru-RU" dirty="0" smtClean="0">
                <a:latin typeface="Times New Roman"/>
                <a:ea typeface="Times New Roman"/>
              </a:rPr>
              <a:t> — тонкие, длинные, извилистые. Обычно такая форма принимается вихрем при его формировании, и часто принимается слабыми торнадо, но известны и исключения. </a:t>
            </a:r>
            <a:endParaRPr lang="ru-RU" sz="2000" dirty="0" smtClean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latin typeface="Times New Roman"/>
                <a:ea typeface="Times New Roman"/>
              </a:rPr>
              <a:t>Расплывчатые — очень большие в диаметре и ширине. Обычно очень разрушительны. Вблизи выглядят устрашающе и больше похожи на облако, спустившееся на землю.</a:t>
            </a:r>
            <a:endParaRPr lang="ru-RU" sz="2000" dirty="0" smtClean="0">
              <a:latin typeface="Times New Roman"/>
              <a:ea typeface="Times New Roman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Составные — воронка торнадо имеет вокруг себя ещё несколько сильных воронок, заметных при вращении или формировании. Часто принимают расплывчатую форму.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Бичеподобный</a:t>
            </a:r>
            <a:r>
              <a:rPr lang="ru-RU" dirty="0" smtClean="0"/>
              <a:t>, расплывчатый, составной типы торнадо:</a:t>
            </a:r>
            <a:endParaRPr lang="ru-RU" dirty="0"/>
          </a:p>
        </p:txBody>
      </p:sp>
      <p:pic>
        <p:nvPicPr>
          <p:cNvPr id="8" name="Содержимое 7" descr="rope-tornado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79446"/>
            <a:ext cx="2962672" cy="4745898"/>
          </a:xfrm>
        </p:spPr>
      </p:pic>
      <p:pic>
        <p:nvPicPr>
          <p:cNvPr id="9" name="Рисунок 8" descr="wed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1772817"/>
            <a:ext cx="4934322" cy="2448272"/>
          </a:xfrm>
          <a:prstGeom prst="rect">
            <a:avLst/>
          </a:prstGeom>
        </p:spPr>
      </p:pic>
      <p:pic>
        <p:nvPicPr>
          <p:cNvPr id="10" name="Рисунок 9" descr="multivortex tornado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4365104"/>
            <a:ext cx="4464496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1.2. Прочие виды торнадо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Водный смерч — возникает над водоёмами. Всегда имеет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бичеподобную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форму, длится недолго и не наносит существенного ущерба. Зачастую имеет низкую скорость и почти никогда не выходит на сушу, но случалось и обратное. При выходе на сушу не живёт долго. </a:t>
            </a:r>
          </a:p>
          <a:p>
            <a:pPr lvl="0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Немезоциклонный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смерч — возникает над поверхностью земли, как и торнадо. Всегда принимает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бичеподобную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форму, но выглядит толще и иногда расширяется на конце, походя на хобот. Длится недолго и почти не наносит существенного ущерба, передвигается очень медленно.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204</TotalTime>
  <Words>1068</Words>
  <Application>Microsoft Office PowerPoint</Application>
  <PresentationFormat>Экран (4:3)</PresentationFormat>
  <Paragraphs>102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Bahnschrift SemiLight SemiConde</vt:lpstr>
      <vt:lpstr>Calibri</vt:lpstr>
      <vt:lpstr>Century Schoolbook</vt:lpstr>
      <vt:lpstr>Times New Roman</vt:lpstr>
      <vt:lpstr>Wingdings</vt:lpstr>
      <vt:lpstr>Wingdings 2</vt:lpstr>
      <vt:lpstr>Эркер</vt:lpstr>
      <vt:lpstr>Муниципальное бюджетное общеобразовательное учреждение «Средняя общеобразовательная школа №28» г. Белгорода</vt:lpstr>
      <vt:lpstr>Цель. Задачи. Гипотеза</vt:lpstr>
      <vt:lpstr>Методы исследования</vt:lpstr>
      <vt:lpstr>Актуальность</vt:lpstr>
      <vt:lpstr>Что такое торнадо? Виды торнадо. Шкалы оценки силы торнадо. </vt:lpstr>
      <vt:lpstr>1.1. Что такое торнадо?</vt:lpstr>
      <vt:lpstr>1.1. Что такое торнадо?</vt:lpstr>
      <vt:lpstr>Бичеподобный, расплывчатый, составной типы торнадо:</vt:lpstr>
      <vt:lpstr>1.2. Прочие виды торнадо</vt:lpstr>
      <vt:lpstr>Водный и немезоциклонный типы смерча:</vt:lpstr>
      <vt:lpstr>1.3. Шкалы оценки торнадо</vt:lpstr>
      <vt:lpstr>1.3. Шкалы оценки торнадо</vt:lpstr>
      <vt:lpstr>Шкала Фудзиты:</vt:lpstr>
      <vt:lpstr>Метеорологические и климатические условия, играющие роль в возникновении и распространённости торнадо.</vt:lpstr>
      <vt:lpstr>1.1. Формирование грозовых облаков. Мезоциклон.  </vt:lpstr>
      <vt:lpstr>1.1. Формирование грозовых облаков. Мезоциклон.</vt:lpstr>
      <vt:lpstr>Суперъячейка</vt:lpstr>
      <vt:lpstr>Схема 1. Сдвиг ветра в грозовом облаке заставляет воздух вращаться.</vt:lpstr>
      <vt:lpstr>Схема 2. Восходящий поток «переворачивает» вращающийся воздух. </vt:lpstr>
      <vt:lpstr>Схема 3. Формирование мезоциклона. Появление торнадо.  </vt:lpstr>
      <vt:lpstr>1.2. Почему в США торнадо появляются намного чаще, чем на других материках? </vt:lpstr>
      <vt:lpstr>1.3. Климат Европы.</vt:lpstr>
      <vt:lpstr>1.3. Климат Европы.</vt:lpstr>
      <vt:lpstr>Что такое «Аллея торнадо»? «Аллея торнадо» в Европе.</vt:lpstr>
      <vt:lpstr>Что такое «Аллея торнадо»? «Аллея торнадо» в Европе.</vt:lpstr>
      <vt:lpstr>Заключение</vt:lpstr>
      <vt:lpstr>Продукт проектной деятельности: карта «Аллея торнадо» в Европе.</vt:lpstr>
      <vt:lpstr>Список литературы: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«Средняя общеобразовательная школа №28» г. Белгорода</dc:title>
  <dc:creator>Hp</dc:creator>
  <cp:lastModifiedBy>Win7</cp:lastModifiedBy>
  <cp:revision>34</cp:revision>
  <dcterms:created xsi:type="dcterms:W3CDTF">2025-04-05T11:20:03Z</dcterms:created>
  <dcterms:modified xsi:type="dcterms:W3CDTF">2026-06-03T16:32:57Z</dcterms:modified>
</cp:coreProperties>
</file>